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notesSlides/notesSlide18.xml" ContentType="application/vnd.openxmlformats-officedocument.presentationml.notesSlide+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notesSlides/notesSlide22.xml" ContentType="application/vnd.openxmlformats-officedocument.presentationml.notesSlide+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notesSlides/notesSlide28.xml" ContentType="application/vnd.openxmlformats-officedocument.presentationml.notesSlide+xml"/>
  <Override PartName="/ppt/tags/tag43.xml" ContentType="application/vnd.openxmlformats-officedocument.presentationml.tags+xml"/>
  <Override PartName="/ppt/notesSlides/notesSlide29.xml" ContentType="application/vnd.openxmlformats-officedocument.presentationml.notesSlide+xml"/>
  <Override PartName="/ppt/tags/tag44.xml" ContentType="application/vnd.openxmlformats-officedocument.presentationml.tags+xml"/>
  <Override PartName="/ppt/notesSlides/notesSlide30.xml" ContentType="application/vnd.openxmlformats-officedocument.presentationml.notesSlide+xml"/>
  <Override PartName="/ppt/tags/tag45.xml" ContentType="application/vnd.openxmlformats-officedocument.presentationml.tags+xml"/>
  <Override PartName="/ppt/notesSlides/notesSlide31.xml" ContentType="application/vnd.openxmlformats-officedocument.presentationml.notesSlide+xml"/>
  <Override PartName="/ppt/tags/tag46.xml" ContentType="application/vnd.openxmlformats-officedocument.presentationml.tags+xml"/>
  <Override PartName="/ppt/notesSlides/notesSlide32.xml" ContentType="application/vnd.openxmlformats-officedocument.presentationml.notesSlide+xml"/>
  <Override PartName="/ppt/tags/tag47.xml" ContentType="application/vnd.openxmlformats-officedocument.presentationml.tags+xml"/>
  <Override PartName="/ppt/notesSlides/notesSlide33.xml" ContentType="application/vnd.openxmlformats-officedocument.presentationml.notesSlide+xml"/>
  <Override PartName="/ppt/tags/tag48.xml" ContentType="application/vnd.openxmlformats-officedocument.presentationml.tags+xml"/>
  <Override PartName="/ppt/notesSlides/notesSlide34.xml" ContentType="application/vnd.openxmlformats-officedocument.presentationml.notesSlide+xml"/>
  <Override PartName="/ppt/tags/tag49.xml" ContentType="application/vnd.openxmlformats-officedocument.presentationml.tags+xml"/>
  <Override PartName="/ppt/notesSlides/notesSlide35.xml" ContentType="application/vnd.openxmlformats-officedocument.presentationml.notesSlide+xml"/>
  <Override PartName="/ppt/tags/tag50.xml" ContentType="application/vnd.openxmlformats-officedocument.presentationml.tags+xml"/>
  <Override PartName="/ppt/notesSlides/notesSlide36.xml" ContentType="application/vnd.openxmlformats-officedocument.presentationml.notesSlide+xml"/>
  <Override PartName="/ppt/tags/tag51.xml" ContentType="application/vnd.openxmlformats-officedocument.presentationml.tags+xml"/>
  <Override PartName="/ppt/notesSlides/notesSlide37.xml" ContentType="application/vnd.openxmlformats-officedocument.presentationml.notesSlide+xml"/>
  <Override PartName="/ppt/tags/tag52.xml" ContentType="application/vnd.openxmlformats-officedocument.presentationml.tags+xml"/>
  <Override PartName="/ppt/notesSlides/notesSlide38.xml" ContentType="application/vnd.openxmlformats-officedocument.presentationml.notesSlide+xml"/>
  <Override PartName="/ppt/tags/tag53.xml" ContentType="application/vnd.openxmlformats-officedocument.presentationml.tags+xml"/>
  <Override PartName="/ppt/notesSlides/notesSlide39.xml" ContentType="application/vnd.openxmlformats-officedocument.presentationml.notesSlide+xml"/>
  <Override PartName="/ppt/tags/tag54.xml" ContentType="application/vnd.openxmlformats-officedocument.presentationml.tags+xml"/>
  <Override PartName="/ppt/notesSlides/notesSlide40.xml" ContentType="application/vnd.openxmlformats-officedocument.presentationml.notesSlide+xml"/>
  <Override PartName="/ppt/tags/tag55.xml" ContentType="application/vnd.openxmlformats-officedocument.presentationml.tags+xml"/>
  <Override PartName="/ppt/notesSlides/notesSlide41.xml" ContentType="application/vnd.openxmlformats-officedocument.presentationml.notesSlide+xml"/>
  <Override PartName="/ppt/tags/tag56.xml" ContentType="application/vnd.openxmlformats-officedocument.presentationml.tags+xml"/>
  <Override PartName="/ppt/notesSlides/notesSlide42.xml" ContentType="application/vnd.openxmlformats-officedocument.presentationml.notesSlide+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notesSlides/notesSlide44.xml" ContentType="application/vnd.openxmlformats-officedocument.presentationml.notesSlide+xml"/>
  <Override PartName="/ppt/tags/tag59.xml" ContentType="application/vnd.openxmlformats-officedocument.presentationml.tags+xml"/>
  <Override PartName="/ppt/notesSlides/notesSlide45.xml" ContentType="application/vnd.openxmlformats-officedocument.presentationml.notesSlide+xml"/>
  <Override PartName="/ppt/tags/tag60.xml" ContentType="application/vnd.openxmlformats-officedocument.presentationml.tags+xml"/>
  <Override PartName="/ppt/notesSlides/notesSlide46.xml" ContentType="application/vnd.openxmlformats-officedocument.presentationml.notesSlide+xml"/>
  <Override PartName="/ppt/tags/tag61.xml" ContentType="application/vnd.openxmlformats-officedocument.presentationml.tags+xml"/>
  <Override PartName="/ppt/notesSlides/notesSlide47.xml" ContentType="application/vnd.openxmlformats-officedocument.presentationml.notesSlide+xml"/>
  <Override PartName="/ppt/tags/tag62.xml" ContentType="application/vnd.openxmlformats-officedocument.presentationml.tags+xml"/>
  <Override PartName="/ppt/notesSlides/notesSlide48.xml" ContentType="application/vnd.openxmlformats-officedocument.presentationml.notesSlide+xml"/>
  <Override PartName="/ppt/tags/tag63.xml" ContentType="application/vnd.openxmlformats-officedocument.presentationml.tags+xml"/>
  <Override PartName="/ppt/notesSlides/notesSlide49.xml" ContentType="application/vnd.openxmlformats-officedocument.presentationml.notesSlide+xml"/>
  <Override PartName="/ppt/tags/tag64.xml" ContentType="application/vnd.openxmlformats-officedocument.presentationml.tags+xml"/>
  <Override PartName="/ppt/notesSlides/notesSlide50.xml" ContentType="application/vnd.openxmlformats-officedocument.presentationml.notesSlide+xml"/>
  <Override PartName="/ppt/tags/tag65.xml" ContentType="application/vnd.openxmlformats-officedocument.presentationml.tags+xml"/>
  <Override PartName="/ppt/notesSlides/notesSlide51.xml" ContentType="application/vnd.openxmlformats-officedocument.presentationml.notesSlide+xml"/>
  <Override PartName="/ppt/tags/tag66.xml" ContentType="application/vnd.openxmlformats-officedocument.presentationml.tags+xml"/>
  <Override PartName="/ppt/notesSlides/notesSlide52.xml" ContentType="application/vnd.openxmlformats-officedocument.presentationml.notesSlide+xml"/>
  <Override PartName="/ppt/tags/tag67.xml" ContentType="application/vnd.openxmlformats-officedocument.presentationml.tags+xml"/>
  <Override PartName="/ppt/notesSlides/notesSlide53.xml" ContentType="application/vnd.openxmlformats-officedocument.presentationml.notesSlide+xml"/>
  <Override PartName="/ppt/tags/tag68.xml" ContentType="application/vnd.openxmlformats-officedocument.presentationml.tags+xml"/>
  <Override PartName="/ppt/notesSlides/notesSlide54.xml" ContentType="application/vnd.openxmlformats-officedocument.presentationml.notesSlide+xml"/>
  <Override PartName="/ppt/tags/tag69.xml" ContentType="application/vnd.openxmlformats-officedocument.presentationml.tags+xml"/>
  <Override PartName="/ppt/notesSlides/notesSlide55.xml" ContentType="application/vnd.openxmlformats-officedocument.presentationml.notesSlide+xml"/>
  <Override PartName="/ppt/tags/tag70.xml" ContentType="application/vnd.openxmlformats-officedocument.presentationml.tags+xml"/>
  <Override PartName="/ppt/notesSlides/notesSlide56.xml" ContentType="application/vnd.openxmlformats-officedocument.presentationml.notesSlide+xml"/>
  <Override PartName="/ppt/tags/tag71.xml" ContentType="application/vnd.openxmlformats-officedocument.presentationml.tags+xml"/>
  <Override PartName="/ppt/notesSlides/notesSlide57.xml" ContentType="application/vnd.openxmlformats-officedocument.presentationml.notesSlide+xml"/>
  <Override PartName="/ppt/tags/tag72.xml" ContentType="application/vnd.openxmlformats-officedocument.presentationml.tags+xml"/>
  <Override PartName="/ppt/notesSlides/notesSlide58.xml" ContentType="application/vnd.openxmlformats-officedocument.presentationml.notesSlide+xml"/>
  <Override PartName="/ppt/tags/tag73.xml" ContentType="application/vnd.openxmlformats-officedocument.presentationml.tags+xml"/>
  <Override PartName="/ppt/notesSlides/notesSlide59.xml" ContentType="application/vnd.openxmlformats-officedocument.presentationml.notesSlide+xml"/>
  <Override PartName="/ppt/tags/tag74.xml" ContentType="application/vnd.openxmlformats-officedocument.presentationml.tags+xml"/>
  <Override PartName="/ppt/notesSlides/notesSlide60.xml" ContentType="application/vnd.openxmlformats-officedocument.presentationml.notesSlide+xml"/>
  <Override PartName="/ppt/tags/tag75.xml" ContentType="application/vnd.openxmlformats-officedocument.presentationml.tags+xml"/>
  <Override PartName="/ppt/notesSlides/notesSlide61.xml" ContentType="application/vnd.openxmlformats-officedocument.presentationml.notesSlide+xml"/>
  <Override PartName="/ppt/tags/tag76.xml" ContentType="application/vnd.openxmlformats-officedocument.presentationml.tags+xml"/>
  <Override PartName="/ppt/notesSlides/notesSlide62.xml" ContentType="application/vnd.openxmlformats-officedocument.presentationml.notesSlide+xml"/>
  <Override PartName="/ppt/tags/tag77.xml" ContentType="application/vnd.openxmlformats-officedocument.presentationml.tags+xml"/>
  <Override PartName="/ppt/notesSlides/notesSlide63.xml" ContentType="application/vnd.openxmlformats-officedocument.presentationml.notesSlide+xml"/>
  <Override PartName="/ppt/tags/tag78.xml" ContentType="application/vnd.openxmlformats-officedocument.presentationml.tags+xml"/>
  <Override PartName="/ppt/notesSlides/notesSlide64.xml" ContentType="application/vnd.openxmlformats-officedocument.presentationml.notesSlide+xml"/>
  <Override PartName="/ppt/tags/tag79.xml" ContentType="application/vnd.openxmlformats-officedocument.presentationml.tags+xml"/>
  <Override PartName="/ppt/notesSlides/notesSlide65.xml" ContentType="application/vnd.openxmlformats-officedocument.presentationml.notesSlide+xml"/>
  <Override PartName="/ppt/tags/tag80.xml" ContentType="application/vnd.openxmlformats-officedocument.presentationml.tags+xml"/>
  <Override PartName="/ppt/notesSlides/notesSlide66.xml" ContentType="application/vnd.openxmlformats-officedocument.presentationml.notesSlide+xml"/>
  <Override PartName="/ppt/tags/tag81.xml" ContentType="application/vnd.openxmlformats-officedocument.presentationml.tags+xml"/>
  <Override PartName="/ppt/notesSlides/notesSlide67.xml" ContentType="application/vnd.openxmlformats-officedocument.presentationml.notesSlide+xml"/>
  <Override PartName="/ppt/tags/tag82.xml" ContentType="application/vnd.openxmlformats-officedocument.presentationml.tags+xml"/>
  <Override PartName="/ppt/notesSlides/notesSlide68.xml" ContentType="application/vnd.openxmlformats-officedocument.presentationml.notesSlide+xml"/>
  <Override PartName="/ppt/tags/tag83.xml" ContentType="application/vnd.openxmlformats-officedocument.presentationml.tags+xml"/>
  <Override PartName="/ppt/notesSlides/notesSlide69.xml" ContentType="application/vnd.openxmlformats-officedocument.presentationml.notesSlide+xml"/>
  <Override PartName="/ppt/tags/tag84.xml" ContentType="application/vnd.openxmlformats-officedocument.presentationml.tags+xml"/>
  <Override PartName="/ppt/notesSlides/notesSlide70.xml" ContentType="application/vnd.openxmlformats-officedocument.presentationml.notesSlide+xml"/>
  <Override PartName="/ppt/tags/tag85.xml" ContentType="application/vnd.openxmlformats-officedocument.presentationml.tags+xml"/>
  <Override PartName="/ppt/notesSlides/notesSlide71.xml" ContentType="application/vnd.openxmlformats-officedocument.presentationml.notesSlide+xml"/>
  <Override PartName="/ppt/tags/tag86.xml" ContentType="application/vnd.openxmlformats-officedocument.presentationml.tags+xml"/>
  <Override PartName="/ppt/notesSlides/notesSlide72.xml" ContentType="application/vnd.openxmlformats-officedocument.presentationml.notesSlide+xml"/>
  <Override PartName="/ppt/tags/tag87.xml" ContentType="application/vnd.openxmlformats-officedocument.presentationml.tags+xml"/>
  <Override PartName="/ppt/notesSlides/notesSlide73.xml" ContentType="application/vnd.openxmlformats-officedocument.presentationml.notesSlide+xml"/>
  <Override PartName="/ppt/tags/tag88.xml" ContentType="application/vnd.openxmlformats-officedocument.presentationml.tags+xml"/>
  <Override PartName="/ppt/notesSlides/notesSlide74.xml" ContentType="application/vnd.openxmlformats-officedocument.presentationml.notesSlide+xml"/>
  <Override PartName="/ppt/tags/tag89.xml" ContentType="application/vnd.openxmlformats-officedocument.presentationml.tags+xml"/>
  <Override PartName="/ppt/notesSlides/notesSlide75.xml" ContentType="application/vnd.openxmlformats-officedocument.presentationml.notesSlide+xml"/>
  <Override PartName="/ppt/tags/tag90.xml" ContentType="application/vnd.openxmlformats-officedocument.presentationml.tags+xml"/>
  <Override PartName="/ppt/notesSlides/notesSlide76.xml" ContentType="application/vnd.openxmlformats-officedocument.presentationml.notesSlide+xml"/>
  <Override PartName="/ppt/tags/tag91.xml" ContentType="application/vnd.openxmlformats-officedocument.presentationml.tags+xml"/>
  <Override PartName="/ppt/notesSlides/notesSlide77.xml" ContentType="application/vnd.openxmlformats-officedocument.presentationml.notesSlide+xml"/>
  <Override PartName="/ppt/tags/tag92.xml" ContentType="application/vnd.openxmlformats-officedocument.presentationml.tags+xml"/>
  <Override PartName="/ppt/notesSlides/notesSlide78.xml" ContentType="application/vnd.openxmlformats-officedocument.presentationml.notesSlide+xml"/>
  <Override PartName="/ppt/tags/tag93.xml" ContentType="application/vnd.openxmlformats-officedocument.presentationml.tags+xml"/>
  <Override PartName="/ppt/notesSlides/notesSlide79.xml" ContentType="application/vnd.openxmlformats-officedocument.presentationml.notesSlide+xml"/>
  <Override PartName="/ppt/tags/tag94.xml" ContentType="application/vnd.openxmlformats-officedocument.presentationml.tags+xml"/>
  <Override PartName="/ppt/notesSlides/notesSlide80.xml" ContentType="application/vnd.openxmlformats-officedocument.presentationml.notesSlide+xml"/>
  <Override PartName="/ppt/tags/tag95.xml" ContentType="application/vnd.openxmlformats-officedocument.presentationml.tags+xml"/>
  <Override PartName="/ppt/notesSlides/notesSlide81.xml" ContentType="application/vnd.openxmlformats-officedocument.presentationml.notesSlide+xml"/>
  <Override PartName="/ppt/tags/tag96.xml" ContentType="application/vnd.openxmlformats-officedocument.presentationml.tags+xml"/>
  <Override PartName="/ppt/notesSlides/notesSlide82.xml" ContentType="application/vnd.openxmlformats-officedocument.presentationml.notesSlide+xml"/>
  <Override PartName="/ppt/tags/tag97.xml" ContentType="application/vnd.openxmlformats-officedocument.presentationml.tags+xml"/>
  <Override PartName="/ppt/notesSlides/notesSlide83.xml" ContentType="application/vnd.openxmlformats-officedocument.presentationml.notesSlide+xml"/>
  <Override PartName="/ppt/tags/tag98.xml" ContentType="application/vnd.openxmlformats-officedocument.presentationml.tags+xml"/>
  <Override PartName="/ppt/notesSlides/notesSlide84.xml" ContentType="application/vnd.openxmlformats-officedocument.presentationml.notesSlide+xml"/>
  <Override PartName="/ppt/tags/tag99.xml" ContentType="application/vnd.openxmlformats-officedocument.presentationml.tags+xml"/>
  <Override PartName="/ppt/notesSlides/notesSlide85.xml" ContentType="application/vnd.openxmlformats-officedocument.presentationml.notesSlide+xml"/>
  <Override PartName="/ppt/tags/tag100.xml" ContentType="application/vnd.openxmlformats-officedocument.presentationml.tags+xml"/>
  <Override PartName="/ppt/notesSlides/notesSlide86.xml" ContentType="application/vnd.openxmlformats-officedocument.presentationml.notesSlide+xml"/>
  <Override PartName="/ppt/tags/tag101.xml" ContentType="application/vnd.openxmlformats-officedocument.presentationml.tags+xml"/>
  <Override PartName="/ppt/notesSlides/notesSlide87.xml" ContentType="application/vnd.openxmlformats-officedocument.presentationml.notesSlide+xml"/>
  <Override PartName="/ppt/tags/tag102.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14"/>
  </p:notesMasterIdLst>
  <p:sldIdLst>
    <p:sldId id="469" r:id="rId2"/>
    <p:sldId id="685" r:id="rId3"/>
    <p:sldId id="684" r:id="rId4"/>
    <p:sldId id="692" r:id="rId5"/>
    <p:sldId id="612" r:id="rId6"/>
    <p:sldId id="681" r:id="rId7"/>
    <p:sldId id="680" r:id="rId8"/>
    <p:sldId id="613" r:id="rId9"/>
    <p:sldId id="614" r:id="rId10"/>
    <p:sldId id="615" r:id="rId11"/>
    <p:sldId id="616" r:id="rId12"/>
    <p:sldId id="617" r:id="rId13"/>
    <p:sldId id="618" r:id="rId14"/>
    <p:sldId id="619" r:id="rId15"/>
    <p:sldId id="621" r:id="rId16"/>
    <p:sldId id="622" r:id="rId17"/>
    <p:sldId id="629" r:id="rId18"/>
    <p:sldId id="630" r:id="rId19"/>
    <p:sldId id="682" r:id="rId20"/>
    <p:sldId id="624" r:id="rId21"/>
    <p:sldId id="625" r:id="rId22"/>
    <p:sldId id="626" r:id="rId23"/>
    <p:sldId id="631" r:id="rId24"/>
    <p:sldId id="632" r:id="rId25"/>
    <p:sldId id="633" r:id="rId26"/>
    <p:sldId id="634" r:id="rId27"/>
    <p:sldId id="635" r:id="rId28"/>
    <p:sldId id="627" r:id="rId29"/>
    <p:sldId id="636" r:id="rId30"/>
    <p:sldId id="637" r:id="rId31"/>
    <p:sldId id="686" r:id="rId32"/>
    <p:sldId id="683" r:id="rId33"/>
    <p:sldId id="638" r:id="rId34"/>
    <p:sldId id="639" r:id="rId35"/>
    <p:sldId id="640" r:id="rId36"/>
    <p:sldId id="641" r:id="rId37"/>
    <p:sldId id="642" r:id="rId38"/>
    <p:sldId id="643" r:id="rId39"/>
    <p:sldId id="644" r:id="rId40"/>
    <p:sldId id="645" r:id="rId41"/>
    <p:sldId id="646" r:id="rId42"/>
    <p:sldId id="647" r:id="rId43"/>
    <p:sldId id="648" r:id="rId44"/>
    <p:sldId id="649" r:id="rId45"/>
    <p:sldId id="651" r:id="rId46"/>
    <p:sldId id="652" r:id="rId47"/>
    <p:sldId id="653" r:id="rId48"/>
    <p:sldId id="654" r:id="rId49"/>
    <p:sldId id="650" r:id="rId50"/>
    <p:sldId id="655" r:id="rId51"/>
    <p:sldId id="656" r:id="rId52"/>
    <p:sldId id="657" r:id="rId53"/>
    <p:sldId id="658" r:id="rId54"/>
    <p:sldId id="659" r:id="rId55"/>
    <p:sldId id="660" r:id="rId56"/>
    <p:sldId id="663" r:id="rId57"/>
    <p:sldId id="661" r:id="rId58"/>
    <p:sldId id="662" r:id="rId59"/>
    <p:sldId id="664" r:id="rId60"/>
    <p:sldId id="665" r:id="rId61"/>
    <p:sldId id="666" r:id="rId62"/>
    <p:sldId id="668" r:id="rId63"/>
    <p:sldId id="669" r:id="rId64"/>
    <p:sldId id="670" r:id="rId65"/>
    <p:sldId id="671" r:id="rId66"/>
    <p:sldId id="667" r:id="rId67"/>
    <p:sldId id="672" r:id="rId68"/>
    <p:sldId id="673" r:id="rId69"/>
    <p:sldId id="674" r:id="rId70"/>
    <p:sldId id="675" r:id="rId71"/>
    <p:sldId id="676" r:id="rId72"/>
    <p:sldId id="678" r:id="rId73"/>
    <p:sldId id="693" r:id="rId74"/>
    <p:sldId id="694" r:id="rId75"/>
    <p:sldId id="695" r:id="rId76"/>
    <p:sldId id="696" r:id="rId77"/>
    <p:sldId id="697" r:id="rId78"/>
    <p:sldId id="698" r:id="rId79"/>
    <p:sldId id="623" r:id="rId80"/>
    <p:sldId id="699" r:id="rId81"/>
    <p:sldId id="700" r:id="rId82"/>
    <p:sldId id="701" r:id="rId83"/>
    <p:sldId id="702" r:id="rId84"/>
    <p:sldId id="703" r:id="rId85"/>
    <p:sldId id="704" r:id="rId86"/>
    <p:sldId id="705" r:id="rId87"/>
    <p:sldId id="706" r:id="rId88"/>
    <p:sldId id="707" r:id="rId89"/>
    <p:sldId id="708" r:id="rId90"/>
    <p:sldId id="709" r:id="rId91"/>
    <p:sldId id="710" r:id="rId92"/>
    <p:sldId id="711" r:id="rId93"/>
    <p:sldId id="712" r:id="rId94"/>
    <p:sldId id="713" r:id="rId95"/>
    <p:sldId id="714" r:id="rId96"/>
    <p:sldId id="715" r:id="rId97"/>
    <p:sldId id="716" r:id="rId98"/>
    <p:sldId id="717" r:id="rId99"/>
    <p:sldId id="718" r:id="rId100"/>
    <p:sldId id="719" r:id="rId101"/>
    <p:sldId id="720" r:id="rId102"/>
    <p:sldId id="721" r:id="rId103"/>
    <p:sldId id="722" r:id="rId104"/>
    <p:sldId id="723" r:id="rId105"/>
    <p:sldId id="724" r:id="rId106"/>
    <p:sldId id="725" r:id="rId107"/>
    <p:sldId id="726" r:id="rId108"/>
    <p:sldId id="727" r:id="rId109"/>
    <p:sldId id="728" r:id="rId110"/>
    <p:sldId id="729" r:id="rId111"/>
    <p:sldId id="730" r:id="rId112"/>
    <p:sldId id="457" r:id="rId113"/>
  </p:sldIdLst>
  <p:sldSz cx="9144000" cy="5143500" type="screen16x9"/>
  <p:notesSz cx="6858000" cy="9144000"/>
  <p:defaultText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2C03"/>
    <a:srgbClr val="EE203D"/>
    <a:srgbClr val="F83003"/>
    <a:srgbClr val="00487E"/>
    <a:srgbClr val="D00000"/>
    <a:srgbClr val="008F92"/>
    <a:srgbClr val="163C46"/>
    <a:srgbClr val="008487"/>
    <a:srgbClr val="EBAC07"/>
    <a:srgbClr val="C68F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86804" autoAdjust="0"/>
  </p:normalViewPr>
  <p:slideViewPr>
    <p:cSldViewPr>
      <p:cViewPr varScale="1">
        <p:scale>
          <a:sx n="218" d="100"/>
          <a:sy n="218" d="100"/>
        </p:scale>
        <p:origin x="184" y="128"/>
      </p:cViewPr>
      <p:guideLst>
        <p:guide orient="horz" pos="1620"/>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pPr/>
              <a:t>2022/2/20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pPr/>
              <a:t>‹#›</a:t>
            </a:fld>
            <a:endParaRPr lang="zh-CN" altLang="en-US"/>
          </a:p>
        </p:txBody>
      </p:sp>
    </p:spTree>
    <p:extLst>
      <p:ext uri="{BB962C8B-B14F-4D97-AF65-F5344CB8AC3E}">
        <p14:creationId xmlns:p14="http://schemas.microsoft.com/office/powerpoint/2010/main" val="48234476"/>
      </p:ext>
    </p:extLst>
  </p:cSld>
  <p:clrMap bg1="lt1" tx1="dk1" bg2="lt2" tx2="dk2" accent1="accent1" accent2="accent2" accent3="accent3" accent4="accent4" accent5="accent5" accent6="accent6" hlink="hlink" folHlink="folHlink"/>
  <p:notesStyle>
    <a:lvl1pPr marL="0" algn="l" defTabSz="914282" rtl="0" eaLnBrk="1" latinLnBrk="0" hangingPunct="1">
      <a:defRPr sz="1200" kern="1200">
        <a:solidFill>
          <a:schemeClr val="tx1"/>
        </a:solidFill>
        <a:latin typeface="+mn-lt"/>
        <a:ea typeface="+mn-ea"/>
        <a:cs typeface="+mn-cs"/>
      </a:defRPr>
    </a:lvl1pPr>
    <a:lvl2pPr marL="457140" algn="l" defTabSz="914282" rtl="0" eaLnBrk="1" latinLnBrk="0" hangingPunct="1">
      <a:defRPr sz="1200" kern="1200">
        <a:solidFill>
          <a:schemeClr val="tx1"/>
        </a:solidFill>
        <a:latin typeface="+mn-lt"/>
        <a:ea typeface="+mn-ea"/>
        <a:cs typeface="+mn-cs"/>
      </a:defRPr>
    </a:lvl2pPr>
    <a:lvl3pPr marL="914282" algn="l" defTabSz="914282" rtl="0" eaLnBrk="1" latinLnBrk="0" hangingPunct="1">
      <a:defRPr sz="1200" kern="1200">
        <a:solidFill>
          <a:schemeClr val="tx1"/>
        </a:solidFill>
        <a:latin typeface="+mn-lt"/>
        <a:ea typeface="+mn-ea"/>
        <a:cs typeface="+mn-cs"/>
      </a:defRPr>
    </a:lvl3pPr>
    <a:lvl4pPr marL="1371422" algn="l" defTabSz="914282" rtl="0" eaLnBrk="1" latinLnBrk="0" hangingPunct="1">
      <a:defRPr sz="1200" kern="1200">
        <a:solidFill>
          <a:schemeClr val="tx1"/>
        </a:solidFill>
        <a:latin typeface="+mn-lt"/>
        <a:ea typeface="+mn-ea"/>
        <a:cs typeface="+mn-cs"/>
      </a:defRPr>
    </a:lvl4pPr>
    <a:lvl5pPr marL="1828563" algn="l" defTabSz="914282" rtl="0" eaLnBrk="1" latinLnBrk="0" hangingPunct="1">
      <a:defRPr sz="1200" kern="1200">
        <a:solidFill>
          <a:schemeClr val="tx1"/>
        </a:solidFill>
        <a:latin typeface="+mn-lt"/>
        <a:ea typeface="+mn-ea"/>
        <a:cs typeface="+mn-cs"/>
      </a:defRPr>
    </a:lvl5pPr>
    <a:lvl6pPr marL="2285704" algn="l" defTabSz="914282" rtl="0" eaLnBrk="1" latinLnBrk="0" hangingPunct="1">
      <a:defRPr sz="1200" kern="1200">
        <a:solidFill>
          <a:schemeClr val="tx1"/>
        </a:solidFill>
        <a:latin typeface="+mn-lt"/>
        <a:ea typeface="+mn-ea"/>
        <a:cs typeface="+mn-cs"/>
      </a:defRPr>
    </a:lvl6pPr>
    <a:lvl7pPr marL="2742845" algn="l" defTabSz="914282" rtl="0" eaLnBrk="1" latinLnBrk="0" hangingPunct="1">
      <a:defRPr sz="1200" kern="1200">
        <a:solidFill>
          <a:schemeClr val="tx1"/>
        </a:solidFill>
        <a:latin typeface="+mn-lt"/>
        <a:ea typeface="+mn-ea"/>
        <a:cs typeface="+mn-cs"/>
      </a:defRPr>
    </a:lvl7pPr>
    <a:lvl8pPr marL="3199985" algn="l" defTabSz="914282" rtl="0" eaLnBrk="1" latinLnBrk="0" hangingPunct="1">
      <a:defRPr sz="1200" kern="1200">
        <a:solidFill>
          <a:schemeClr val="tx1"/>
        </a:solidFill>
        <a:latin typeface="+mn-lt"/>
        <a:ea typeface="+mn-ea"/>
        <a:cs typeface="+mn-cs"/>
      </a:defRPr>
    </a:lvl8pPr>
    <a:lvl9pPr marL="3657126" algn="l" defTabSz="9142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a:t>
            </a:fld>
            <a:endParaRPr lang="zh-CN" altLang="en-US"/>
          </a:p>
        </p:txBody>
      </p:sp>
    </p:spTree>
    <p:extLst>
      <p:ext uri="{BB962C8B-B14F-4D97-AF65-F5344CB8AC3E}">
        <p14:creationId xmlns:p14="http://schemas.microsoft.com/office/powerpoint/2010/main" val="3838716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14</a:t>
            </a:fld>
            <a:endParaRPr lang="zh-CN" altLang="en-US"/>
          </a:p>
        </p:txBody>
      </p:sp>
    </p:spTree>
    <p:extLst>
      <p:ext uri="{BB962C8B-B14F-4D97-AF65-F5344CB8AC3E}">
        <p14:creationId xmlns:p14="http://schemas.microsoft.com/office/powerpoint/2010/main" val="47060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15</a:t>
            </a:fld>
            <a:endParaRPr lang="zh-CN" altLang="en-US"/>
          </a:p>
        </p:txBody>
      </p:sp>
    </p:spTree>
    <p:extLst>
      <p:ext uri="{BB962C8B-B14F-4D97-AF65-F5344CB8AC3E}">
        <p14:creationId xmlns:p14="http://schemas.microsoft.com/office/powerpoint/2010/main" val="1416016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16</a:t>
            </a:fld>
            <a:endParaRPr lang="zh-CN" altLang="en-US"/>
          </a:p>
        </p:txBody>
      </p:sp>
    </p:spTree>
    <p:extLst>
      <p:ext uri="{BB962C8B-B14F-4D97-AF65-F5344CB8AC3E}">
        <p14:creationId xmlns:p14="http://schemas.microsoft.com/office/powerpoint/2010/main" val="3796328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17</a:t>
            </a:fld>
            <a:endParaRPr lang="zh-CN" altLang="en-US"/>
          </a:p>
        </p:txBody>
      </p:sp>
    </p:spTree>
    <p:extLst>
      <p:ext uri="{BB962C8B-B14F-4D97-AF65-F5344CB8AC3E}">
        <p14:creationId xmlns:p14="http://schemas.microsoft.com/office/powerpoint/2010/main" val="3898054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18</a:t>
            </a:fld>
            <a:endParaRPr lang="zh-CN" altLang="en-US"/>
          </a:p>
        </p:txBody>
      </p:sp>
    </p:spTree>
    <p:extLst>
      <p:ext uri="{BB962C8B-B14F-4D97-AF65-F5344CB8AC3E}">
        <p14:creationId xmlns:p14="http://schemas.microsoft.com/office/powerpoint/2010/main" val="697383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19</a:t>
            </a:fld>
            <a:endParaRPr lang="zh-CN" altLang="en-US"/>
          </a:p>
        </p:txBody>
      </p:sp>
    </p:spTree>
    <p:extLst>
      <p:ext uri="{BB962C8B-B14F-4D97-AF65-F5344CB8AC3E}">
        <p14:creationId xmlns:p14="http://schemas.microsoft.com/office/powerpoint/2010/main" val="2226028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20</a:t>
            </a:fld>
            <a:endParaRPr lang="zh-CN" altLang="en-US"/>
          </a:p>
        </p:txBody>
      </p:sp>
    </p:spTree>
    <p:extLst>
      <p:ext uri="{BB962C8B-B14F-4D97-AF65-F5344CB8AC3E}">
        <p14:creationId xmlns:p14="http://schemas.microsoft.com/office/powerpoint/2010/main" val="796910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21</a:t>
            </a:fld>
            <a:endParaRPr lang="zh-CN" altLang="en-US"/>
          </a:p>
        </p:txBody>
      </p:sp>
    </p:spTree>
    <p:extLst>
      <p:ext uri="{BB962C8B-B14F-4D97-AF65-F5344CB8AC3E}">
        <p14:creationId xmlns:p14="http://schemas.microsoft.com/office/powerpoint/2010/main" val="2429536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22</a:t>
            </a:fld>
            <a:endParaRPr lang="zh-CN" altLang="en-US"/>
          </a:p>
        </p:txBody>
      </p:sp>
    </p:spTree>
    <p:extLst>
      <p:ext uri="{BB962C8B-B14F-4D97-AF65-F5344CB8AC3E}">
        <p14:creationId xmlns:p14="http://schemas.microsoft.com/office/powerpoint/2010/main" val="3476884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23</a:t>
            </a:fld>
            <a:endParaRPr lang="zh-CN" altLang="en-US"/>
          </a:p>
        </p:txBody>
      </p:sp>
    </p:spTree>
    <p:extLst>
      <p:ext uri="{BB962C8B-B14F-4D97-AF65-F5344CB8AC3E}">
        <p14:creationId xmlns:p14="http://schemas.microsoft.com/office/powerpoint/2010/main" val="150522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a:t>
            </a:fld>
            <a:endParaRPr lang="zh-CN" altLang="en-US"/>
          </a:p>
        </p:txBody>
      </p:sp>
    </p:spTree>
    <p:extLst>
      <p:ext uri="{BB962C8B-B14F-4D97-AF65-F5344CB8AC3E}">
        <p14:creationId xmlns:p14="http://schemas.microsoft.com/office/powerpoint/2010/main" val="362765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24</a:t>
            </a:fld>
            <a:endParaRPr lang="zh-CN" altLang="en-US"/>
          </a:p>
        </p:txBody>
      </p:sp>
    </p:spTree>
    <p:extLst>
      <p:ext uri="{BB962C8B-B14F-4D97-AF65-F5344CB8AC3E}">
        <p14:creationId xmlns:p14="http://schemas.microsoft.com/office/powerpoint/2010/main" val="1534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25</a:t>
            </a:fld>
            <a:endParaRPr lang="zh-CN" altLang="en-US"/>
          </a:p>
        </p:txBody>
      </p:sp>
    </p:spTree>
    <p:extLst>
      <p:ext uri="{BB962C8B-B14F-4D97-AF65-F5344CB8AC3E}">
        <p14:creationId xmlns:p14="http://schemas.microsoft.com/office/powerpoint/2010/main" val="3692077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26</a:t>
            </a:fld>
            <a:endParaRPr lang="zh-CN" altLang="en-US"/>
          </a:p>
        </p:txBody>
      </p:sp>
    </p:spTree>
    <p:extLst>
      <p:ext uri="{BB962C8B-B14F-4D97-AF65-F5344CB8AC3E}">
        <p14:creationId xmlns:p14="http://schemas.microsoft.com/office/powerpoint/2010/main" val="671679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27</a:t>
            </a:fld>
            <a:endParaRPr lang="zh-CN" altLang="en-US"/>
          </a:p>
        </p:txBody>
      </p:sp>
    </p:spTree>
    <p:extLst>
      <p:ext uri="{BB962C8B-B14F-4D97-AF65-F5344CB8AC3E}">
        <p14:creationId xmlns:p14="http://schemas.microsoft.com/office/powerpoint/2010/main" val="3489288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28</a:t>
            </a:fld>
            <a:endParaRPr lang="zh-CN" altLang="en-US"/>
          </a:p>
        </p:txBody>
      </p:sp>
    </p:spTree>
    <p:extLst>
      <p:ext uri="{BB962C8B-B14F-4D97-AF65-F5344CB8AC3E}">
        <p14:creationId xmlns:p14="http://schemas.microsoft.com/office/powerpoint/2010/main" val="1041823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29</a:t>
            </a:fld>
            <a:endParaRPr lang="zh-CN" altLang="en-US"/>
          </a:p>
        </p:txBody>
      </p:sp>
    </p:spTree>
    <p:extLst>
      <p:ext uri="{BB962C8B-B14F-4D97-AF65-F5344CB8AC3E}">
        <p14:creationId xmlns:p14="http://schemas.microsoft.com/office/powerpoint/2010/main" val="1544378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30</a:t>
            </a:fld>
            <a:endParaRPr lang="zh-CN" altLang="en-US"/>
          </a:p>
        </p:txBody>
      </p:sp>
    </p:spTree>
    <p:extLst>
      <p:ext uri="{BB962C8B-B14F-4D97-AF65-F5344CB8AC3E}">
        <p14:creationId xmlns:p14="http://schemas.microsoft.com/office/powerpoint/2010/main" val="970575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33</a:t>
            </a:fld>
            <a:endParaRPr lang="zh-CN" altLang="en-US"/>
          </a:p>
        </p:txBody>
      </p:sp>
    </p:spTree>
    <p:extLst>
      <p:ext uri="{BB962C8B-B14F-4D97-AF65-F5344CB8AC3E}">
        <p14:creationId xmlns:p14="http://schemas.microsoft.com/office/powerpoint/2010/main" val="2643011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34</a:t>
            </a:fld>
            <a:endParaRPr lang="zh-CN" altLang="en-US"/>
          </a:p>
        </p:txBody>
      </p:sp>
    </p:spTree>
    <p:extLst>
      <p:ext uri="{BB962C8B-B14F-4D97-AF65-F5344CB8AC3E}">
        <p14:creationId xmlns:p14="http://schemas.microsoft.com/office/powerpoint/2010/main" val="1104177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35</a:t>
            </a:fld>
            <a:endParaRPr lang="zh-CN" altLang="en-US"/>
          </a:p>
        </p:txBody>
      </p:sp>
    </p:spTree>
    <p:extLst>
      <p:ext uri="{BB962C8B-B14F-4D97-AF65-F5344CB8AC3E}">
        <p14:creationId xmlns:p14="http://schemas.microsoft.com/office/powerpoint/2010/main" val="284201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7</a:t>
            </a:fld>
            <a:endParaRPr lang="zh-CN" altLang="en-US"/>
          </a:p>
        </p:txBody>
      </p:sp>
    </p:spTree>
    <p:extLst>
      <p:ext uri="{BB962C8B-B14F-4D97-AF65-F5344CB8AC3E}">
        <p14:creationId xmlns:p14="http://schemas.microsoft.com/office/powerpoint/2010/main" val="2610169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36</a:t>
            </a:fld>
            <a:endParaRPr lang="zh-CN" altLang="en-US"/>
          </a:p>
        </p:txBody>
      </p:sp>
    </p:spTree>
    <p:extLst>
      <p:ext uri="{BB962C8B-B14F-4D97-AF65-F5344CB8AC3E}">
        <p14:creationId xmlns:p14="http://schemas.microsoft.com/office/powerpoint/2010/main" val="1693074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37</a:t>
            </a:fld>
            <a:endParaRPr lang="zh-CN" altLang="en-US"/>
          </a:p>
        </p:txBody>
      </p:sp>
    </p:spTree>
    <p:extLst>
      <p:ext uri="{BB962C8B-B14F-4D97-AF65-F5344CB8AC3E}">
        <p14:creationId xmlns:p14="http://schemas.microsoft.com/office/powerpoint/2010/main" val="4253621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38</a:t>
            </a:fld>
            <a:endParaRPr lang="zh-CN" altLang="en-US"/>
          </a:p>
        </p:txBody>
      </p:sp>
    </p:spTree>
    <p:extLst>
      <p:ext uri="{BB962C8B-B14F-4D97-AF65-F5344CB8AC3E}">
        <p14:creationId xmlns:p14="http://schemas.microsoft.com/office/powerpoint/2010/main" val="112098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39</a:t>
            </a:fld>
            <a:endParaRPr lang="zh-CN" altLang="en-US"/>
          </a:p>
        </p:txBody>
      </p:sp>
    </p:spTree>
    <p:extLst>
      <p:ext uri="{BB962C8B-B14F-4D97-AF65-F5344CB8AC3E}">
        <p14:creationId xmlns:p14="http://schemas.microsoft.com/office/powerpoint/2010/main" val="3432953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40</a:t>
            </a:fld>
            <a:endParaRPr lang="zh-CN" altLang="en-US"/>
          </a:p>
        </p:txBody>
      </p:sp>
    </p:spTree>
    <p:extLst>
      <p:ext uri="{BB962C8B-B14F-4D97-AF65-F5344CB8AC3E}">
        <p14:creationId xmlns:p14="http://schemas.microsoft.com/office/powerpoint/2010/main" val="3529428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41</a:t>
            </a:fld>
            <a:endParaRPr lang="zh-CN" altLang="en-US"/>
          </a:p>
        </p:txBody>
      </p:sp>
    </p:spTree>
    <p:extLst>
      <p:ext uri="{BB962C8B-B14F-4D97-AF65-F5344CB8AC3E}">
        <p14:creationId xmlns:p14="http://schemas.microsoft.com/office/powerpoint/2010/main" val="981694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42</a:t>
            </a:fld>
            <a:endParaRPr lang="zh-CN" altLang="en-US"/>
          </a:p>
        </p:txBody>
      </p:sp>
    </p:spTree>
    <p:extLst>
      <p:ext uri="{BB962C8B-B14F-4D97-AF65-F5344CB8AC3E}">
        <p14:creationId xmlns:p14="http://schemas.microsoft.com/office/powerpoint/2010/main" val="1261996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43</a:t>
            </a:fld>
            <a:endParaRPr lang="zh-CN" altLang="en-US"/>
          </a:p>
        </p:txBody>
      </p:sp>
    </p:spTree>
    <p:extLst>
      <p:ext uri="{BB962C8B-B14F-4D97-AF65-F5344CB8AC3E}">
        <p14:creationId xmlns:p14="http://schemas.microsoft.com/office/powerpoint/2010/main" val="2609659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44</a:t>
            </a:fld>
            <a:endParaRPr lang="zh-CN" altLang="en-US"/>
          </a:p>
        </p:txBody>
      </p:sp>
    </p:spTree>
    <p:extLst>
      <p:ext uri="{BB962C8B-B14F-4D97-AF65-F5344CB8AC3E}">
        <p14:creationId xmlns:p14="http://schemas.microsoft.com/office/powerpoint/2010/main" val="2498759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45</a:t>
            </a:fld>
            <a:endParaRPr lang="zh-CN" altLang="en-US"/>
          </a:p>
        </p:txBody>
      </p:sp>
    </p:spTree>
    <p:extLst>
      <p:ext uri="{BB962C8B-B14F-4D97-AF65-F5344CB8AC3E}">
        <p14:creationId xmlns:p14="http://schemas.microsoft.com/office/powerpoint/2010/main" val="55522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a:t>
            </a:fld>
            <a:endParaRPr lang="zh-CN" altLang="en-US"/>
          </a:p>
        </p:txBody>
      </p:sp>
    </p:spTree>
    <p:extLst>
      <p:ext uri="{BB962C8B-B14F-4D97-AF65-F5344CB8AC3E}">
        <p14:creationId xmlns:p14="http://schemas.microsoft.com/office/powerpoint/2010/main" val="2560811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46</a:t>
            </a:fld>
            <a:endParaRPr lang="zh-CN" altLang="en-US"/>
          </a:p>
        </p:txBody>
      </p:sp>
    </p:spTree>
    <p:extLst>
      <p:ext uri="{BB962C8B-B14F-4D97-AF65-F5344CB8AC3E}">
        <p14:creationId xmlns:p14="http://schemas.microsoft.com/office/powerpoint/2010/main" val="731440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47</a:t>
            </a:fld>
            <a:endParaRPr lang="zh-CN" altLang="en-US"/>
          </a:p>
        </p:txBody>
      </p:sp>
    </p:spTree>
    <p:extLst>
      <p:ext uri="{BB962C8B-B14F-4D97-AF65-F5344CB8AC3E}">
        <p14:creationId xmlns:p14="http://schemas.microsoft.com/office/powerpoint/2010/main" val="2189826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48</a:t>
            </a:fld>
            <a:endParaRPr lang="zh-CN" altLang="en-US"/>
          </a:p>
        </p:txBody>
      </p:sp>
    </p:spTree>
    <p:extLst>
      <p:ext uri="{BB962C8B-B14F-4D97-AF65-F5344CB8AC3E}">
        <p14:creationId xmlns:p14="http://schemas.microsoft.com/office/powerpoint/2010/main" val="2517170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49</a:t>
            </a:fld>
            <a:endParaRPr lang="zh-CN" altLang="en-US"/>
          </a:p>
        </p:txBody>
      </p:sp>
    </p:spTree>
    <p:extLst>
      <p:ext uri="{BB962C8B-B14F-4D97-AF65-F5344CB8AC3E}">
        <p14:creationId xmlns:p14="http://schemas.microsoft.com/office/powerpoint/2010/main" val="3240169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50</a:t>
            </a:fld>
            <a:endParaRPr lang="zh-CN" altLang="en-US"/>
          </a:p>
        </p:txBody>
      </p:sp>
    </p:spTree>
    <p:extLst>
      <p:ext uri="{BB962C8B-B14F-4D97-AF65-F5344CB8AC3E}">
        <p14:creationId xmlns:p14="http://schemas.microsoft.com/office/powerpoint/2010/main" val="3869307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51</a:t>
            </a:fld>
            <a:endParaRPr lang="zh-CN" altLang="en-US"/>
          </a:p>
        </p:txBody>
      </p:sp>
    </p:spTree>
    <p:extLst>
      <p:ext uri="{BB962C8B-B14F-4D97-AF65-F5344CB8AC3E}">
        <p14:creationId xmlns:p14="http://schemas.microsoft.com/office/powerpoint/2010/main" val="1175972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52</a:t>
            </a:fld>
            <a:endParaRPr lang="zh-CN" altLang="en-US"/>
          </a:p>
        </p:txBody>
      </p:sp>
    </p:spTree>
    <p:extLst>
      <p:ext uri="{BB962C8B-B14F-4D97-AF65-F5344CB8AC3E}">
        <p14:creationId xmlns:p14="http://schemas.microsoft.com/office/powerpoint/2010/main" val="419267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53</a:t>
            </a:fld>
            <a:endParaRPr lang="zh-CN" altLang="en-US"/>
          </a:p>
        </p:txBody>
      </p:sp>
    </p:spTree>
    <p:extLst>
      <p:ext uri="{BB962C8B-B14F-4D97-AF65-F5344CB8AC3E}">
        <p14:creationId xmlns:p14="http://schemas.microsoft.com/office/powerpoint/2010/main" val="3396923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54</a:t>
            </a:fld>
            <a:endParaRPr lang="zh-CN" altLang="en-US"/>
          </a:p>
        </p:txBody>
      </p:sp>
    </p:spTree>
    <p:extLst>
      <p:ext uri="{BB962C8B-B14F-4D97-AF65-F5344CB8AC3E}">
        <p14:creationId xmlns:p14="http://schemas.microsoft.com/office/powerpoint/2010/main" val="172244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55</a:t>
            </a:fld>
            <a:endParaRPr lang="zh-CN" altLang="en-US"/>
          </a:p>
        </p:txBody>
      </p:sp>
    </p:spTree>
    <p:extLst>
      <p:ext uri="{BB962C8B-B14F-4D97-AF65-F5344CB8AC3E}">
        <p14:creationId xmlns:p14="http://schemas.microsoft.com/office/powerpoint/2010/main" val="229642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a:t>
            </a:fld>
            <a:endParaRPr lang="zh-CN" altLang="en-US"/>
          </a:p>
        </p:txBody>
      </p:sp>
    </p:spTree>
    <p:extLst>
      <p:ext uri="{BB962C8B-B14F-4D97-AF65-F5344CB8AC3E}">
        <p14:creationId xmlns:p14="http://schemas.microsoft.com/office/powerpoint/2010/main" val="4001252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56</a:t>
            </a:fld>
            <a:endParaRPr lang="zh-CN" altLang="en-US"/>
          </a:p>
        </p:txBody>
      </p:sp>
    </p:spTree>
    <p:extLst>
      <p:ext uri="{BB962C8B-B14F-4D97-AF65-F5344CB8AC3E}">
        <p14:creationId xmlns:p14="http://schemas.microsoft.com/office/powerpoint/2010/main" val="4132613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57</a:t>
            </a:fld>
            <a:endParaRPr lang="zh-CN" altLang="en-US"/>
          </a:p>
        </p:txBody>
      </p:sp>
    </p:spTree>
    <p:extLst>
      <p:ext uri="{BB962C8B-B14F-4D97-AF65-F5344CB8AC3E}">
        <p14:creationId xmlns:p14="http://schemas.microsoft.com/office/powerpoint/2010/main" val="3273998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58</a:t>
            </a:fld>
            <a:endParaRPr lang="zh-CN" altLang="en-US"/>
          </a:p>
        </p:txBody>
      </p:sp>
    </p:spTree>
    <p:extLst>
      <p:ext uri="{BB962C8B-B14F-4D97-AF65-F5344CB8AC3E}">
        <p14:creationId xmlns:p14="http://schemas.microsoft.com/office/powerpoint/2010/main" val="1479980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73</a:t>
            </a:fld>
            <a:endParaRPr lang="zh-CN" altLang="en-US"/>
          </a:p>
        </p:txBody>
      </p:sp>
    </p:spTree>
    <p:extLst>
      <p:ext uri="{BB962C8B-B14F-4D97-AF65-F5344CB8AC3E}">
        <p14:creationId xmlns:p14="http://schemas.microsoft.com/office/powerpoint/2010/main" val="36276579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74</a:t>
            </a:fld>
            <a:endParaRPr lang="zh-CN" altLang="en-US"/>
          </a:p>
        </p:txBody>
      </p:sp>
    </p:spTree>
    <p:extLst>
      <p:ext uri="{BB962C8B-B14F-4D97-AF65-F5344CB8AC3E}">
        <p14:creationId xmlns:p14="http://schemas.microsoft.com/office/powerpoint/2010/main" val="2560811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75</a:t>
            </a:fld>
            <a:endParaRPr lang="zh-CN" altLang="en-US"/>
          </a:p>
        </p:txBody>
      </p:sp>
    </p:spTree>
    <p:extLst>
      <p:ext uri="{BB962C8B-B14F-4D97-AF65-F5344CB8AC3E}">
        <p14:creationId xmlns:p14="http://schemas.microsoft.com/office/powerpoint/2010/main" val="4001252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76</a:t>
            </a:fld>
            <a:endParaRPr lang="zh-CN" altLang="en-US"/>
          </a:p>
        </p:txBody>
      </p:sp>
    </p:spTree>
    <p:extLst>
      <p:ext uri="{BB962C8B-B14F-4D97-AF65-F5344CB8AC3E}">
        <p14:creationId xmlns:p14="http://schemas.microsoft.com/office/powerpoint/2010/main" val="17388021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77</a:t>
            </a:fld>
            <a:endParaRPr lang="zh-CN" altLang="en-US"/>
          </a:p>
        </p:txBody>
      </p:sp>
    </p:spTree>
    <p:extLst>
      <p:ext uri="{BB962C8B-B14F-4D97-AF65-F5344CB8AC3E}">
        <p14:creationId xmlns:p14="http://schemas.microsoft.com/office/powerpoint/2010/main" val="35202646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78</a:t>
            </a:fld>
            <a:endParaRPr lang="zh-CN" altLang="en-US"/>
          </a:p>
        </p:txBody>
      </p:sp>
    </p:spTree>
    <p:extLst>
      <p:ext uri="{BB962C8B-B14F-4D97-AF65-F5344CB8AC3E}">
        <p14:creationId xmlns:p14="http://schemas.microsoft.com/office/powerpoint/2010/main" val="3574874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79</a:t>
            </a:fld>
            <a:endParaRPr lang="zh-CN" altLang="en-US"/>
          </a:p>
        </p:txBody>
      </p:sp>
    </p:spTree>
    <p:extLst>
      <p:ext uri="{BB962C8B-B14F-4D97-AF65-F5344CB8AC3E}">
        <p14:creationId xmlns:p14="http://schemas.microsoft.com/office/powerpoint/2010/main" val="143911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a:t>
            </a:fld>
            <a:endParaRPr lang="zh-CN" altLang="en-US"/>
          </a:p>
        </p:txBody>
      </p:sp>
    </p:spTree>
    <p:extLst>
      <p:ext uri="{BB962C8B-B14F-4D97-AF65-F5344CB8AC3E}">
        <p14:creationId xmlns:p14="http://schemas.microsoft.com/office/powerpoint/2010/main" val="20048739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80</a:t>
            </a:fld>
            <a:endParaRPr lang="zh-CN" altLang="en-US"/>
          </a:p>
        </p:txBody>
      </p:sp>
    </p:spTree>
    <p:extLst>
      <p:ext uri="{BB962C8B-B14F-4D97-AF65-F5344CB8AC3E}">
        <p14:creationId xmlns:p14="http://schemas.microsoft.com/office/powerpoint/2010/main" val="34953896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81</a:t>
            </a:fld>
            <a:endParaRPr lang="zh-CN" altLang="en-US"/>
          </a:p>
        </p:txBody>
      </p:sp>
    </p:spTree>
    <p:extLst>
      <p:ext uri="{BB962C8B-B14F-4D97-AF65-F5344CB8AC3E}">
        <p14:creationId xmlns:p14="http://schemas.microsoft.com/office/powerpoint/2010/main" val="20048739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82</a:t>
            </a:fld>
            <a:endParaRPr lang="zh-CN" altLang="en-US"/>
          </a:p>
        </p:txBody>
      </p:sp>
    </p:spTree>
    <p:extLst>
      <p:ext uri="{BB962C8B-B14F-4D97-AF65-F5344CB8AC3E}">
        <p14:creationId xmlns:p14="http://schemas.microsoft.com/office/powerpoint/2010/main" val="2315174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83</a:t>
            </a:fld>
            <a:endParaRPr lang="zh-CN" altLang="en-US"/>
          </a:p>
        </p:txBody>
      </p:sp>
    </p:spTree>
    <p:extLst>
      <p:ext uri="{BB962C8B-B14F-4D97-AF65-F5344CB8AC3E}">
        <p14:creationId xmlns:p14="http://schemas.microsoft.com/office/powerpoint/2010/main" val="31955286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84</a:t>
            </a:fld>
            <a:endParaRPr lang="zh-CN" altLang="en-US"/>
          </a:p>
        </p:txBody>
      </p:sp>
    </p:spTree>
    <p:extLst>
      <p:ext uri="{BB962C8B-B14F-4D97-AF65-F5344CB8AC3E}">
        <p14:creationId xmlns:p14="http://schemas.microsoft.com/office/powerpoint/2010/main" val="12413501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85</a:t>
            </a:fld>
            <a:endParaRPr lang="zh-CN" altLang="en-US"/>
          </a:p>
        </p:txBody>
      </p:sp>
    </p:spTree>
    <p:extLst>
      <p:ext uri="{BB962C8B-B14F-4D97-AF65-F5344CB8AC3E}">
        <p14:creationId xmlns:p14="http://schemas.microsoft.com/office/powerpoint/2010/main" val="3124598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87</a:t>
            </a:fld>
            <a:endParaRPr lang="zh-CN" altLang="en-US"/>
          </a:p>
        </p:txBody>
      </p:sp>
    </p:spTree>
    <p:extLst>
      <p:ext uri="{BB962C8B-B14F-4D97-AF65-F5344CB8AC3E}">
        <p14:creationId xmlns:p14="http://schemas.microsoft.com/office/powerpoint/2010/main" val="17659190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88</a:t>
            </a:fld>
            <a:endParaRPr lang="zh-CN" altLang="en-US"/>
          </a:p>
        </p:txBody>
      </p:sp>
    </p:spTree>
    <p:extLst>
      <p:ext uri="{BB962C8B-B14F-4D97-AF65-F5344CB8AC3E}">
        <p14:creationId xmlns:p14="http://schemas.microsoft.com/office/powerpoint/2010/main" val="37900966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89</a:t>
            </a:fld>
            <a:endParaRPr lang="zh-CN" altLang="en-US"/>
          </a:p>
        </p:txBody>
      </p:sp>
    </p:spTree>
    <p:extLst>
      <p:ext uri="{BB962C8B-B14F-4D97-AF65-F5344CB8AC3E}">
        <p14:creationId xmlns:p14="http://schemas.microsoft.com/office/powerpoint/2010/main" val="191012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90</a:t>
            </a:fld>
            <a:endParaRPr lang="zh-CN" altLang="en-US"/>
          </a:p>
        </p:txBody>
      </p:sp>
    </p:spTree>
    <p:extLst>
      <p:ext uri="{BB962C8B-B14F-4D97-AF65-F5344CB8AC3E}">
        <p14:creationId xmlns:p14="http://schemas.microsoft.com/office/powerpoint/2010/main" val="166872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11</a:t>
            </a:fld>
            <a:endParaRPr lang="zh-CN" altLang="en-US"/>
          </a:p>
        </p:txBody>
      </p:sp>
    </p:spTree>
    <p:extLst>
      <p:ext uri="{BB962C8B-B14F-4D97-AF65-F5344CB8AC3E}">
        <p14:creationId xmlns:p14="http://schemas.microsoft.com/office/powerpoint/2010/main" val="9682235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91</a:t>
            </a:fld>
            <a:endParaRPr lang="zh-CN" altLang="en-US"/>
          </a:p>
        </p:txBody>
      </p:sp>
    </p:spTree>
    <p:extLst>
      <p:ext uri="{BB962C8B-B14F-4D97-AF65-F5344CB8AC3E}">
        <p14:creationId xmlns:p14="http://schemas.microsoft.com/office/powerpoint/2010/main" val="25284704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92</a:t>
            </a:fld>
            <a:endParaRPr lang="zh-CN" altLang="en-US"/>
          </a:p>
        </p:txBody>
      </p:sp>
    </p:spTree>
    <p:extLst>
      <p:ext uri="{BB962C8B-B14F-4D97-AF65-F5344CB8AC3E}">
        <p14:creationId xmlns:p14="http://schemas.microsoft.com/office/powerpoint/2010/main" val="27927979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95</a:t>
            </a:fld>
            <a:endParaRPr lang="zh-CN" altLang="en-US"/>
          </a:p>
        </p:txBody>
      </p:sp>
    </p:spTree>
    <p:extLst>
      <p:ext uri="{BB962C8B-B14F-4D97-AF65-F5344CB8AC3E}">
        <p14:creationId xmlns:p14="http://schemas.microsoft.com/office/powerpoint/2010/main" val="13124156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96</a:t>
            </a:fld>
            <a:endParaRPr lang="zh-CN" altLang="en-US"/>
          </a:p>
        </p:txBody>
      </p:sp>
    </p:spTree>
    <p:extLst>
      <p:ext uri="{BB962C8B-B14F-4D97-AF65-F5344CB8AC3E}">
        <p14:creationId xmlns:p14="http://schemas.microsoft.com/office/powerpoint/2010/main" val="2413039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97</a:t>
            </a:fld>
            <a:endParaRPr lang="zh-CN" altLang="en-US"/>
          </a:p>
        </p:txBody>
      </p:sp>
    </p:spTree>
    <p:extLst>
      <p:ext uri="{BB962C8B-B14F-4D97-AF65-F5344CB8AC3E}">
        <p14:creationId xmlns:p14="http://schemas.microsoft.com/office/powerpoint/2010/main" val="14900193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98</a:t>
            </a:fld>
            <a:endParaRPr lang="zh-CN" altLang="en-US"/>
          </a:p>
        </p:txBody>
      </p:sp>
    </p:spTree>
    <p:extLst>
      <p:ext uri="{BB962C8B-B14F-4D97-AF65-F5344CB8AC3E}">
        <p14:creationId xmlns:p14="http://schemas.microsoft.com/office/powerpoint/2010/main" val="42865132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99</a:t>
            </a:fld>
            <a:endParaRPr lang="zh-CN" altLang="en-US"/>
          </a:p>
        </p:txBody>
      </p:sp>
    </p:spTree>
    <p:extLst>
      <p:ext uri="{BB962C8B-B14F-4D97-AF65-F5344CB8AC3E}">
        <p14:creationId xmlns:p14="http://schemas.microsoft.com/office/powerpoint/2010/main" val="30229993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100</a:t>
            </a:fld>
            <a:endParaRPr lang="zh-CN" altLang="en-US"/>
          </a:p>
        </p:txBody>
      </p:sp>
    </p:spTree>
    <p:extLst>
      <p:ext uri="{BB962C8B-B14F-4D97-AF65-F5344CB8AC3E}">
        <p14:creationId xmlns:p14="http://schemas.microsoft.com/office/powerpoint/2010/main" val="41939640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101</a:t>
            </a:fld>
            <a:endParaRPr lang="zh-CN" altLang="en-US"/>
          </a:p>
        </p:txBody>
      </p:sp>
    </p:spTree>
    <p:extLst>
      <p:ext uri="{BB962C8B-B14F-4D97-AF65-F5344CB8AC3E}">
        <p14:creationId xmlns:p14="http://schemas.microsoft.com/office/powerpoint/2010/main" val="21099317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102</a:t>
            </a:fld>
            <a:endParaRPr lang="zh-CN" altLang="en-US"/>
          </a:p>
        </p:txBody>
      </p:sp>
    </p:spTree>
    <p:extLst>
      <p:ext uri="{BB962C8B-B14F-4D97-AF65-F5344CB8AC3E}">
        <p14:creationId xmlns:p14="http://schemas.microsoft.com/office/powerpoint/2010/main" val="2132751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12</a:t>
            </a:fld>
            <a:endParaRPr lang="zh-CN" altLang="en-US"/>
          </a:p>
        </p:txBody>
      </p:sp>
    </p:spTree>
    <p:extLst>
      <p:ext uri="{BB962C8B-B14F-4D97-AF65-F5344CB8AC3E}">
        <p14:creationId xmlns:p14="http://schemas.microsoft.com/office/powerpoint/2010/main" val="17659190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103</a:t>
            </a:fld>
            <a:endParaRPr lang="zh-CN" altLang="en-US"/>
          </a:p>
        </p:txBody>
      </p:sp>
    </p:spTree>
    <p:extLst>
      <p:ext uri="{BB962C8B-B14F-4D97-AF65-F5344CB8AC3E}">
        <p14:creationId xmlns:p14="http://schemas.microsoft.com/office/powerpoint/2010/main" val="783032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104</a:t>
            </a:fld>
            <a:endParaRPr lang="zh-CN" altLang="en-US"/>
          </a:p>
        </p:txBody>
      </p:sp>
    </p:spTree>
    <p:extLst>
      <p:ext uri="{BB962C8B-B14F-4D97-AF65-F5344CB8AC3E}">
        <p14:creationId xmlns:p14="http://schemas.microsoft.com/office/powerpoint/2010/main" val="23171530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105</a:t>
            </a:fld>
            <a:endParaRPr lang="zh-CN" altLang="en-US"/>
          </a:p>
        </p:txBody>
      </p:sp>
    </p:spTree>
    <p:extLst>
      <p:ext uri="{BB962C8B-B14F-4D97-AF65-F5344CB8AC3E}">
        <p14:creationId xmlns:p14="http://schemas.microsoft.com/office/powerpoint/2010/main" val="13626161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106</a:t>
            </a:fld>
            <a:endParaRPr lang="zh-CN" altLang="en-US"/>
          </a:p>
        </p:txBody>
      </p:sp>
    </p:spTree>
    <p:extLst>
      <p:ext uri="{BB962C8B-B14F-4D97-AF65-F5344CB8AC3E}">
        <p14:creationId xmlns:p14="http://schemas.microsoft.com/office/powerpoint/2010/main" val="16011877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107</a:t>
            </a:fld>
            <a:endParaRPr lang="zh-CN" altLang="en-US"/>
          </a:p>
        </p:txBody>
      </p:sp>
    </p:spTree>
    <p:extLst>
      <p:ext uri="{BB962C8B-B14F-4D97-AF65-F5344CB8AC3E}">
        <p14:creationId xmlns:p14="http://schemas.microsoft.com/office/powerpoint/2010/main" val="23411227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108</a:t>
            </a:fld>
            <a:endParaRPr lang="zh-CN" altLang="en-US"/>
          </a:p>
        </p:txBody>
      </p:sp>
    </p:spTree>
    <p:extLst>
      <p:ext uri="{BB962C8B-B14F-4D97-AF65-F5344CB8AC3E}">
        <p14:creationId xmlns:p14="http://schemas.microsoft.com/office/powerpoint/2010/main" val="9770780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109</a:t>
            </a:fld>
            <a:endParaRPr lang="zh-CN" altLang="en-US"/>
          </a:p>
        </p:txBody>
      </p:sp>
    </p:spTree>
    <p:extLst>
      <p:ext uri="{BB962C8B-B14F-4D97-AF65-F5344CB8AC3E}">
        <p14:creationId xmlns:p14="http://schemas.microsoft.com/office/powerpoint/2010/main" val="31846469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110</a:t>
            </a:fld>
            <a:endParaRPr lang="zh-CN" altLang="en-US"/>
          </a:p>
        </p:txBody>
      </p:sp>
    </p:spTree>
    <p:extLst>
      <p:ext uri="{BB962C8B-B14F-4D97-AF65-F5344CB8AC3E}">
        <p14:creationId xmlns:p14="http://schemas.microsoft.com/office/powerpoint/2010/main" val="2942108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111</a:t>
            </a:fld>
            <a:endParaRPr lang="zh-CN" altLang="en-US"/>
          </a:p>
        </p:txBody>
      </p:sp>
    </p:spTree>
    <p:extLst>
      <p:ext uri="{BB962C8B-B14F-4D97-AF65-F5344CB8AC3E}">
        <p14:creationId xmlns:p14="http://schemas.microsoft.com/office/powerpoint/2010/main" val="3144758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112</a:t>
            </a:fld>
            <a:endParaRPr lang="zh-CN" altLang="en-US"/>
          </a:p>
        </p:txBody>
      </p:sp>
    </p:spTree>
    <p:extLst>
      <p:ext uri="{BB962C8B-B14F-4D97-AF65-F5344CB8AC3E}">
        <p14:creationId xmlns:p14="http://schemas.microsoft.com/office/powerpoint/2010/main" val="46694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13</a:t>
            </a:fld>
            <a:endParaRPr lang="zh-CN" altLang="en-US"/>
          </a:p>
        </p:txBody>
      </p:sp>
    </p:spTree>
    <p:extLst>
      <p:ext uri="{BB962C8B-B14F-4D97-AF65-F5344CB8AC3E}">
        <p14:creationId xmlns:p14="http://schemas.microsoft.com/office/powerpoint/2010/main" val="3417634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954998" y="1194199"/>
            <a:ext cx="4215792" cy="2507456"/>
          </a:xfrm>
          <a:custGeom>
            <a:avLst/>
            <a:gdLst>
              <a:gd name="connsiteX0" fmla="*/ 0 w 5621056"/>
              <a:gd name="connsiteY0" fmla="*/ 0 h 3343275"/>
              <a:gd name="connsiteX1" fmla="*/ 5621056 w 5621056"/>
              <a:gd name="connsiteY1" fmla="*/ 0 h 3343275"/>
              <a:gd name="connsiteX2" fmla="*/ 5621056 w 5621056"/>
              <a:gd name="connsiteY2" fmla="*/ 3343275 h 3343275"/>
              <a:gd name="connsiteX3" fmla="*/ 1371050 w 5621056"/>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5621056" h="3343275">
                <a:moveTo>
                  <a:pt x="0" y="0"/>
                </a:moveTo>
                <a:lnTo>
                  <a:pt x="5621056" y="0"/>
                </a:lnTo>
                <a:lnTo>
                  <a:pt x="5621056" y="3343275"/>
                </a:lnTo>
                <a:lnTo>
                  <a:pt x="1371050" y="3343275"/>
                </a:lnTo>
                <a:close/>
              </a:path>
            </a:pathLst>
          </a:custGeom>
        </p:spPr>
        <p:txBody>
          <a:bodyPr wrap="square">
            <a:noAutofit/>
          </a:bodyPr>
          <a:lstStyle/>
          <a:p>
            <a:r>
              <a:rPr lang="zh-CN" altLang="en-US"/>
              <a:t>单击图标添加图片</a:t>
            </a:r>
          </a:p>
        </p:txBody>
      </p:sp>
      <p:sp>
        <p:nvSpPr>
          <p:cNvPr id="3" name="任意多边形 3">
            <a:extLst>
              <a:ext uri="{FF2B5EF4-FFF2-40B4-BE49-F238E27FC236}">
                <a16:creationId xmlns:a16="http://schemas.microsoft.com/office/drawing/2014/main" id="{C0137877-8630-4C25-9045-6F8C43008F31}"/>
              </a:ext>
            </a:extLst>
          </p:cNvPr>
          <p:cNvSpPr/>
          <p:nvPr/>
        </p:nvSpPr>
        <p:spPr>
          <a:xfrm>
            <a:off x="0" y="1194198"/>
            <a:ext cx="5779340" cy="2507456"/>
          </a:xfrm>
          <a:custGeom>
            <a:avLst/>
            <a:gdLst>
              <a:gd name="connsiteX0" fmla="*/ 0 w 7705786"/>
              <a:gd name="connsiteY0" fmla="*/ 0 h 3343275"/>
              <a:gd name="connsiteX1" fmla="*/ 6334735 w 7705786"/>
              <a:gd name="connsiteY1" fmla="*/ 0 h 3343275"/>
              <a:gd name="connsiteX2" fmla="*/ 7705786 w 7705786"/>
              <a:gd name="connsiteY2" fmla="*/ 3343275 h 3343275"/>
              <a:gd name="connsiteX3" fmla="*/ 0 w 7705786"/>
              <a:gd name="connsiteY3" fmla="*/ 3343275 h 3343275"/>
              <a:gd name="connsiteX4" fmla="*/ 0 w 7705786"/>
              <a:gd name="connsiteY4" fmla="*/ 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786" h="3343275">
                <a:moveTo>
                  <a:pt x="0" y="0"/>
                </a:moveTo>
                <a:lnTo>
                  <a:pt x="6334735" y="0"/>
                </a:lnTo>
                <a:lnTo>
                  <a:pt x="7705786" y="3343275"/>
                </a:lnTo>
                <a:lnTo>
                  <a:pt x="0" y="334327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a:extLst>
              <a:ext uri="{FF2B5EF4-FFF2-40B4-BE49-F238E27FC236}">
                <a16:creationId xmlns:a16="http://schemas.microsoft.com/office/drawing/2014/main" id="{2BDDF08F-1270-4E58-AA37-56D8D581887E}"/>
              </a:ext>
            </a:extLst>
          </p:cNvPr>
          <p:cNvSpPr/>
          <p:nvPr/>
        </p:nvSpPr>
        <p:spPr>
          <a:xfrm>
            <a:off x="4572000" y="3862388"/>
            <a:ext cx="4572000" cy="2286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55565E4D-5BB1-47DB-A955-AAA65588440B}"/>
              </a:ext>
            </a:extLst>
          </p:cNvPr>
          <p:cNvSpPr/>
          <p:nvPr/>
        </p:nvSpPr>
        <p:spPr>
          <a:xfrm>
            <a:off x="3292119"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522AE6F7-3D81-45D8-9BC3-08C3114E27C6}"/>
              </a:ext>
            </a:extLst>
          </p:cNvPr>
          <p:cNvSpPr/>
          <p:nvPr/>
        </p:nvSpPr>
        <p:spPr>
          <a:xfrm>
            <a:off x="209550"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a:extLst>
              <a:ext uri="{FF2B5EF4-FFF2-40B4-BE49-F238E27FC236}">
                <a16:creationId xmlns:a16="http://schemas.microsoft.com/office/drawing/2014/main" id="{95F8D295-49BA-4481-89D5-B466270D22A4}"/>
              </a:ext>
            </a:extLst>
          </p:cNvPr>
          <p:cNvSpPr/>
          <p:nvPr/>
        </p:nvSpPr>
        <p:spPr>
          <a:xfrm>
            <a:off x="649917"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a:extLst>
              <a:ext uri="{FF2B5EF4-FFF2-40B4-BE49-F238E27FC236}">
                <a16:creationId xmlns:a16="http://schemas.microsoft.com/office/drawing/2014/main" id="{1D9AB41F-298E-4627-B35C-EAFBCCC9424C}"/>
              </a:ext>
            </a:extLst>
          </p:cNvPr>
          <p:cNvSpPr/>
          <p:nvPr/>
        </p:nvSpPr>
        <p:spPr>
          <a:xfrm>
            <a:off x="1530651"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a:extLst>
              <a:ext uri="{FF2B5EF4-FFF2-40B4-BE49-F238E27FC236}">
                <a16:creationId xmlns:a16="http://schemas.microsoft.com/office/drawing/2014/main" id="{CF04A875-D235-4DE4-9886-3BA7772F4691}"/>
              </a:ext>
            </a:extLst>
          </p:cNvPr>
          <p:cNvSpPr/>
          <p:nvPr/>
        </p:nvSpPr>
        <p:spPr>
          <a:xfrm>
            <a:off x="1971018"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a:extLst>
              <a:ext uri="{FF2B5EF4-FFF2-40B4-BE49-F238E27FC236}">
                <a16:creationId xmlns:a16="http://schemas.microsoft.com/office/drawing/2014/main" id="{884571E7-CB7A-4EB9-AD46-80E227340F5E}"/>
              </a:ext>
            </a:extLst>
          </p:cNvPr>
          <p:cNvSpPr/>
          <p:nvPr/>
        </p:nvSpPr>
        <p:spPr>
          <a:xfrm>
            <a:off x="3732486"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a:extLst>
              <a:ext uri="{FF2B5EF4-FFF2-40B4-BE49-F238E27FC236}">
                <a16:creationId xmlns:a16="http://schemas.microsoft.com/office/drawing/2014/main" id="{C0E63E0A-91B5-4469-83AB-0ED5F0E45170}"/>
              </a:ext>
            </a:extLst>
          </p:cNvPr>
          <p:cNvSpPr/>
          <p:nvPr/>
        </p:nvSpPr>
        <p:spPr>
          <a:xfrm>
            <a:off x="4172850"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a:extLst>
              <a:ext uri="{FF2B5EF4-FFF2-40B4-BE49-F238E27FC236}">
                <a16:creationId xmlns:a16="http://schemas.microsoft.com/office/drawing/2014/main" id="{56C37674-A9D6-4EFE-B934-225F63AF66E5}"/>
              </a:ext>
            </a:extLst>
          </p:cNvPr>
          <p:cNvSpPr/>
          <p:nvPr/>
        </p:nvSpPr>
        <p:spPr>
          <a:xfrm>
            <a:off x="1090284"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a:extLst>
              <a:ext uri="{FF2B5EF4-FFF2-40B4-BE49-F238E27FC236}">
                <a16:creationId xmlns:a16="http://schemas.microsoft.com/office/drawing/2014/main" id="{CF96B7A8-C742-4E4E-991C-A2E531092B6F}"/>
              </a:ext>
            </a:extLst>
          </p:cNvPr>
          <p:cNvSpPr/>
          <p:nvPr/>
        </p:nvSpPr>
        <p:spPr>
          <a:xfrm>
            <a:off x="2851752"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a:extLst>
              <a:ext uri="{FF2B5EF4-FFF2-40B4-BE49-F238E27FC236}">
                <a16:creationId xmlns:a16="http://schemas.microsoft.com/office/drawing/2014/main" id="{84FEBB79-E2E3-427C-8722-77643EEE0702}"/>
              </a:ext>
            </a:extLst>
          </p:cNvPr>
          <p:cNvSpPr/>
          <p:nvPr/>
        </p:nvSpPr>
        <p:spPr>
          <a:xfrm>
            <a:off x="2411385" y="3862388"/>
            <a:ext cx="229500" cy="229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
    </p:custDataLst>
    <p:extLst>
      <p:ext uri="{BB962C8B-B14F-4D97-AF65-F5344CB8AC3E}">
        <p14:creationId xmlns:p14="http://schemas.microsoft.com/office/powerpoint/2010/main" val="381616498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文排版4">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270C7A0-ECB7-48E0-85DC-F699FBA9149E}"/>
              </a:ext>
            </a:extLst>
          </p:cNvPr>
          <p:cNvSpPr/>
          <p:nvPr/>
        </p:nvSpPr>
        <p:spPr>
          <a:xfrm>
            <a:off x="1" y="0"/>
            <a:ext cx="9146381" cy="728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A80A1761-7AFD-49B5-90E4-EAC4CCB6F3BE}"/>
              </a:ext>
            </a:extLst>
          </p:cNvPr>
          <p:cNvSpPr/>
          <p:nvPr/>
        </p:nvSpPr>
        <p:spPr>
          <a:xfrm>
            <a:off x="0" y="0"/>
            <a:ext cx="648072" cy="72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KSO_Shape">
            <a:extLst>
              <a:ext uri="{FF2B5EF4-FFF2-40B4-BE49-F238E27FC236}">
                <a16:creationId xmlns:a16="http://schemas.microsoft.com/office/drawing/2014/main" id="{21FE7534-92A7-4905-91E4-7E399FB153DA}"/>
              </a:ext>
            </a:extLst>
          </p:cNvPr>
          <p:cNvSpPr/>
          <p:nvPr/>
        </p:nvSpPr>
        <p:spPr bwMode="auto">
          <a:xfrm>
            <a:off x="120455" y="211702"/>
            <a:ext cx="407162" cy="30525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65D7FF"/>
              </a:solidFill>
              <a:ea typeface="宋体" pitchFamily="2" charset="-122"/>
            </a:endParaRPr>
          </a:p>
        </p:txBody>
      </p:sp>
      <p:sp>
        <p:nvSpPr>
          <p:cNvPr id="9" name="文本占位符 7">
            <a:extLst>
              <a:ext uri="{FF2B5EF4-FFF2-40B4-BE49-F238E27FC236}">
                <a16:creationId xmlns:a16="http://schemas.microsoft.com/office/drawing/2014/main" id="{1C4F88B6-B34E-46C7-84E4-68D802B5C6D7}"/>
              </a:ext>
            </a:extLst>
          </p:cNvPr>
          <p:cNvSpPr>
            <a:spLocks noGrp="1"/>
          </p:cNvSpPr>
          <p:nvPr>
            <p:ph type="body" sz="quarter" idx="10" hasCustomPrompt="1"/>
          </p:nvPr>
        </p:nvSpPr>
        <p:spPr>
          <a:xfrm>
            <a:off x="798946" y="187780"/>
            <a:ext cx="4992254" cy="416411"/>
          </a:xfrm>
          <a:prstGeom prst="rect">
            <a:avLst/>
          </a:prstGeom>
        </p:spPr>
        <p:txBody>
          <a:bodyPr anchor="ctr" anchorCtr="0">
            <a:noAutofit/>
          </a:bodyPr>
          <a:lstStyle>
            <a:lvl1pPr marL="0" indent="0" algn="l" defTabSz="685800" rtl="0" eaLnBrk="1" latinLnBrk="0" hangingPunct="1">
              <a:lnSpc>
                <a:spcPct val="90000"/>
              </a:lnSpc>
              <a:spcBef>
                <a:spcPts val="750"/>
              </a:spcBef>
              <a:buFont typeface="Arial" panose="020B0604020202020204" pitchFamily="34" charset="0"/>
              <a:buNone/>
              <a:defRPr lang="zh-CN" altLang="en-US" sz="30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点击此处添加标题</a:t>
            </a:r>
            <a:endParaRPr lang="en-US" altLang="zh-CN" dirty="0"/>
          </a:p>
        </p:txBody>
      </p:sp>
      <p:sp>
        <p:nvSpPr>
          <p:cNvPr id="11" name="图片占位符 10">
            <a:extLst>
              <a:ext uri="{FF2B5EF4-FFF2-40B4-BE49-F238E27FC236}">
                <a16:creationId xmlns:a16="http://schemas.microsoft.com/office/drawing/2014/main" id="{D499B398-42F2-4D58-A34A-B3284D662E3B}"/>
              </a:ext>
            </a:extLst>
          </p:cNvPr>
          <p:cNvSpPr>
            <a:spLocks noGrp="1"/>
          </p:cNvSpPr>
          <p:nvPr>
            <p:ph type="pic" sz="quarter" idx="11"/>
          </p:nvPr>
        </p:nvSpPr>
        <p:spPr>
          <a:xfrm>
            <a:off x="656848" y="1180972"/>
            <a:ext cx="2319214" cy="3382328"/>
          </a:xfrm>
          <a:custGeom>
            <a:avLst/>
            <a:gdLst>
              <a:gd name="connsiteX0" fmla="*/ 0 w 3092285"/>
              <a:gd name="connsiteY0" fmla="*/ 0 h 4509770"/>
              <a:gd name="connsiteX1" fmla="*/ 3092285 w 3092285"/>
              <a:gd name="connsiteY1" fmla="*/ 0 h 4509770"/>
              <a:gd name="connsiteX2" fmla="*/ 3092285 w 3092285"/>
              <a:gd name="connsiteY2" fmla="*/ 4509770 h 4509770"/>
              <a:gd name="connsiteX3" fmla="*/ 0 w 3092285"/>
              <a:gd name="connsiteY3" fmla="*/ 4509770 h 4509770"/>
            </a:gdLst>
            <a:ahLst/>
            <a:cxnLst>
              <a:cxn ang="0">
                <a:pos x="connsiteX0" y="connsiteY0"/>
              </a:cxn>
              <a:cxn ang="0">
                <a:pos x="connsiteX1" y="connsiteY1"/>
              </a:cxn>
              <a:cxn ang="0">
                <a:pos x="connsiteX2" y="connsiteY2"/>
              </a:cxn>
              <a:cxn ang="0">
                <a:pos x="connsiteX3" y="connsiteY3"/>
              </a:cxn>
            </a:cxnLst>
            <a:rect l="l" t="t" r="r" b="b"/>
            <a:pathLst>
              <a:path w="3092285" h="4509770">
                <a:moveTo>
                  <a:pt x="0" y="0"/>
                </a:moveTo>
                <a:lnTo>
                  <a:pt x="3092285" y="0"/>
                </a:lnTo>
                <a:lnTo>
                  <a:pt x="3092285" y="4509770"/>
                </a:lnTo>
                <a:lnTo>
                  <a:pt x="0" y="4509770"/>
                </a:lnTo>
                <a:close/>
              </a:path>
            </a:pathLst>
          </a:custGeom>
        </p:spPr>
        <p:txBody>
          <a:bodyPr wrap="square">
            <a:noAutofit/>
          </a:bodyPr>
          <a:lstStyle/>
          <a:p>
            <a:r>
              <a:rPr lang="zh-CN" altLang="en-US"/>
              <a:t>单击图标添加图片</a:t>
            </a:r>
          </a:p>
        </p:txBody>
      </p:sp>
      <p:sp>
        <p:nvSpPr>
          <p:cNvPr id="13" name="图片占位符 12">
            <a:extLst>
              <a:ext uri="{FF2B5EF4-FFF2-40B4-BE49-F238E27FC236}">
                <a16:creationId xmlns:a16="http://schemas.microsoft.com/office/drawing/2014/main" id="{E8CC3BDA-7498-4CAA-861A-040556E1021B}"/>
              </a:ext>
            </a:extLst>
          </p:cNvPr>
          <p:cNvSpPr>
            <a:spLocks noGrp="1"/>
          </p:cNvSpPr>
          <p:nvPr>
            <p:ph type="pic" sz="quarter" idx="12"/>
          </p:nvPr>
        </p:nvSpPr>
        <p:spPr>
          <a:xfrm>
            <a:off x="3191250" y="1180972"/>
            <a:ext cx="2319214" cy="3382328"/>
          </a:xfrm>
          <a:custGeom>
            <a:avLst/>
            <a:gdLst>
              <a:gd name="connsiteX0" fmla="*/ 0 w 3092285"/>
              <a:gd name="connsiteY0" fmla="*/ 0 h 4509770"/>
              <a:gd name="connsiteX1" fmla="*/ 3092285 w 3092285"/>
              <a:gd name="connsiteY1" fmla="*/ 0 h 4509770"/>
              <a:gd name="connsiteX2" fmla="*/ 3092285 w 3092285"/>
              <a:gd name="connsiteY2" fmla="*/ 4509770 h 4509770"/>
              <a:gd name="connsiteX3" fmla="*/ 0 w 3092285"/>
              <a:gd name="connsiteY3" fmla="*/ 4509770 h 4509770"/>
            </a:gdLst>
            <a:ahLst/>
            <a:cxnLst>
              <a:cxn ang="0">
                <a:pos x="connsiteX0" y="connsiteY0"/>
              </a:cxn>
              <a:cxn ang="0">
                <a:pos x="connsiteX1" y="connsiteY1"/>
              </a:cxn>
              <a:cxn ang="0">
                <a:pos x="connsiteX2" y="connsiteY2"/>
              </a:cxn>
              <a:cxn ang="0">
                <a:pos x="connsiteX3" y="connsiteY3"/>
              </a:cxn>
            </a:cxnLst>
            <a:rect l="l" t="t" r="r" b="b"/>
            <a:pathLst>
              <a:path w="3092285" h="4509770">
                <a:moveTo>
                  <a:pt x="0" y="0"/>
                </a:moveTo>
                <a:lnTo>
                  <a:pt x="3092285" y="0"/>
                </a:lnTo>
                <a:lnTo>
                  <a:pt x="3092285" y="4509770"/>
                </a:lnTo>
                <a:lnTo>
                  <a:pt x="0" y="4509770"/>
                </a:lnTo>
                <a:close/>
              </a:path>
            </a:pathLst>
          </a:custGeom>
        </p:spPr>
        <p:txBody>
          <a:bodyPr wrap="square">
            <a:noAutofit/>
          </a:bodyPr>
          <a:lstStyle/>
          <a:p>
            <a:r>
              <a:rPr lang="zh-CN" altLang="en-US"/>
              <a:t>单击图标添加图片</a:t>
            </a:r>
          </a:p>
        </p:txBody>
      </p:sp>
    </p:spTree>
    <p:custDataLst>
      <p:tags r:id="rId1"/>
    </p:custDataLst>
    <p:extLst>
      <p:ext uri="{BB962C8B-B14F-4D97-AF65-F5344CB8AC3E}">
        <p14:creationId xmlns:p14="http://schemas.microsoft.com/office/powerpoint/2010/main" val="3064263848"/>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图文排版5-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270C7A0-ECB7-48E0-85DC-F699FBA9149E}"/>
              </a:ext>
            </a:extLst>
          </p:cNvPr>
          <p:cNvSpPr/>
          <p:nvPr/>
        </p:nvSpPr>
        <p:spPr>
          <a:xfrm>
            <a:off x="1" y="0"/>
            <a:ext cx="9146381" cy="728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A80A1761-7AFD-49B5-90E4-EAC4CCB6F3BE}"/>
              </a:ext>
            </a:extLst>
          </p:cNvPr>
          <p:cNvSpPr/>
          <p:nvPr/>
        </p:nvSpPr>
        <p:spPr>
          <a:xfrm>
            <a:off x="0" y="0"/>
            <a:ext cx="648072" cy="72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KSO_Shape">
            <a:extLst>
              <a:ext uri="{FF2B5EF4-FFF2-40B4-BE49-F238E27FC236}">
                <a16:creationId xmlns:a16="http://schemas.microsoft.com/office/drawing/2014/main" id="{21FE7534-92A7-4905-91E4-7E399FB153DA}"/>
              </a:ext>
            </a:extLst>
          </p:cNvPr>
          <p:cNvSpPr/>
          <p:nvPr/>
        </p:nvSpPr>
        <p:spPr bwMode="auto">
          <a:xfrm>
            <a:off x="120455" y="211702"/>
            <a:ext cx="407162" cy="30525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65D7FF"/>
              </a:solidFill>
              <a:ea typeface="宋体" pitchFamily="2" charset="-122"/>
            </a:endParaRPr>
          </a:p>
        </p:txBody>
      </p:sp>
      <p:sp>
        <p:nvSpPr>
          <p:cNvPr id="9" name="文本占位符 7">
            <a:extLst>
              <a:ext uri="{FF2B5EF4-FFF2-40B4-BE49-F238E27FC236}">
                <a16:creationId xmlns:a16="http://schemas.microsoft.com/office/drawing/2014/main" id="{1C4F88B6-B34E-46C7-84E4-68D802B5C6D7}"/>
              </a:ext>
            </a:extLst>
          </p:cNvPr>
          <p:cNvSpPr>
            <a:spLocks noGrp="1"/>
          </p:cNvSpPr>
          <p:nvPr>
            <p:ph type="body" sz="quarter" idx="10" hasCustomPrompt="1"/>
          </p:nvPr>
        </p:nvSpPr>
        <p:spPr>
          <a:xfrm>
            <a:off x="798946" y="187780"/>
            <a:ext cx="4992254" cy="416411"/>
          </a:xfrm>
          <a:prstGeom prst="rect">
            <a:avLst/>
          </a:prstGeom>
        </p:spPr>
        <p:txBody>
          <a:bodyPr anchor="ctr" anchorCtr="0">
            <a:noAutofit/>
          </a:bodyPr>
          <a:lstStyle>
            <a:lvl1pPr marL="0" indent="0" algn="l" defTabSz="685800" rtl="0" eaLnBrk="1" latinLnBrk="0" hangingPunct="1">
              <a:lnSpc>
                <a:spcPct val="90000"/>
              </a:lnSpc>
              <a:spcBef>
                <a:spcPts val="750"/>
              </a:spcBef>
              <a:buFont typeface="Arial" panose="020B0604020202020204" pitchFamily="34" charset="0"/>
              <a:buNone/>
              <a:defRPr lang="zh-CN" altLang="en-US" sz="30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点击此处添加标题</a:t>
            </a:r>
            <a:endParaRPr lang="en-US" altLang="zh-CN" dirty="0"/>
          </a:p>
        </p:txBody>
      </p:sp>
      <p:sp>
        <p:nvSpPr>
          <p:cNvPr id="10" name="图片占位符 9">
            <a:extLst>
              <a:ext uri="{FF2B5EF4-FFF2-40B4-BE49-F238E27FC236}">
                <a16:creationId xmlns:a16="http://schemas.microsoft.com/office/drawing/2014/main" id="{25A43F6E-5ED9-470F-81B5-99040A9F7482}"/>
              </a:ext>
            </a:extLst>
          </p:cNvPr>
          <p:cNvSpPr>
            <a:spLocks noGrp="1"/>
          </p:cNvSpPr>
          <p:nvPr>
            <p:ph type="pic" sz="quarter" idx="11"/>
          </p:nvPr>
        </p:nvSpPr>
        <p:spPr>
          <a:xfrm>
            <a:off x="5004197" y="2251159"/>
            <a:ext cx="3239691" cy="998935"/>
          </a:xfrm>
          <a:custGeom>
            <a:avLst/>
            <a:gdLst>
              <a:gd name="connsiteX0" fmla="*/ 0 w 4319588"/>
              <a:gd name="connsiteY0" fmla="*/ 0 h 1331913"/>
              <a:gd name="connsiteX1" fmla="*/ 4319588 w 4319588"/>
              <a:gd name="connsiteY1" fmla="*/ 0 h 1331913"/>
              <a:gd name="connsiteX2" fmla="*/ 4319588 w 4319588"/>
              <a:gd name="connsiteY2" fmla="*/ 1331913 h 1331913"/>
              <a:gd name="connsiteX3" fmla="*/ 0 w 4319588"/>
              <a:gd name="connsiteY3" fmla="*/ 1331913 h 1331913"/>
            </a:gdLst>
            <a:ahLst/>
            <a:cxnLst>
              <a:cxn ang="0">
                <a:pos x="connsiteX0" y="connsiteY0"/>
              </a:cxn>
              <a:cxn ang="0">
                <a:pos x="connsiteX1" y="connsiteY1"/>
              </a:cxn>
              <a:cxn ang="0">
                <a:pos x="connsiteX2" y="connsiteY2"/>
              </a:cxn>
              <a:cxn ang="0">
                <a:pos x="connsiteX3" y="connsiteY3"/>
              </a:cxn>
            </a:cxnLst>
            <a:rect l="l" t="t" r="r" b="b"/>
            <a:pathLst>
              <a:path w="4319588" h="1331913">
                <a:moveTo>
                  <a:pt x="0" y="0"/>
                </a:moveTo>
                <a:lnTo>
                  <a:pt x="4319588" y="0"/>
                </a:lnTo>
                <a:lnTo>
                  <a:pt x="4319588" y="1331913"/>
                </a:lnTo>
                <a:lnTo>
                  <a:pt x="0" y="1331913"/>
                </a:lnTo>
                <a:close/>
              </a:path>
            </a:pathLst>
          </a:custGeom>
        </p:spPr>
        <p:txBody>
          <a:bodyPr wrap="square">
            <a:noAutofit/>
          </a:bodyPr>
          <a:lstStyle/>
          <a:p>
            <a:r>
              <a:rPr lang="zh-CN" altLang="en-US"/>
              <a:t>单击图标添加图片</a:t>
            </a:r>
          </a:p>
        </p:txBody>
      </p:sp>
    </p:spTree>
    <p:custDataLst>
      <p:tags r:id="rId1"/>
    </p:custDataLst>
    <p:extLst>
      <p:ext uri="{BB962C8B-B14F-4D97-AF65-F5344CB8AC3E}">
        <p14:creationId xmlns:p14="http://schemas.microsoft.com/office/powerpoint/2010/main" val="1306799309"/>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图文排版5-2">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7A30C625-9EAC-45CB-9D17-93C62DB0D546}"/>
              </a:ext>
            </a:extLst>
          </p:cNvPr>
          <p:cNvSpPr>
            <a:spLocks noGrp="1"/>
          </p:cNvSpPr>
          <p:nvPr>
            <p:ph type="pic" sz="quarter" idx="10"/>
          </p:nvPr>
        </p:nvSpPr>
        <p:spPr>
          <a:xfrm>
            <a:off x="901428" y="573882"/>
            <a:ext cx="3239691" cy="998935"/>
          </a:xfrm>
          <a:custGeom>
            <a:avLst/>
            <a:gdLst>
              <a:gd name="connsiteX0" fmla="*/ 0 w 4319588"/>
              <a:gd name="connsiteY0" fmla="*/ 0 h 1331913"/>
              <a:gd name="connsiteX1" fmla="*/ 4319588 w 4319588"/>
              <a:gd name="connsiteY1" fmla="*/ 0 h 1331913"/>
              <a:gd name="connsiteX2" fmla="*/ 4319588 w 4319588"/>
              <a:gd name="connsiteY2" fmla="*/ 1331913 h 1331913"/>
              <a:gd name="connsiteX3" fmla="*/ 0 w 4319588"/>
              <a:gd name="connsiteY3" fmla="*/ 1331913 h 1331913"/>
            </a:gdLst>
            <a:ahLst/>
            <a:cxnLst>
              <a:cxn ang="0">
                <a:pos x="connsiteX0" y="connsiteY0"/>
              </a:cxn>
              <a:cxn ang="0">
                <a:pos x="connsiteX1" y="connsiteY1"/>
              </a:cxn>
              <a:cxn ang="0">
                <a:pos x="connsiteX2" y="connsiteY2"/>
              </a:cxn>
              <a:cxn ang="0">
                <a:pos x="connsiteX3" y="connsiteY3"/>
              </a:cxn>
            </a:cxnLst>
            <a:rect l="l" t="t" r="r" b="b"/>
            <a:pathLst>
              <a:path w="4319588" h="1331913">
                <a:moveTo>
                  <a:pt x="0" y="0"/>
                </a:moveTo>
                <a:lnTo>
                  <a:pt x="4319588" y="0"/>
                </a:lnTo>
                <a:lnTo>
                  <a:pt x="4319588" y="1331913"/>
                </a:lnTo>
                <a:lnTo>
                  <a:pt x="0" y="1331913"/>
                </a:lnTo>
                <a:close/>
              </a:path>
            </a:pathLst>
          </a:custGeom>
        </p:spPr>
        <p:txBody>
          <a:bodyPr wrap="square">
            <a:noAutofit/>
          </a:bodyPr>
          <a:lstStyle/>
          <a:p>
            <a:r>
              <a:rPr lang="zh-CN" altLang="en-US"/>
              <a:t>单击图标添加图片</a:t>
            </a:r>
          </a:p>
        </p:txBody>
      </p:sp>
    </p:spTree>
    <p:custDataLst>
      <p:tags r:id="rId1"/>
    </p:custDataLst>
    <p:extLst>
      <p:ext uri="{BB962C8B-B14F-4D97-AF65-F5344CB8AC3E}">
        <p14:creationId xmlns:p14="http://schemas.microsoft.com/office/powerpoint/2010/main" val="955651611"/>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图文排版5-3">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82EFD9FE-AF58-4F10-B29B-DA71679267F6}"/>
              </a:ext>
            </a:extLst>
          </p:cNvPr>
          <p:cNvSpPr>
            <a:spLocks noGrp="1"/>
          </p:cNvSpPr>
          <p:nvPr>
            <p:ph type="pic" sz="quarter" idx="10"/>
          </p:nvPr>
        </p:nvSpPr>
        <p:spPr>
          <a:xfrm>
            <a:off x="901428" y="573882"/>
            <a:ext cx="3239691" cy="998935"/>
          </a:xfrm>
          <a:custGeom>
            <a:avLst/>
            <a:gdLst>
              <a:gd name="connsiteX0" fmla="*/ 0 w 4319588"/>
              <a:gd name="connsiteY0" fmla="*/ 0 h 1331913"/>
              <a:gd name="connsiteX1" fmla="*/ 4319588 w 4319588"/>
              <a:gd name="connsiteY1" fmla="*/ 0 h 1331913"/>
              <a:gd name="connsiteX2" fmla="*/ 4319588 w 4319588"/>
              <a:gd name="connsiteY2" fmla="*/ 1331913 h 1331913"/>
              <a:gd name="connsiteX3" fmla="*/ 0 w 4319588"/>
              <a:gd name="connsiteY3" fmla="*/ 1331913 h 1331913"/>
            </a:gdLst>
            <a:ahLst/>
            <a:cxnLst>
              <a:cxn ang="0">
                <a:pos x="connsiteX0" y="connsiteY0"/>
              </a:cxn>
              <a:cxn ang="0">
                <a:pos x="connsiteX1" y="connsiteY1"/>
              </a:cxn>
              <a:cxn ang="0">
                <a:pos x="connsiteX2" y="connsiteY2"/>
              </a:cxn>
              <a:cxn ang="0">
                <a:pos x="connsiteX3" y="connsiteY3"/>
              </a:cxn>
            </a:cxnLst>
            <a:rect l="l" t="t" r="r" b="b"/>
            <a:pathLst>
              <a:path w="4319588" h="1331913">
                <a:moveTo>
                  <a:pt x="0" y="0"/>
                </a:moveTo>
                <a:lnTo>
                  <a:pt x="4319588" y="0"/>
                </a:lnTo>
                <a:lnTo>
                  <a:pt x="4319588" y="1331913"/>
                </a:lnTo>
                <a:lnTo>
                  <a:pt x="0" y="1331913"/>
                </a:lnTo>
                <a:close/>
              </a:path>
            </a:pathLst>
          </a:custGeom>
        </p:spPr>
        <p:txBody>
          <a:bodyPr wrap="square">
            <a:noAutofit/>
          </a:bodyPr>
          <a:lstStyle/>
          <a:p>
            <a:r>
              <a:rPr lang="zh-CN" altLang="en-US"/>
              <a:t>单击图标添加图片</a:t>
            </a:r>
          </a:p>
        </p:txBody>
      </p:sp>
      <p:sp>
        <p:nvSpPr>
          <p:cNvPr id="9" name="图片占位符 8">
            <a:extLst>
              <a:ext uri="{FF2B5EF4-FFF2-40B4-BE49-F238E27FC236}">
                <a16:creationId xmlns:a16="http://schemas.microsoft.com/office/drawing/2014/main" id="{102BCF20-4BBD-4D8D-AE6B-F842B5678DFD}"/>
              </a:ext>
            </a:extLst>
          </p:cNvPr>
          <p:cNvSpPr>
            <a:spLocks noGrp="1"/>
          </p:cNvSpPr>
          <p:nvPr>
            <p:ph type="pic" sz="quarter" idx="11"/>
          </p:nvPr>
        </p:nvSpPr>
        <p:spPr>
          <a:xfrm>
            <a:off x="5004197" y="2251158"/>
            <a:ext cx="3239691" cy="998935"/>
          </a:xfrm>
          <a:custGeom>
            <a:avLst/>
            <a:gdLst>
              <a:gd name="connsiteX0" fmla="*/ 0 w 4319588"/>
              <a:gd name="connsiteY0" fmla="*/ 0 h 1331913"/>
              <a:gd name="connsiteX1" fmla="*/ 4319588 w 4319588"/>
              <a:gd name="connsiteY1" fmla="*/ 0 h 1331913"/>
              <a:gd name="connsiteX2" fmla="*/ 4319588 w 4319588"/>
              <a:gd name="connsiteY2" fmla="*/ 1331913 h 1331913"/>
              <a:gd name="connsiteX3" fmla="*/ 0 w 4319588"/>
              <a:gd name="connsiteY3" fmla="*/ 1331913 h 1331913"/>
            </a:gdLst>
            <a:ahLst/>
            <a:cxnLst>
              <a:cxn ang="0">
                <a:pos x="connsiteX0" y="connsiteY0"/>
              </a:cxn>
              <a:cxn ang="0">
                <a:pos x="connsiteX1" y="connsiteY1"/>
              </a:cxn>
              <a:cxn ang="0">
                <a:pos x="connsiteX2" y="connsiteY2"/>
              </a:cxn>
              <a:cxn ang="0">
                <a:pos x="connsiteX3" y="connsiteY3"/>
              </a:cxn>
            </a:cxnLst>
            <a:rect l="l" t="t" r="r" b="b"/>
            <a:pathLst>
              <a:path w="4319588" h="1331913">
                <a:moveTo>
                  <a:pt x="0" y="0"/>
                </a:moveTo>
                <a:lnTo>
                  <a:pt x="4319588" y="0"/>
                </a:lnTo>
                <a:lnTo>
                  <a:pt x="4319588" y="1331913"/>
                </a:lnTo>
                <a:lnTo>
                  <a:pt x="0" y="1331913"/>
                </a:lnTo>
                <a:close/>
              </a:path>
            </a:pathLst>
          </a:custGeom>
        </p:spPr>
        <p:txBody>
          <a:bodyPr wrap="square">
            <a:noAutofit/>
          </a:bodyPr>
          <a:lstStyle/>
          <a:p>
            <a:r>
              <a:rPr lang="zh-CN" altLang="en-US"/>
              <a:t>单击图标添加图片</a:t>
            </a:r>
          </a:p>
        </p:txBody>
      </p:sp>
    </p:spTree>
    <p:custDataLst>
      <p:tags r:id="rId1"/>
    </p:custDataLst>
    <p:extLst>
      <p:ext uri="{BB962C8B-B14F-4D97-AF65-F5344CB8AC3E}">
        <p14:creationId xmlns:p14="http://schemas.microsoft.com/office/powerpoint/2010/main" val="4251285905"/>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空白幻灯片">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882185907"/>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AFF48633-0219-4510-B77B-222EE2E6E118}" type="datetime1">
              <a:rPr lang="zh-CN" altLang="en-US" smtClean="0"/>
              <a:pPr/>
              <a:t>2022/2/20</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2EEFC946-6D13-4F8C-9740-992A906A613E}" type="slidenum">
              <a:rPr lang="zh-CN" altLang="en-US" smtClean="0"/>
              <a:pPr/>
              <a:t>‹#›</a:t>
            </a:fld>
            <a:endParaRPr lang="zh-CN" altLang="en-US"/>
          </a:p>
        </p:txBody>
      </p:sp>
    </p:spTree>
    <p:extLst>
      <p:ext uri="{BB962C8B-B14F-4D97-AF65-F5344CB8AC3E}">
        <p14:creationId xmlns:p14="http://schemas.microsoft.com/office/powerpoint/2010/main" val="26077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5"/>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5"/>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EA3E26D4-EE50-4A18-BF3A-E289ECDAB42A}" type="datetime1">
              <a:rPr lang="zh-CN" altLang="en-US" smtClean="0"/>
              <a:pPr/>
              <a:t>2022/2/20</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2EEFC946-6D13-4F8C-9740-992A906A613E}" type="slidenum">
              <a:rPr lang="zh-CN" altLang="en-US" smtClean="0"/>
              <a:pPr/>
              <a:t>‹#›</a:t>
            </a:fld>
            <a:endParaRPr lang="zh-CN" altLang="en-US"/>
          </a:p>
        </p:txBody>
      </p:sp>
    </p:spTree>
    <p:extLst>
      <p:ext uri="{BB962C8B-B14F-4D97-AF65-F5344CB8AC3E}">
        <p14:creationId xmlns:p14="http://schemas.microsoft.com/office/powerpoint/2010/main" val="1020219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D9ACB2B-A680-4D85-B73F-155FA9EC8245}"/>
              </a:ext>
            </a:extLst>
          </p:cNvPr>
          <p:cNvSpPr/>
          <p:nvPr/>
        </p:nvSpPr>
        <p:spPr>
          <a:xfrm>
            <a:off x="1" y="0"/>
            <a:ext cx="205171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
    </p:custDataLst>
    <p:extLst>
      <p:ext uri="{BB962C8B-B14F-4D97-AF65-F5344CB8AC3E}">
        <p14:creationId xmlns:p14="http://schemas.microsoft.com/office/powerpoint/2010/main" val="1832234051"/>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章节页">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86205F6C-0F67-440D-9C31-59451F5253EF}"/>
              </a:ext>
            </a:extLst>
          </p:cNvPr>
          <p:cNvSpPr/>
          <p:nvPr/>
        </p:nvSpPr>
        <p:spPr>
          <a:xfrm>
            <a:off x="772885" y="1151163"/>
            <a:ext cx="8371115" cy="2841173"/>
          </a:xfrm>
          <a:custGeom>
            <a:avLst/>
            <a:gdLst>
              <a:gd name="connsiteX0" fmla="*/ 1894115 w 11161486"/>
              <a:gd name="connsiteY0" fmla="*/ 0 h 3788230"/>
              <a:gd name="connsiteX1" fmla="*/ 3464745 w 11161486"/>
              <a:gd name="connsiteY1" fmla="*/ 835097 h 3788230"/>
              <a:gd name="connsiteX2" fmla="*/ 3549130 w 11161486"/>
              <a:gd name="connsiteY2" fmla="*/ 973999 h 3788230"/>
              <a:gd name="connsiteX3" fmla="*/ 11161486 w 11161486"/>
              <a:gd name="connsiteY3" fmla="*/ 973999 h 3788230"/>
              <a:gd name="connsiteX4" fmla="*/ 11161486 w 11161486"/>
              <a:gd name="connsiteY4" fmla="*/ 2814229 h 3788230"/>
              <a:gd name="connsiteX5" fmla="*/ 3549132 w 11161486"/>
              <a:gd name="connsiteY5" fmla="*/ 2814229 h 3788230"/>
              <a:gd name="connsiteX6" fmla="*/ 3464745 w 11161486"/>
              <a:gd name="connsiteY6" fmla="*/ 2953133 h 3788230"/>
              <a:gd name="connsiteX7" fmla="*/ 1894115 w 11161486"/>
              <a:gd name="connsiteY7" fmla="*/ 3788230 h 3788230"/>
              <a:gd name="connsiteX8" fmla="*/ 0 w 11161486"/>
              <a:gd name="connsiteY8" fmla="*/ 1894115 h 3788230"/>
              <a:gd name="connsiteX9" fmla="*/ 1894115 w 11161486"/>
              <a:gd name="connsiteY9" fmla="*/ 0 h 378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61486" h="3788230">
                <a:moveTo>
                  <a:pt x="1894115" y="0"/>
                </a:moveTo>
                <a:cubicBezTo>
                  <a:pt x="2547922" y="0"/>
                  <a:pt x="3124359" y="331260"/>
                  <a:pt x="3464745" y="835097"/>
                </a:cubicBezTo>
                <a:lnTo>
                  <a:pt x="3549130" y="973999"/>
                </a:lnTo>
                <a:lnTo>
                  <a:pt x="11161486" y="973999"/>
                </a:lnTo>
                <a:lnTo>
                  <a:pt x="11161486" y="2814229"/>
                </a:lnTo>
                <a:lnTo>
                  <a:pt x="3549132" y="2814229"/>
                </a:lnTo>
                <a:lnTo>
                  <a:pt x="3464745" y="2953133"/>
                </a:lnTo>
                <a:cubicBezTo>
                  <a:pt x="3124359" y="3456971"/>
                  <a:pt x="2547922" y="3788230"/>
                  <a:pt x="1894115" y="3788230"/>
                </a:cubicBezTo>
                <a:cubicBezTo>
                  <a:pt x="848024" y="3788230"/>
                  <a:pt x="0" y="2940206"/>
                  <a:pt x="0" y="1894115"/>
                </a:cubicBezTo>
                <a:cubicBezTo>
                  <a:pt x="0" y="848024"/>
                  <a:pt x="848024" y="0"/>
                  <a:pt x="1894115" y="0"/>
                </a:cubicBezTo>
                <a:close/>
              </a:path>
            </a:pathLst>
          </a:custGeom>
          <a:solidFill>
            <a:schemeClr val="accent1"/>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52984931"/>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270C7A0-ECB7-48E0-85DC-F699FBA9149E}"/>
              </a:ext>
            </a:extLst>
          </p:cNvPr>
          <p:cNvSpPr/>
          <p:nvPr/>
        </p:nvSpPr>
        <p:spPr>
          <a:xfrm>
            <a:off x="1" y="0"/>
            <a:ext cx="9146381" cy="728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A80A1761-7AFD-49B5-90E4-EAC4CCB6F3BE}"/>
              </a:ext>
            </a:extLst>
          </p:cNvPr>
          <p:cNvSpPr/>
          <p:nvPr/>
        </p:nvSpPr>
        <p:spPr>
          <a:xfrm>
            <a:off x="0" y="0"/>
            <a:ext cx="648072" cy="72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KSO_Shape">
            <a:extLst>
              <a:ext uri="{FF2B5EF4-FFF2-40B4-BE49-F238E27FC236}">
                <a16:creationId xmlns:a16="http://schemas.microsoft.com/office/drawing/2014/main" id="{21FE7534-92A7-4905-91E4-7E399FB153DA}"/>
              </a:ext>
            </a:extLst>
          </p:cNvPr>
          <p:cNvSpPr/>
          <p:nvPr/>
        </p:nvSpPr>
        <p:spPr bwMode="auto">
          <a:xfrm>
            <a:off x="120455" y="211702"/>
            <a:ext cx="407162" cy="30525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65D7FF"/>
              </a:solidFill>
              <a:ea typeface="宋体" pitchFamily="2" charset="-122"/>
            </a:endParaRPr>
          </a:p>
        </p:txBody>
      </p:sp>
    </p:spTree>
    <p:custDataLst>
      <p:tags r:id="rId1"/>
    </p:custDataLst>
    <p:extLst>
      <p:ext uri="{BB962C8B-B14F-4D97-AF65-F5344CB8AC3E}">
        <p14:creationId xmlns:p14="http://schemas.microsoft.com/office/powerpoint/2010/main" val="3350395386"/>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页">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ustDataLst>
      <p:tags r:id="rId1"/>
    </p:custDataLst>
    <p:extLst>
      <p:ext uri="{BB962C8B-B14F-4D97-AF65-F5344CB8AC3E}">
        <p14:creationId xmlns:p14="http://schemas.microsoft.com/office/powerpoint/2010/main" val="2867795351"/>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容页">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270C7A0-ECB7-48E0-85DC-F699FBA9149E}"/>
              </a:ext>
            </a:extLst>
          </p:cNvPr>
          <p:cNvSpPr/>
          <p:nvPr/>
        </p:nvSpPr>
        <p:spPr>
          <a:xfrm>
            <a:off x="1" y="0"/>
            <a:ext cx="9146381" cy="728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A80A1761-7AFD-49B5-90E4-EAC4CCB6F3BE}"/>
              </a:ext>
            </a:extLst>
          </p:cNvPr>
          <p:cNvSpPr/>
          <p:nvPr/>
        </p:nvSpPr>
        <p:spPr>
          <a:xfrm>
            <a:off x="0" y="0"/>
            <a:ext cx="648072" cy="72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KSO_Shape">
            <a:extLst>
              <a:ext uri="{FF2B5EF4-FFF2-40B4-BE49-F238E27FC236}">
                <a16:creationId xmlns:a16="http://schemas.microsoft.com/office/drawing/2014/main" id="{21FE7534-92A7-4905-91E4-7E399FB153DA}"/>
              </a:ext>
            </a:extLst>
          </p:cNvPr>
          <p:cNvSpPr/>
          <p:nvPr/>
        </p:nvSpPr>
        <p:spPr bwMode="auto">
          <a:xfrm>
            <a:off x="120455" y="211702"/>
            <a:ext cx="407162" cy="30525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65D7FF"/>
              </a:solidFill>
              <a:ea typeface="宋体" pitchFamily="2" charset="-122"/>
            </a:endParaRPr>
          </a:p>
        </p:txBody>
      </p:sp>
      <p:pic>
        <p:nvPicPr>
          <p:cNvPr id="7" name="图片 6" descr="e7d195523061f1c0130b9dbad7739bb1411217d9b761251d49627CBFB48DAC31C6542BB0BFC05E821BF38EE4B50BEA5504E3F5828901E0D285A8C8E020128A409CD875634CDBC9AF8CC12A80210E4B42E872B75750130B108420827424E6404C584A0DD0B39CBE9D8D4DBBF133C0428FD0CDFB1AC5D46907ED3D97F26A4D98BC9364AB38F659244F98DE84FC76F6478D">
            <a:extLst>
              <a:ext uri="{FF2B5EF4-FFF2-40B4-BE49-F238E27FC236}">
                <a16:creationId xmlns:a16="http://schemas.microsoft.com/office/drawing/2014/main" id="{6F945569-A608-431C-BF99-9F819893CE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5807"/>
          <a:stretch/>
        </p:blipFill>
        <p:spPr>
          <a:xfrm>
            <a:off x="0" y="3579863"/>
            <a:ext cx="9147222" cy="1563637"/>
          </a:xfrm>
          <a:prstGeom prst="rect">
            <a:avLst/>
          </a:prstGeom>
        </p:spPr>
      </p:pic>
    </p:spTree>
    <p:custDataLst>
      <p:tags r:id="rId1"/>
    </p:custDataLst>
    <p:extLst>
      <p:ext uri="{BB962C8B-B14F-4D97-AF65-F5344CB8AC3E}">
        <p14:creationId xmlns:p14="http://schemas.microsoft.com/office/powerpoint/2010/main" val="1347620206"/>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图文排版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270C7A0-ECB7-48E0-85DC-F699FBA9149E}"/>
              </a:ext>
            </a:extLst>
          </p:cNvPr>
          <p:cNvSpPr/>
          <p:nvPr/>
        </p:nvSpPr>
        <p:spPr>
          <a:xfrm>
            <a:off x="1" y="0"/>
            <a:ext cx="9146381" cy="728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A80A1761-7AFD-49B5-90E4-EAC4CCB6F3BE}"/>
              </a:ext>
            </a:extLst>
          </p:cNvPr>
          <p:cNvSpPr/>
          <p:nvPr/>
        </p:nvSpPr>
        <p:spPr>
          <a:xfrm>
            <a:off x="0" y="0"/>
            <a:ext cx="648072" cy="72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KSO_Shape">
            <a:extLst>
              <a:ext uri="{FF2B5EF4-FFF2-40B4-BE49-F238E27FC236}">
                <a16:creationId xmlns:a16="http://schemas.microsoft.com/office/drawing/2014/main" id="{21FE7534-92A7-4905-91E4-7E399FB153DA}"/>
              </a:ext>
            </a:extLst>
          </p:cNvPr>
          <p:cNvSpPr/>
          <p:nvPr/>
        </p:nvSpPr>
        <p:spPr bwMode="auto">
          <a:xfrm>
            <a:off x="120455" y="211702"/>
            <a:ext cx="407162" cy="30525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65D7FF"/>
              </a:solidFill>
              <a:ea typeface="宋体" pitchFamily="2" charset="-122"/>
            </a:endParaRPr>
          </a:p>
        </p:txBody>
      </p:sp>
      <p:sp>
        <p:nvSpPr>
          <p:cNvPr id="9" name="文本占位符 7">
            <a:extLst>
              <a:ext uri="{FF2B5EF4-FFF2-40B4-BE49-F238E27FC236}">
                <a16:creationId xmlns:a16="http://schemas.microsoft.com/office/drawing/2014/main" id="{1C4F88B6-B34E-46C7-84E4-68D802B5C6D7}"/>
              </a:ext>
            </a:extLst>
          </p:cNvPr>
          <p:cNvSpPr>
            <a:spLocks noGrp="1"/>
          </p:cNvSpPr>
          <p:nvPr>
            <p:ph type="body" sz="quarter" idx="10" hasCustomPrompt="1"/>
          </p:nvPr>
        </p:nvSpPr>
        <p:spPr>
          <a:xfrm>
            <a:off x="798946" y="187780"/>
            <a:ext cx="4992254" cy="416411"/>
          </a:xfrm>
          <a:prstGeom prst="rect">
            <a:avLst/>
          </a:prstGeom>
        </p:spPr>
        <p:txBody>
          <a:bodyPr anchor="ctr" anchorCtr="0">
            <a:noAutofit/>
          </a:bodyPr>
          <a:lstStyle>
            <a:lvl1pPr marL="0" indent="0" algn="l" defTabSz="685800" rtl="0" eaLnBrk="1" latinLnBrk="0" hangingPunct="1">
              <a:lnSpc>
                <a:spcPct val="90000"/>
              </a:lnSpc>
              <a:spcBef>
                <a:spcPts val="750"/>
              </a:spcBef>
              <a:buFont typeface="Arial" panose="020B0604020202020204" pitchFamily="34" charset="0"/>
              <a:buNone/>
              <a:defRPr lang="zh-CN" altLang="en-US" sz="30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点击此处添加标题</a:t>
            </a:r>
            <a:endParaRPr lang="en-US" altLang="zh-CN" dirty="0"/>
          </a:p>
        </p:txBody>
      </p:sp>
      <p:sp>
        <p:nvSpPr>
          <p:cNvPr id="14" name="图片占位符 13">
            <a:extLst>
              <a:ext uri="{FF2B5EF4-FFF2-40B4-BE49-F238E27FC236}">
                <a16:creationId xmlns:a16="http://schemas.microsoft.com/office/drawing/2014/main" id="{9DDFC050-EEF4-4C48-A14A-F8CD8A4FF10C}"/>
              </a:ext>
            </a:extLst>
          </p:cNvPr>
          <p:cNvSpPr>
            <a:spLocks noGrp="1"/>
          </p:cNvSpPr>
          <p:nvPr>
            <p:ph type="pic" sz="quarter" idx="11"/>
          </p:nvPr>
        </p:nvSpPr>
        <p:spPr>
          <a:xfrm>
            <a:off x="635659" y="1381957"/>
            <a:ext cx="1752412" cy="1752412"/>
          </a:xfrm>
          <a:custGeom>
            <a:avLst/>
            <a:gdLst>
              <a:gd name="connsiteX0" fmla="*/ 1168275 w 2336549"/>
              <a:gd name="connsiteY0" fmla="*/ 0 h 2336549"/>
              <a:gd name="connsiteX1" fmla="*/ 1752412 w 2336549"/>
              <a:gd name="connsiteY1" fmla="*/ 156519 h 2336549"/>
              <a:gd name="connsiteX2" fmla="*/ 2180030 w 2336549"/>
              <a:gd name="connsiteY2" fmla="*/ 584137 h 2336549"/>
              <a:gd name="connsiteX3" fmla="*/ 2336549 w 2336549"/>
              <a:gd name="connsiteY3" fmla="*/ 1168275 h 2336549"/>
              <a:gd name="connsiteX4" fmla="*/ 2180030 w 2336549"/>
              <a:gd name="connsiteY4" fmla="*/ 1752412 h 2336549"/>
              <a:gd name="connsiteX5" fmla="*/ 1752412 w 2336549"/>
              <a:gd name="connsiteY5" fmla="*/ 2180030 h 2336549"/>
              <a:gd name="connsiteX6" fmla="*/ 1168275 w 2336549"/>
              <a:gd name="connsiteY6" fmla="*/ 2336549 h 2336549"/>
              <a:gd name="connsiteX7" fmla="*/ 584137 w 2336549"/>
              <a:gd name="connsiteY7" fmla="*/ 2180030 h 2336549"/>
              <a:gd name="connsiteX8" fmla="*/ 156519 w 2336549"/>
              <a:gd name="connsiteY8" fmla="*/ 1752412 h 2336549"/>
              <a:gd name="connsiteX9" fmla="*/ 0 w 2336549"/>
              <a:gd name="connsiteY9" fmla="*/ 1168275 h 2336549"/>
              <a:gd name="connsiteX10" fmla="*/ 156519 w 2336549"/>
              <a:gd name="connsiteY10" fmla="*/ 584137 h 2336549"/>
              <a:gd name="connsiteX11" fmla="*/ 584137 w 2336549"/>
              <a:gd name="connsiteY11" fmla="*/ 156519 h 233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6549" h="2336549">
                <a:moveTo>
                  <a:pt x="1168275" y="0"/>
                </a:moveTo>
                <a:lnTo>
                  <a:pt x="1752412" y="156519"/>
                </a:lnTo>
                <a:lnTo>
                  <a:pt x="2180030" y="584137"/>
                </a:lnTo>
                <a:lnTo>
                  <a:pt x="2336549" y="1168275"/>
                </a:lnTo>
                <a:lnTo>
                  <a:pt x="2180030" y="1752412"/>
                </a:lnTo>
                <a:lnTo>
                  <a:pt x="1752412" y="2180030"/>
                </a:lnTo>
                <a:lnTo>
                  <a:pt x="1168275" y="2336549"/>
                </a:lnTo>
                <a:lnTo>
                  <a:pt x="584137" y="2180030"/>
                </a:lnTo>
                <a:lnTo>
                  <a:pt x="156519" y="1752412"/>
                </a:lnTo>
                <a:lnTo>
                  <a:pt x="0" y="1168275"/>
                </a:lnTo>
                <a:lnTo>
                  <a:pt x="156519" y="584137"/>
                </a:lnTo>
                <a:lnTo>
                  <a:pt x="584137" y="156519"/>
                </a:lnTo>
                <a:close/>
              </a:path>
            </a:pathLst>
          </a:custGeom>
        </p:spPr>
        <p:txBody>
          <a:bodyPr wrap="square">
            <a:noAutofit/>
          </a:bodyPr>
          <a:lstStyle/>
          <a:p>
            <a:r>
              <a:rPr lang="zh-CN" altLang="en-US"/>
              <a:t>单击图标添加图片</a:t>
            </a:r>
          </a:p>
        </p:txBody>
      </p:sp>
      <p:sp>
        <p:nvSpPr>
          <p:cNvPr id="15" name="图片占位符 14">
            <a:extLst>
              <a:ext uri="{FF2B5EF4-FFF2-40B4-BE49-F238E27FC236}">
                <a16:creationId xmlns:a16="http://schemas.microsoft.com/office/drawing/2014/main" id="{B5D3C775-3942-465C-89B1-E4D7922C067A}"/>
              </a:ext>
            </a:extLst>
          </p:cNvPr>
          <p:cNvSpPr>
            <a:spLocks noGrp="1"/>
          </p:cNvSpPr>
          <p:nvPr>
            <p:ph type="pic" sz="quarter" idx="12"/>
          </p:nvPr>
        </p:nvSpPr>
        <p:spPr>
          <a:xfrm>
            <a:off x="3703959" y="1381957"/>
            <a:ext cx="1752412" cy="1752412"/>
          </a:xfrm>
          <a:custGeom>
            <a:avLst/>
            <a:gdLst>
              <a:gd name="connsiteX0" fmla="*/ 1168275 w 2336549"/>
              <a:gd name="connsiteY0" fmla="*/ 0 h 2336549"/>
              <a:gd name="connsiteX1" fmla="*/ 1752412 w 2336549"/>
              <a:gd name="connsiteY1" fmla="*/ 156519 h 2336549"/>
              <a:gd name="connsiteX2" fmla="*/ 2180030 w 2336549"/>
              <a:gd name="connsiteY2" fmla="*/ 584137 h 2336549"/>
              <a:gd name="connsiteX3" fmla="*/ 2336549 w 2336549"/>
              <a:gd name="connsiteY3" fmla="*/ 1168275 h 2336549"/>
              <a:gd name="connsiteX4" fmla="*/ 2180030 w 2336549"/>
              <a:gd name="connsiteY4" fmla="*/ 1752412 h 2336549"/>
              <a:gd name="connsiteX5" fmla="*/ 1752412 w 2336549"/>
              <a:gd name="connsiteY5" fmla="*/ 2180030 h 2336549"/>
              <a:gd name="connsiteX6" fmla="*/ 1168275 w 2336549"/>
              <a:gd name="connsiteY6" fmla="*/ 2336549 h 2336549"/>
              <a:gd name="connsiteX7" fmla="*/ 584137 w 2336549"/>
              <a:gd name="connsiteY7" fmla="*/ 2180030 h 2336549"/>
              <a:gd name="connsiteX8" fmla="*/ 156520 w 2336549"/>
              <a:gd name="connsiteY8" fmla="*/ 1752412 h 2336549"/>
              <a:gd name="connsiteX9" fmla="*/ 0 w 2336549"/>
              <a:gd name="connsiteY9" fmla="*/ 1168275 h 2336549"/>
              <a:gd name="connsiteX10" fmla="*/ 156520 w 2336549"/>
              <a:gd name="connsiteY10" fmla="*/ 584137 h 2336549"/>
              <a:gd name="connsiteX11" fmla="*/ 584137 w 2336549"/>
              <a:gd name="connsiteY11" fmla="*/ 156519 h 233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6549" h="2336549">
                <a:moveTo>
                  <a:pt x="1168275" y="0"/>
                </a:moveTo>
                <a:lnTo>
                  <a:pt x="1752412" y="156519"/>
                </a:lnTo>
                <a:lnTo>
                  <a:pt x="2180030" y="584137"/>
                </a:lnTo>
                <a:lnTo>
                  <a:pt x="2336549" y="1168275"/>
                </a:lnTo>
                <a:lnTo>
                  <a:pt x="2180030" y="1752412"/>
                </a:lnTo>
                <a:lnTo>
                  <a:pt x="1752412" y="2180030"/>
                </a:lnTo>
                <a:lnTo>
                  <a:pt x="1168275" y="2336549"/>
                </a:lnTo>
                <a:lnTo>
                  <a:pt x="584137" y="2180030"/>
                </a:lnTo>
                <a:lnTo>
                  <a:pt x="156520" y="1752412"/>
                </a:lnTo>
                <a:lnTo>
                  <a:pt x="0" y="1168275"/>
                </a:lnTo>
                <a:lnTo>
                  <a:pt x="156520" y="584137"/>
                </a:lnTo>
                <a:lnTo>
                  <a:pt x="584137" y="156519"/>
                </a:lnTo>
                <a:close/>
              </a:path>
            </a:pathLst>
          </a:custGeom>
        </p:spPr>
        <p:txBody>
          <a:bodyPr wrap="square">
            <a:noAutofit/>
          </a:bodyPr>
          <a:lstStyle/>
          <a:p>
            <a:r>
              <a:rPr lang="zh-CN" altLang="en-US"/>
              <a:t>单击图标添加图片</a:t>
            </a:r>
          </a:p>
        </p:txBody>
      </p:sp>
      <p:sp>
        <p:nvSpPr>
          <p:cNvPr id="16" name="图片占位符 15">
            <a:extLst>
              <a:ext uri="{FF2B5EF4-FFF2-40B4-BE49-F238E27FC236}">
                <a16:creationId xmlns:a16="http://schemas.microsoft.com/office/drawing/2014/main" id="{183332F2-E219-415D-8282-B34A26C89D80}"/>
              </a:ext>
            </a:extLst>
          </p:cNvPr>
          <p:cNvSpPr>
            <a:spLocks noGrp="1"/>
          </p:cNvSpPr>
          <p:nvPr>
            <p:ph type="pic" sz="quarter" idx="13"/>
          </p:nvPr>
        </p:nvSpPr>
        <p:spPr>
          <a:xfrm>
            <a:off x="6772257" y="1381957"/>
            <a:ext cx="1752412" cy="1752412"/>
          </a:xfrm>
          <a:custGeom>
            <a:avLst/>
            <a:gdLst>
              <a:gd name="connsiteX0" fmla="*/ 1168274 w 2336549"/>
              <a:gd name="connsiteY0" fmla="*/ 0 h 2336549"/>
              <a:gd name="connsiteX1" fmla="*/ 1752412 w 2336549"/>
              <a:gd name="connsiteY1" fmla="*/ 156519 h 2336549"/>
              <a:gd name="connsiteX2" fmla="*/ 2180030 w 2336549"/>
              <a:gd name="connsiteY2" fmla="*/ 584137 h 2336549"/>
              <a:gd name="connsiteX3" fmla="*/ 2336549 w 2336549"/>
              <a:gd name="connsiteY3" fmla="*/ 1168275 h 2336549"/>
              <a:gd name="connsiteX4" fmla="*/ 2180030 w 2336549"/>
              <a:gd name="connsiteY4" fmla="*/ 1752412 h 2336549"/>
              <a:gd name="connsiteX5" fmla="*/ 1752412 w 2336549"/>
              <a:gd name="connsiteY5" fmla="*/ 2180030 h 2336549"/>
              <a:gd name="connsiteX6" fmla="*/ 1168274 w 2336549"/>
              <a:gd name="connsiteY6" fmla="*/ 2336549 h 2336549"/>
              <a:gd name="connsiteX7" fmla="*/ 584137 w 2336549"/>
              <a:gd name="connsiteY7" fmla="*/ 2180030 h 2336549"/>
              <a:gd name="connsiteX8" fmla="*/ 156519 w 2336549"/>
              <a:gd name="connsiteY8" fmla="*/ 1752412 h 2336549"/>
              <a:gd name="connsiteX9" fmla="*/ 0 w 2336549"/>
              <a:gd name="connsiteY9" fmla="*/ 1168275 h 2336549"/>
              <a:gd name="connsiteX10" fmla="*/ 156519 w 2336549"/>
              <a:gd name="connsiteY10" fmla="*/ 584137 h 2336549"/>
              <a:gd name="connsiteX11" fmla="*/ 584137 w 2336549"/>
              <a:gd name="connsiteY11" fmla="*/ 156519 h 233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6549" h="2336549">
                <a:moveTo>
                  <a:pt x="1168274" y="0"/>
                </a:moveTo>
                <a:lnTo>
                  <a:pt x="1752412" y="156519"/>
                </a:lnTo>
                <a:lnTo>
                  <a:pt x="2180030" y="584137"/>
                </a:lnTo>
                <a:lnTo>
                  <a:pt x="2336549" y="1168275"/>
                </a:lnTo>
                <a:lnTo>
                  <a:pt x="2180030" y="1752412"/>
                </a:lnTo>
                <a:lnTo>
                  <a:pt x="1752412" y="2180030"/>
                </a:lnTo>
                <a:lnTo>
                  <a:pt x="1168274" y="2336549"/>
                </a:lnTo>
                <a:lnTo>
                  <a:pt x="584137" y="2180030"/>
                </a:lnTo>
                <a:lnTo>
                  <a:pt x="156519" y="1752412"/>
                </a:lnTo>
                <a:lnTo>
                  <a:pt x="0" y="1168275"/>
                </a:lnTo>
                <a:lnTo>
                  <a:pt x="156519" y="584137"/>
                </a:lnTo>
                <a:lnTo>
                  <a:pt x="584137" y="156519"/>
                </a:lnTo>
                <a:close/>
              </a:path>
            </a:pathLst>
          </a:custGeom>
        </p:spPr>
        <p:txBody>
          <a:bodyPr wrap="square">
            <a:noAutofit/>
          </a:bodyPr>
          <a:lstStyle/>
          <a:p>
            <a:r>
              <a:rPr lang="zh-CN" altLang="en-US"/>
              <a:t>单击图标添加图片</a:t>
            </a:r>
          </a:p>
        </p:txBody>
      </p:sp>
    </p:spTree>
    <p:custDataLst>
      <p:tags r:id="rId1"/>
    </p:custDataLst>
    <p:extLst>
      <p:ext uri="{BB962C8B-B14F-4D97-AF65-F5344CB8AC3E}">
        <p14:creationId xmlns:p14="http://schemas.microsoft.com/office/powerpoint/2010/main" val="2518521839"/>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图文排版2">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270C7A0-ECB7-48E0-85DC-F699FBA9149E}"/>
              </a:ext>
            </a:extLst>
          </p:cNvPr>
          <p:cNvSpPr/>
          <p:nvPr/>
        </p:nvSpPr>
        <p:spPr>
          <a:xfrm>
            <a:off x="1" y="0"/>
            <a:ext cx="9146381" cy="728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A80A1761-7AFD-49B5-90E4-EAC4CCB6F3BE}"/>
              </a:ext>
            </a:extLst>
          </p:cNvPr>
          <p:cNvSpPr/>
          <p:nvPr/>
        </p:nvSpPr>
        <p:spPr>
          <a:xfrm>
            <a:off x="0" y="0"/>
            <a:ext cx="648072" cy="72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KSO_Shape">
            <a:extLst>
              <a:ext uri="{FF2B5EF4-FFF2-40B4-BE49-F238E27FC236}">
                <a16:creationId xmlns:a16="http://schemas.microsoft.com/office/drawing/2014/main" id="{21FE7534-92A7-4905-91E4-7E399FB153DA}"/>
              </a:ext>
            </a:extLst>
          </p:cNvPr>
          <p:cNvSpPr/>
          <p:nvPr/>
        </p:nvSpPr>
        <p:spPr bwMode="auto">
          <a:xfrm>
            <a:off x="120455" y="211702"/>
            <a:ext cx="407162" cy="30525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65D7FF"/>
              </a:solidFill>
              <a:ea typeface="宋体" pitchFamily="2" charset="-122"/>
            </a:endParaRPr>
          </a:p>
        </p:txBody>
      </p:sp>
      <p:sp>
        <p:nvSpPr>
          <p:cNvPr id="9" name="文本占位符 7">
            <a:extLst>
              <a:ext uri="{FF2B5EF4-FFF2-40B4-BE49-F238E27FC236}">
                <a16:creationId xmlns:a16="http://schemas.microsoft.com/office/drawing/2014/main" id="{1C4F88B6-B34E-46C7-84E4-68D802B5C6D7}"/>
              </a:ext>
            </a:extLst>
          </p:cNvPr>
          <p:cNvSpPr>
            <a:spLocks noGrp="1"/>
          </p:cNvSpPr>
          <p:nvPr>
            <p:ph type="body" sz="quarter" idx="10" hasCustomPrompt="1"/>
          </p:nvPr>
        </p:nvSpPr>
        <p:spPr>
          <a:xfrm>
            <a:off x="798946" y="187780"/>
            <a:ext cx="4992254" cy="416411"/>
          </a:xfrm>
          <a:prstGeom prst="rect">
            <a:avLst/>
          </a:prstGeom>
        </p:spPr>
        <p:txBody>
          <a:bodyPr anchor="ctr" anchorCtr="0">
            <a:noAutofit/>
          </a:bodyPr>
          <a:lstStyle>
            <a:lvl1pPr marL="0" indent="0" algn="l" defTabSz="685800" rtl="0" eaLnBrk="1" latinLnBrk="0" hangingPunct="1">
              <a:lnSpc>
                <a:spcPct val="90000"/>
              </a:lnSpc>
              <a:spcBef>
                <a:spcPts val="750"/>
              </a:spcBef>
              <a:buFont typeface="Arial" panose="020B0604020202020204" pitchFamily="34" charset="0"/>
              <a:buNone/>
              <a:defRPr lang="zh-CN" altLang="en-US" sz="30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点击此处添加标题</a:t>
            </a:r>
            <a:endParaRPr lang="en-US" altLang="zh-CN" dirty="0"/>
          </a:p>
        </p:txBody>
      </p:sp>
      <p:sp>
        <p:nvSpPr>
          <p:cNvPr id="7" name="矩形 6">
            <a:extLst>
              <a:ext uri="{FF2B5EF4-FFF2-40B4-BE49-F238E27FC236}">
                <a16:creationId xmlns:a16="http://schemas.microsoft.com/office/drawing/2014/main" id="{8D145D56-3EEF-4C18-8221-B9C2AF57FC94}"/>
              </a:ext>
            </a:extLst>
          </p:cNvPr>
          <p:cNvSpPr/>
          <p:nvPr/>
        </p:nvSpPr>
        <p:spPr>
          <a:xfrm>
            <a:off x="3108978" y="1371600"/>
            <a:ext cx="2926046" cy="3771901"/>
          </a:xfrm>
          <a:prstGeom prst="rect">
            <a:avLst/>
          </a:prstGeom>
          <a:gradFill>
            <a:gsLst>
              <a:gs pos="0">
                <a:srgbClr val="C0DEFF"/>
              </a:gs>
              <a:gs pos="0">
                <a:schemeClr val="accent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p>
        </p:txBody>
      </p:sp>
      <p:sp>
        <p:nvSpPr>
          <p:cNvPr id="11" name="图片占位符 10">
            <a:extLst>
              <a:ext uri="{FF2B5EF4-FFF2-40B4-BE49-F238E27FC236}">
                <a16:creationId xmlns:a16="http://schemas.microsoft.com/office/drawing/2014/main" id="{DBD6B66B-3740-46DE-9488-A1150B72A31B}"/>
              </a:ext>
            </a:extLst>
          </p:cNvPr>
          <p:cNvSpPr>
            <a:spLocks noGrp="1"/>
          </p:cNvSpPr>
          <p:nvPr>
            <p:ph type="pic" sz="quarter" idx="11"/>
          </p:nvPr>
        </p:nvSpPr>
        <p:spPr>
          <a:xfrm>
            <a:off x="3277816" y="1576138"/>
            <a:ext cx="2588369" cy="3567363"/>
          </a:xfrm>
          <a:custGeom>
            <a:avLst/>
            <a:gdLst>
              <a:gd name="connsiteX0" fmla="*/ 0 w 3451159"/>
              <a:gd name="connsiteY0" fmla="*/ 0 h 4756484"/>
              <a:gd name="connsiteX1" fmla="*/ 3451159 w 3451159"/>
              <a:gd name="connsiteY1" fmla="*/ 0 h 4756484"/>
              <a:gd name="connsiteX2" fmla="*/ 3451159 w 3451159"/>
              <a:gd name="connsiteY2" fmla="*/ 4756484 h 4756484"/>
              <a:gd name="connsiteX3" fmla="*/ 0 w 3451159"/>
              <a:gd name="connsiteY3" fmla="*/ 4756484 h 4756484"/>
            </a:gdLst>
            <a:ahLst/>
            <a:cxnLst>
              <a:cxn ang="0">
                <a:pos x="connsiteX0" y="connsiteY0"/>
              </a:cxn>
              <a:cxn ang="0">
                <a:pos x="connsiteX1" y="connsiteY1"/>
              </a:cxn>
              <a:cxn ang="0">
                <a:pos x="connsiteX2" y="connsiteY2"/>
              </a:cxn>
              <a:cxn ang="0">
                <a:pos x="connsiteX3" y="connsiteY3"/>
              </a:cxn>
            </a:cxnLst>
            <a:rect l="l" t="t" r="r" b="b"/>
            <a:pathLst>
              <a:path w="3451159" h="4756484">
                <a:moveTo>
                  <a:pt x="0" y="0"/>
                </a:moveTo>
                <a:lnTo>
                  <a:pt x="3451159" y="0"/>
                </a:lnTo>
                <a:lnTo>
                  <a:pt x="3451159" y="4756484"/>
                </a:lnTo>
                <a:lnTo>
                  <a:pt x="0" y="4756484"/>
                </a:lnTo>
                <a:close/>
              </a:path>
            </a:pathLst>
          </a:custGeom>
        </p:spPr>
        <p:txBody>
          <a:bodyPr wrap="square">
            <a:noAutofit/>
          </a:bodyPr>
          <a:lstStyle/>
          <a:p>
            <a:r>
              <a:rPr lang="zh-CN" altLang="en-US"/>
              <a:t>单击图标添加图片</a:t>
            </a:r>
            <a:endParaRPr lang="zh-CN" altLang="en-US" dirty="0"/>
          </a:p>
        </p:txBody>
      </p:sp>
    </p:spTree>
    <p:custDataLst>
      <p:tags r:id="rId1"/>
    </p:custDataLst>
    <p:extLst>
      <p:ext uri="{BB962C8B-B14F-4D97-AF65-F5344CB8AC3E}">
        <p14:creationId xmlns:p14="http://schemas.microsoft.com/office/powerpoint/2010/main" val="3537437177"/>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文排版3">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270C7A0-ECB7-48E0-85DC-F699FBA9149E}"/>
              </a:ext>
            </a:extLst>
          </p:cNvPr>
          <p:cNvSpPr/>
          <p:nvPr/>
        </p:nvSpPr>
        <p:spPr>
          <a:xfrm>
            <a:off x="1" y="0"/>
            <a:ext cx="9146381" cy="728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A80A1761-7AFD-49B5-90E4-EAC4CCB6F3BE}"/>
              </a:ext>
            </a:extLst>
          </p:cNvPr>
          <p:cNvSpPr/>
          <p:nvPr/>
        </p:nvSpPr>
        <p:spPr>
          <a:xfrm>
            <a:off x="0" y="0"/>
            <a:ext cx="648072" cy="728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KSO_Shape">
            <a:extLst>
              <a:ext uri="{FF2B5EF4-FFF2-40B4-BE49-F238E27FC236}">
                <a16:creationId xmlns:a16="http://schemas.microsoft.com/office/drawing/2014/main" id="{21FE7534-92A7-4905-91E4-7E399FB153DA}"/>
              </a:ext>
            </a:extLst>
          </p:cNvPr>
          <p:cNvSpPr/>
          <p:nvPr/>
        </p:nvSpPr>
        <p:spPr bwMode="auto">
          <a:xfrm>
            <a:off x="120455" y="211702"/>
            <a:ext cx="407162" cy="30525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65D7FF"/>
              </a:solidFill>
              <a:ea typeface="宋体" pitchFamily="2" charset="-122"/>
            </a:endParaRPr>
          </a:p>
        </p:txBody>
      </p:sp>
      <p:sp>
        <p:nvSpPr>
          <p:cNvPr id="9" name="文本占位符 7">
            <a:extLst>
              <a:ext uri="{FF2B5EF4-FFF2-40B4-BE49-F238E27FC236}">
                <a16:creationId xmlns:a16="http://schemas.microsoft.com/office/drawing/2014/main" id="{1C4F88B6-B34E-46C7-84E4-68D802B5C6D7}"/>
              </a:ext>
            </a:extLst>
          </p:cNvPr>
          <p:cNvSpPr>
            <a:spLocks noGrp="1"/>
          </p:cNvSpPr>
          <p:nvPr>
            <p:ph type="body" sz="quarter" idx="10" hasCustomPrompt="1"/>
          </p:nvPr>
        </p:nvSpPr>
        <p:spPr>
          <a:xfrm>
            <a:off x="798946" y="187780"/>
            <a:ext cx="4992254" cy="416411"/>
          </a:xfrm>
          <a:prstGeom prst="rect">
            <a:avLst/>
          </a:prstGeom>
        </p:spPr>
        <p:txBody>
          <a:bodyPr anchor="ctr" anchorCtr="0">
            <a:noAutofit/>
          </a:bodyPr>
          <a:lstStyle>
            <a:lvl1pPr marL="0" indent="0" algn="l" defTabSz="685800" rtl="0" eaLnBrk="1" latinLnBrk="0" hangingPunct="1">
              <a:lnSpc>
                <a:spcPct val="90000"/>
              </a:lnSpc>
              <a:spcBef>
                <a:spcPts val="750"/>
              </a:spcBef>
              <a:buFont typeface="Arial" panose="020B0604020202020204" pitchFamily="34" charset="0"/>
              <a:buNone/>
              <a:defRPr lang="zh-CN" altLang="en-US" sz="30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点击此处添加标题</a:t>
            </a:r>
            <a:endParaRPr lang="en-US" altLang="zh-CN" dirty="0"/>
          </a:p>
        </p:txBody>
      </p:sp>
      <p:pic>
        <p:nvPicPr>
          <p:cNvPr id="7" name="Picture 1">
            <a:extLst>
              <a:ext uri="{FF2B5EF4-FFF2-40B4-BE49-F238E27FC236}">
                <a16:creationId xmlns:a16="http://schemas.microsoft.com/office/drawing/2014/main" id="{23FE3AA1-FD2B-4C5E-A5D1-B14E4DD222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69388"/>
            <a:ext cx="4086333" cy="3562770"/>
          </a:xfrm>
          <a:prstGeom prst="rect">
            <a:avLst/>
          </a:prstGeom>
        </p:spPr>
      </p:pic>
      <p:sp>
        <p:nvSpPr>
          <p:cNvPr id="11" name="图片占位符 10">
            <a:extLst>
              <a:ext uri="{FF2B5EF4-FFF2-40B4-BE49-F238E27FC236}">
                <a16:creationId xmlns:a16="http://schemas.microsoft.com/office/drawing/2014/main" id="{31351BDB-1CB7-417A-9A3D-DB3A9D970826}"/>
              </a:ext>
            </a:extLst>
          </p:cNvPr>
          <p:cNvSpPr>
            <a:spLocks noGrp="1"/>
          </p:cNvSpPr>
          <p:nvPr>
            <p:ph type="pic" sz="quarter" idx="11"/>
          </p:nvPr>
        </p:nvSpPr>
        <p:spPr>
          <a:xfrm>
            <a:off x="4729374" y="1249526"/>
            <a:ext cx="3771586" cy="2193071"/>
          </a:xfrm>
          <a:custGeom>
            <a:avLst/>
            <a:gdLst>
              <a:gd name="connsiteX0" fmla="*/ 0 w 5028781"/>
              <a:gd name="connsiteY0" fmla="*/ 0 h 2924095"/>
              <a:gd name="connsiteX1" fmla="*/ 5028781 w 5028781"/>
              <a:gd name="connsiteY1" fmla="*/ 0 h 2924095"/>
              <a:gd name="connsiteX2" fmla="*/ 5028781 w 5028781"/>
              <a:gd name="connsiteY2" fmla="*/ 2924095 h 2924095"/>
              <a:gd name="connsiteX3" fmla="*/ 0 w 5028781"/>
              <a:gd name="connsiteY3" fmla="*/ 2924095 h 2924095"/>
            </a:gdLst>
            <a:ahLst/>
            <a:cxnLst>
              <a:cxn ang="0">
                <a:pos x="connsiteX0" y="connsiteY0"/>
              </a:cxn>
              <a:cxn ang="0">
                <a:pos x="connsiteX1" y="connsiteY1"/>
              </a:cxn>
              <a:cxn ang="0">
                <a:pos x="connsiteX2" y="connsiteY2"/>
              </a:cxn>
              <a:cxn ang="0">
                <a:pos x="connsiteX3" y="connsiteY3"/>
              </a:cxn>
            </a:cxnLst>
            <a:rect l="l" t="t" r="r" b="b"/>
            <a:pathLst>
              <a:path w="5028781" h="2924095">
                <a:moveTo>
                  <a:pt x="0" y="0"/>
                </a:moveTo>
                <a:lnTo>
                  <a:pt x="5028781" y="0"/>
                </a:lnTo>
                <a:lnTo>
                  <a:pt x="5028781" y="2924095"/>
                </a:lnTo>
                <a:lnTo>
                  <a:pt x="0" y="2924095"/>
                </a:lnTo>
                <a:close/>
              </a:path>
            </a:pathLst>
          </a:custGeom>
        </p:spPr>
        <p:txBody>
          <a:bodyPr wrap="square">
            <a:noAutofit/>
          </a:bodyPr>
          <a:lstStyle/>
          <a:p>
            <a:r>
              <a:rPr lang="zh-CN" altLang="en-US"/>
              <a:t>单击图标添加图片</a:t>
            </a:r>
          </a:p>
        </p:txBody>
      </p:sp>
    </p:spTree>
    <p:custDataLst>
      <p:tags r:id="rId1"/>
    </p:custDataLst>
    <p:extLst>
      <p:ext uri="{BB962C8B-B14F-4D97-AF65-F5344CB8AC3E}">
        <p14:creationId xmlns:p14="http://schemas.microsoft.com/office/powerpoint/2010/main" val="2499191555"/>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ustDataLst>
      <p:tags r:id="rId18"/>
    </p:custDataLst>
    <p:extLst>
      <p:ext uri="{BB962C8B-B14F-4D97-AF65-F5344CB8AC3E}">
        <p14:creationId xmlns:p14="http://schemas.microsoft.com/office/powerpoint/2010/main" val="319186682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95" r:id="rId5"/>
    <p:sldLayoutId id="2147483796"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551">
          <p15:clr>
            <a:srgbClr val="F26B43"/>
          </p15:clr>
        </p15:guide>
        <p15:guide id="3" pos="71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92.xml"/><Relationship Id="rId5" Type="http://schemas.openxmlformats.org/officeDocument/2006/relationships/image" Target="../media/image72.png"/><Relationship Id="rId4" Type="http://schemas.openxmlformats.org/officeDocument/2006/relationships/image" Target="../media/image7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9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94.xml"/><Relationship Id="rId5" Type="http://schemas.openxmlformats.org/officeDocument/2006/relationships/image" Target="../media/image74.png"/><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95.xml"/><Relationship Id="rId4" Type="http://schemas.openxmlformats.org/officeDocument/2006/relationships/image" Target="../media/image75.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96.xml"/><Relationship Id="rId5" Type="http://schemas.openxmlformats.org/officeDocument/2006/relationships/image" Target="../media/image77.pn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97.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98.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99.xml"/><Relationship Id="rId5" Type="http://schemas.openxmlformats.org/officeDocument/2006/relationships/image" Target="../media/image79.png"/><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100.xml"/><Relationship Id="rId5" Type="http://schemas.openxmlformats.org/officeDocument/2006/relationships/image" Target="../media/image81.png"/><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10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102.xml"/><Relationship Id="rId4" Type="http://schemas.openxmlformats.org/officeDocument/2006/relationships/image" Target="../media/image8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hyperlink" Target="https://www.bilibili.com/video/av86478875"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34.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70.xml"/><Relationship Id="rId5" Type="http://schemas.openxmlformats.org/officeDocument/2006/relationships/image" Target="../media/image50.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71.xml"/><Relationship Id="rId5" Type="http://schemas.openxmlformats.org/officeDocument/2006/relationships/image" Target="../media/image52.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7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74.xml"/><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7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77.xml"/><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78.xml"/><Relationship Id="rId5" Type="http://schemas.openxmlformats.org/officeDocument/2006/relationships/image" Target="../media/image57.png"/><Relationship Id="rId4" Type="http://schemas.openxmlformats.org/officeDocument/2006/relationships/image" Target="../media/image5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79.xml"/><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8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82.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83.xml"/><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84.xml"/><Relationship Id="rId5" Type="http://schemas.openxmlformats.org/officeDocument/2006/relationships/image" Target="../media/image62.png"/><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64.png"/><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8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87.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88.xml"/><Relationship Id="rId5" Type="http://schemas.openxmlformats.org/officeDocument/2006/relationships/image" Target="../media/image68.png"/><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tags" Target="../tags/tag89.xml"/><Relationship Id="rId5" Type="http://schemas.openxmlformats.org/officeDocument/2006/relationships/image" Target="../media/image70.png"/><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3"/>
          <p:cNvSpPr/>
          <p:nvPr/>
        </p:nvSpPr>
        <p:spPr>
          <a:xfrm flipH="1">
            <a:off x="411212" y="327076"/>
            <a:ext cx="8321576" cy="700769"/>
          </a:xfrm>
          <a:custGeom>
            <a:avLst/>
            <a:gdLst>
              <a:gd name="connsiteX0" fmla="*/ 0 w 2600392"/>
              <a:gd name="connsiteY0" fmla="*/ 0 h 1677382"/>
              <a:gd name="connsiteX1" fmla="*/ 2600392 w 2600392"/>
              <a:gd name="connsiteY1" fmla="*/ 0 h 1677382"/>
              <a:gd name="connsiteX2" fmla="*/ 2600392 w 2600392"/>
              <a:gd name="connsiteY2" fmla="*/ 1677382 h 1677382"/>
              <a:gd name="connsiteX3" fmla="*/ 0 w 2600392"/>
              <a:gd name="connsiteY3" fmla="*/ 1677382 h 1677382"/>
              <a:gd name="connsiteX4" fmla="*/ 0 w 2600392"/>
              <a:gd name="connsiteY4" fmla="*/ 0 h 1677382"/>
              <a:gd name="connsiteX0" fmla="*/ 0 w 2600392"/>
              <a:gd name="connsiteY0" fmla="*/ 0 h 1677382"/>
              <a:gd name="connsiteX1" fmla="*/ 2600392 w 2600392"/>
              <a:gd name="connsiteY1" fmla="*/ 0 h 1677382"/>
              <a:gd name="connsiteX2" fmla="*/ 2600392 w 2600392"/>
              <a:gd name="connsiteY2" fmla="*/ 1677382 h 1677382"/>
              <a:gd name="connsiteX3" fmla="*/ 0 w 2600392"/>
              <a:gd name="connsiteY3" fmla="*/ 1677382 h 1677382"/>
              <a:gd name="connsiteX4" fmla="*/ 91440 w 2600392"/>
              <a:gd name="connsiteY4" fmla="*/ 91440 h 1677382"/>
              <a:gd name="connsiteX0" fmla="*/ 0 w 2600392"/>
              <a:gd name="connsiteY0" fmla="*/ 124250 h 1801632"/>
              <a:gd name="connsiteX1" fmla="*/ 2600392 w 2600392"/>
              <a:gd name="connsiteY1" fmla="*/ 124250 h 1801632"/>
              <a:gd name="connsiteX2" fmla="*/ 2600392 w 2600392"/>
              <a:gd name="connsiteY2" fmla="*/ 1801632 h 1801632"/>
              <a:gd name="connsiteX3" fmla="*/ 0 w 2600392"/>
              <a:gd name="connsiteY3" fmla="*/ 1801632 h 1801632"/>
              <a:gd name="connsiteX4" fmla="*/ 91440 w 2600392"/>
              <a:gd name="connsiteY4" fmla="*/ 215690 h 180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0392" h="1801632">
                <a:moveTo>
                  <a:pt x="0" y="124250"/>
                </a:moveTo>
                <a:cubicBezTo>
                  <a:pt x="866797" y="124250"/>
                  <a:pt x="2166993" y="-155314"/>
                  <a:pt x="2600392" y="124250"/>
                </a:cubicBezTo>
                <a:lnTo>
                  <a:pt x="2600392" y="1801632"/>
                </a:lnTo>
                <a:lnTo>
                  <a:pt x="0" y="1801632"/>
                </a:lnTo>
                <a:cubicBezTo>
                  <a:pt x="0" y="1242505"/>
                  <a:pt x="91440" y="215690"/>
                  <a:pt x="91440" y="215690"/>
                </a:cubicBezTo>
              </a:path>
            </a:pathLst>
          </a:custGeom>
        </p:spPr>
        <p:txBody>
          <a:bodyPr wrap="square">
            <a:spAutoFit/>
          </a:bodyPr>
          <a:lstStyle/>
          <a:p>
            <a:pPr lvl="0" algn="ctr" fontAlgn="base">
              <a:lnSpc>
                <a:spcPct val="120000"/>
              </a:lnSpc>
            </a:pPr>
            <a:r>
              <a:rPr lang="en-US" altLang="zh-CN" sz="3600" b="1" dirty="0">
                <a:solidFill>
                  <a:srgbClr val="004EA2">
                    <a:lumMod val="75000"/>
                  </a:srgbClr>
                </a:solidFill>
                <a:latin typeface="微软雅黑" panose="020B0503020204020204" pitchFamily="34" charset="-122"/>
                <a:ea typeface="微软雅黑" panose="020B0503020204020204" pitchFamily="34" charset="-122"/>
                <a:sym typeface="Arial" pitchFamily="34" charset="0"/>
              </a:rPr>
              <a:t>2021-2022-2 Java</a:t>
            </a:r>
            <a:r>
              <a:rPr lang="zh-CN" altLang="en-US" sz="3600" b="1" dirty="0">
                <a:solidFill>
                  <a:srgbClr val="004EA2">
                    <a:lumMod val="75000"/>
                  </a:srgbClr>
                </a:solidFill>
                <a:latin typeface="微软雅黑" panose="020B0503020204020204" pitchFamily="34" charset="-122"/>
                <a:ea typeface="微软雅黑" panose="020B0503020204020204" pitchFamily="34" charset="-122"/>
                <a:sym typeface="Arial" pitchFamily="34" charset="0"/>
              </a:rPr>
              <a:t>语言程序设计</a:t>
            </a:r>
          </a:p>
        </p:txBody>
      </p:sp>
      <p:sp>
        <p:nvSpPr>
          <p:cNvPr id="8" name="TextBox 7"/>
          <p:cNvSpPr txBox="1"/>
          <p:nvPr/>
        </p:nvSpPr>
        <p:spPr>
          <a:xfrm>
            <a:off x="1907704" y="1973864"/>
            <a:ext cx="4796569" cy="769441"/>
          </a:xfrm>
          <a:prstGeom prst="rect">
            <a:avLst/>
          </a:prstGeom>
          <a:noFill/>
        </p:spPr>
        <p:txBody>
          <a:bodyPr wrap="none" rtlCol="0">
            <a:spAutoFit/>
          </a:bodyPr>
          <a:lstStyle/>
          <a:p>
            <a:r>
              <a:rPr lang="en-US" altLang="zh-CN" sz="4400" b="1" dirty="0">
                <a:solidFill>
                  <a:srgbClr val="C00000"/>
                </a:solidFill>
                <a:latin typeface="微软雅黑" panose="020B0503020204020204" pitchFamily="34" charset="-122"/>
                <a:ea typeface="微软雅黑" panose="020B0503020204020204" pitchFamily="34" charset="-122"/>
                <a:sym typeface="Arial" pitchFamily="34" charset="0"/>
              </a:rPr>
              <a:t>Java</a:t>
            </a:r>
            <a:r>
              <a:rPr lang="zh-CN" altLang="en-US" sz="4400" b="1" dirty="0">
                <a:solidFill>
                  <a:srgbClr val="C00000"/>
                </a:solidFill>
                <a:latin typeface="微软雅黑" panose="020B0503020204020204" pitchFamily="34" charset="-122"/>
                <a:ea typeface="微软雅黑" panose="020B0503020204020204" pitchFamily="34" charset="-122"/>
                <a:sym typeface="Arial" pitchFamily="34" charset="0"/>
              </a:rPr>
              <a:t>语言基础知识</a:t>
            </a:r>
            <a:endParaRPr lang="zh-CN" altLang="en-US" sz="4400" b="1" dirty="0">
              <a:solidFill>
                <a:srgbClr val="C00000"/>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4294967295"/>
          </p:nvPr>
        </p:nvSpPr>
        <p:spPr>
          <a:xfrm>
            <a:off x="0" y="4767263"/>
            <a:ext cx="2133600" cy="274637"/>
          </a:xfrm>
          <a:prstGeom prst="rect">
            <a:avLst/>
          </a:prstGeom>
        </p:spPr>
        <p:txBody>
          <a:bodyPr/>
          <a:lstStyle/>
          <a:p>
            <a:fld id="{88E06594-B229-4F0E-A3E6-8EDF74CC9286}" type="datetime1">
              <a:rPr lang="zh-CN" altLang="en-US" smtClean="0"/>
              <a:pPr/>
              <a:t>2022/2/20</a:t>
            </a:fld>
            <a:endParaRPr lang="zh-CN" altLang="en-US"/>
          </a:p>
        </p:txBody>
      </p:sp>
      <p:sp>
        <p:nvSpPr>
          <p:cNvPr id="3" name="灯片编号占位符 2"/>
          <p:cNvSpPr>
            <a:spLocks noGrp="1"/>
          </p:cNvSpPr>
          <p:nvPr>
            <p:ph type="sldNum" sz="quarter" idx="4294967295"/>
          </p:nvPr>
        </p:nvSpPr>
        <p:spPr>
          <a:xfrm>
            <a:off x="7010400" y="4767263"/>
            <a:ext cx="2133600" cy="274637"/>
          </a:xfrm>
          <a:prstGeom prst="rect">
            <a:avLst/>
          </a:prstGeom>
        </p:spPr>
        <p:txBody>
          <a:bodyPr/>
          <a:lstStyle/>
          <a:p>
            <a:fld id="{2EEFC946-6D13-4F8C-9740-992A906A613E}" type="slidenum">
              <a:rPr lang="zh-CN" altLang="en-US" smtClean="0"/>
              <a:pPr/>
              <a:t>1</a:t>
            </a:fld>
            <a:endParaRPr lang="zh-CN" altLang="en-US"/>
          </a:p>
        </p:txBody>
      </p:sp>
      <p:pic>
        <p:nvPicPr>
          <p:cNvPr id="11" name="图片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4458767"/>
            <a:ext cx="9143999" cy="70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
          <p:cNvSpPr txBox="1"/>
          <p:nvPr/>
        </p:nvSpPr>
        <p:spPr>
          <a:xfrm>
            <a:off x="3660294" y="4580235"/>
            <a:ext cx="1745991"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2022</a:t>
            </a:r>
            <a:r>
              <a:rPr lang="zh-CN" altLang="en-US" sz="2400" b="1" dirty="0">
                <a:solidFill>
                  <a:schemeClr val="bg1"/>
                </a:solidFill>
                <a:latin typeface="微软雅黑" panose="020B0503020204020204" pitchFamily="34" charset="-122"/>
                <a:ea typeface="微软雅黑" panose="020B0503020204020204" pitchFamily="34" charset="-122"/>
              </a:rPr>
              <a:t>年</a:t>
            </a:r>
            <a:r>
              <a:rPr lang="en-US" altLang="zh-CN" sz="2400" b="1" dirty="0">
                <a:solidFill>
                  <a:schemeClr val="bg1"/>
                </a:solidFill>
                <a:latin typeface="微软雅黑" panose="020B0503020204020204" pitchFamily="34" charset="-122"/>
                <a:ea typeface="微软雅黑" panose="020B0503020204020204" pitchFamily="34" charset="-122"/>
              </a:rPr>
              <a:t>2</a:t>
            </a:r>
            <a:r>
              <a:rPr lang="zh-CN" altLang="en-US" sz="2400" b="1" dirty="0">
                <a:solidFill>
                  <a:schemeClr val="bg1"/>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4645146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E24F05-9A01-4015-B5A0-3DF6AA59D7DF}"/>
              </a:ext>
            </a:extLst>
          </p:cNvPr>
          <p:cNvSpPr/>
          <p:nvPr/>
        </p:nvSpPr>
        <p:spPr>
          <a:xfrm>
            <a:off x="827584" y="123478"/>
            <a:ext cx="4405373" cy="461665"/>
          </a:xfrm>
          <a:prstGeom prst="rect">
            <a:avLst/>
          </a:prstGeom>
        </p:spPr>
        <p:txBody>
          <a:bodyPr wrap="none">
            <a:spAutoFit/>
          </a:bodyPr>
          <a:lstStyle/>
          <a:p>
            <a:r>
              <a:rPr lang="en-US" altLang="zh-CN" sz="2400" b="1" dirty="0">
                <a:solidFill>
                  <a:schemeClr val="bg1"/>
                </a:solidFill>
                <a:latin typeface="+mj-ea"/>
                <a:ea typeface="+mj-ea"/>
              </a:rPr>
              <a:t>1.1.1 </a:t>
            </a:r>
            <a:r>
              <a:rPr lang="zh-CN" altLang="en-US" sz="2400" b="1" dirty="0">
                <a:solidFill>
                  <a:schemeClr val="bg1"/>
                </a:solidFill>
                <a:latin typeface="+mj-ea"/>
                <a:ea typeface="+mj-ea"/>
              </a:rPr>
              <a:t>面向对象的程序设计思想</a:t>
            </a:r>
          </a:p>
        </p:txBody>
      </p:sp>
      <p:sp>
        <p:nvSpPr>
          <p:cNvPr id="3" name="矩形 2">
            <a:extLst>
              <a:ext uri="{FF2B5EF4-FFF2-40B4-BE49-F238E27FC236}">
                <a16:creationId xmlns:a16="http://schemas.microsoft.com/office/drawing/2014/main" id="{542D27A4-E32C-4258-A1F7-C417C64DD2A0}"/>
              </a:ext>
            </a:extLst>
          </p:cNvPr>
          <p:cNvSpPr/>
          <p:nvPr/>
        </p:nvSpPr>
        <p:spPr>
          <a:xfrm>
            <a:off x="611560" y="1059582"/>
            <a:ext cx="3877985" cy="369332"/>
          </a:xfrm>
          <a:prstGeom prst="rect">
            <a:avLst/>
          </a:prstGeom>
        </p:spPr>
        <p:txBody>
          <a:bodyPr wrap="none">
            <a:spAutoFit/>
          </a:bodyPr>
          <a:lstStyle/>
          <a:p>
            <a:r>
              <a:rPr lang="zh-CN" altLang="en-US" b="1" dirty="0">
                <a:solidFill>
                  <a:schemeClr val="accent1">
                    <a:lumMod val="75000"/>
                  </a:schemeClr>
                </a:solidFill>
              </a:rPr>
              <a:t>面向对象技术给软件发展带来的益处</a:t>
            </a:r>
          </a:p>
        </p:txBody>
      </p:sp>
      <p:sp>
        <p:nvSpPr>
          <p:cNvPr id="4" name="矩形 3">
            <a:extLst>
              <a:ext uri="{FF2B5EF4-FFF2-40B4-BE49-F238E27FC236}">
                <a16:creationId xmlns:a16="http://schemas.microsoft.com/office/drawing/2014/main" id="{CA10EAD3-0048-431E-B7DE-B3E2DC07C18B}"/>
              </a:ext>
            </a:extLst>
          </p:cNvPr>
          <p:cNvSpPr/>
          <p:nvPr/>
        </p:nvSpPr>
        <p:spPr>
          <a:xfrm>
            <a:off x="611560" y="1492501"/>
            <a:ext cx="4572000" cy="646331"/>
          </a:xfrm>
          <a:prstGeom prst="rect">
            <a:avLst/>
          </a:prstGeom>
        </p:spPr>
        <p:txBody>
          <a:bodyPr>
            <a:spAutoFit/>
          </a:bodyPr>
          <a:lstStyle/>
          <a:p>
            <a:pPr lvl="1"/>
            <a:r>
              <a:rPr lang="zh-CN" altLang="en-US" b="1" dirty="0">
                <a:solidFill>
                  <a:schemeClr val="accent1">
                    <a:lumMod val="75000"/>
                  </a:schemeClr>
                </a:solidFill>
              </a:rPr>
              <a:t>可重用性</a:t>
            </a:r>
          </a:p>
          <a:p>
            <a:pPr lvl="1"/>
            <a:r>
              <a:rPr lang="zh-CN" altLang="en-US" b="1" dirty="0">
                <a:solidFill>
                  <a:schemeClr val="accent1">
                    <a:lumMod val="75000"/>
                  </a:schemeClr>
                </a:solidFill>
              </a:rPr>
              <a:t>可靠性 </a:t>
            </a:r>
          </a:p>
        </p:txBody>
      </p:sp>
      <p:sp>
        <p:nvSpPr>
          <p:cNvPr id="5" name="矩形 4">
            <a:extLst>
              <a:ext uri="{FF2B5EF4-FFF2-40B4-BE49-F238E27FC236}">
                <a16:creationId xmlns:a16="http://schemas.microsoft.com/office/drawing/2014/main" id="{DB525A53-CC7B-49D2-9A51-BE062EC0F41F}"/>
              </a:ext>
            </a:extLst>
          </p:cNvPr>
          <p:cNvSpPr/>
          <p:nvPr/>
        </p:nvSpPr>
        <p:spPr>
          <a:xfrm>
            <a:off x="611560" y="2571750"/>
            <a:ext cx="2723823" cy="369332"/>
          </a:xfrm>
          <a:prstGeom prst="rect">
            <a:avLst/>
          </a:prstGeom>
        </p:spPr>
        <p:txBody>
          <a:bodyPr wrap="none">
            <a:spAutoFit/>
          </a:bodyPr>
          <a:lstStyle/>
          <a:p>
            <a:r>
              <a:rPr lang="zh-CN" altLang="en-US" b="1" dirty="0">
                <a:solidFill>
                  <a:schemeClr val="accent1">
                    <a:lumMod val="75000"/>
                  </a:schemeClr>
                </a:solidFill>
              </a:rPr>
              <a:t>面向对象语言的基本特征</a:t>
            </a:r>
          </a:p>
        </p:txBody>
      </p:sp>
      <p:sp>
        <p:nvSpPr>
          <p:cNvPr id="6" name="矩形 5">
            <a:extLst>
              <a:ext uri="{FF2B5EF4-FFF2-40B4-BE49-F238E27FC236}">
                <a16:creationId xmlns:a16="http://schemas.microsoft.com/office/drawing/2014/main" id="{A5EE65CF-8174-4977-8619-41BAD084408E}"/>
              </a:ext>
            </a:extLst>
          </p:cNvPr>
          <p:cNvSpPr/>
          <p:nvPr/>
        </p:nvSpPr>
        <p:spPr>
          <a:xfrm>
            <a:off x="662579" y="3021434"/>
            <a:ext cx="4572000" cy="923330"/>
          </a:xfrm>
          <a:prstGeom prst="rect">
            <a:avLst/>
          </a:prstGeom>
        </p:spPr>
        <p:txBody>
          <a:bodyPr>
            <a:spAutoFit/>
          </a:bodyPr>
          <a:lstStyle/>
          <a:p>
            <a:pPr lvl="1"/>
            <a:r>
              <a:rPr lang="zh-CN" altLang="en-US" b="1" dirty="0">
                <a:solidFill>
                  <a:schemeClr val="accent1">
                    <a:lumMod val="75000"/>
                  </a:schemeClr>
                </a:solidFill>
              </a:rPr>
              <a:t>抽象和封装</a:t>
            </a:r>
          </a:p>
          <a:p>
            <a:pPr lvl="1"/>
            <a:r>
              <a:rPr lang="zh-CN" altLang="en-US" b="1" dirty="0">
                <a:solidFill>
                  <a:schemeClr val="accent1">
                    <a:lumMod val="75000"/>
                  </a:schemeClr>
                </a:solidFill>
              </a:rPr>
              <a:t>继承性</a:t>
            </a:r>
          </a:p>
          <a:p>
            <a:pPr lvl="1"/>
            <a:r>
              <a:rPr lang="zh-CN" altLang="en-US" b="1" dirty="0">
                <a:solidFill>
                  <a:schemeClr val="accent1">
                    <a:lumMod val="75000"/>
                  </a:schemeClr>
                </a:solidFill>
              </a:rPr>
              <a:t>多态性</a:t>
            </a:r>
          </a:p>
        </p:txBody>
      </p:sp>
    </p:spTree>
    <p:custDataLst>
      <p:tags r:id="rId1"/>
    </p:custDataLst>
    <p:extLst>
      <p:ext uri="{BB962C8B-B14F-4D97-AF65-F5344CB8AC3E}">
        <p14:creationId xmlns:p14="http://schemas.microsoft.com/office/powerpoint/2010/main" val="10556242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BA85B05-C021-487E-A505-82D8C344D224}"/>
              </a:ext>
            </a:extLst>
          </p:cNvPr>
          <p:cNvSpPr>
            <a:spLocks noChangeArrowheads="1"/>
          </p:cNvSpPr>
          <p:nvPr/>
        </p:nvSpPr>
        <p:spPr bwMode="auto">
          <a:xfrm>
            <a:off x="683568" y="1232247"/>
            <a:ext cx="3581400" cy="306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857250" indent="-285750">
              <a:spcBef>
                <a:spcPct val="20000"/>
              </a:spcBef>
              <a:buClr>
                <a:schemeClr val="accent2"/>
              </a:buClr>
              <a:buChar char="–"/>
              <a:defRPr kumimoji="1" sz="2400">
                <a:solidFill>
                  <a:srgbClr val="99FFCC"/>
                </a:solidFill>
                <a:latin typeface="Arial" panose="020B0604020202020204" pitchFamily="34" charset="0"/>
                <a:ea typeface="宋体" panose="02010600030101010101" pitchFamily="2" charset="-122"/>
              </a:defRPr>
            </a:lvl2pPr>
            <a:lvl3pPr marL="1200150" indent="-228600">
              <a:spcBef>
                <a:spcPct val="20000"/>
              </a:spcBef>
              <a:buClr>
                <a:schemeClr val="accent2"/>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543050" indent="-228600">
              <a:spcBef>
                <a:spcPct val="20000"/>
              </a:spcBef>
              <a:buClr>
                <a:schemeClr val="accent2"/>
              </a:buClr>
              <a:buChar char="–"/>
              <a:defRPr kumimoji="1">
                <a:solidFill>
                  <a:schemeClr val="tx1"/>
                </a:solidFill>
                <a:latin typeface="Arial" panose="020B0604020202020204" pitchFamily="34" charset="0"/>
                <a:ea typeface="宋体" panose="02010600030101010101" pitchFamily="2" charset="-122"/>
              </a:defRPr>
            </a:lvl4pPr>
            <a:lvl5pPr marL="1885950" indent="-228600">
              <a:spcBef>
                <a:spcPct val="20000"/>
              </a:spcBef>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343150" indent="-228600" fontAlgn="base">
              <a:spcBef>
                <a:spcPct val="20000"/>
              </a:spcBef>
              <a:spcAft>
                <a:spcPct val="0"/>
              </a:spcAft>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800350" indent="-228600" fontAlgn="base">
              <a:spcBef>
                <a:spcPct val="20000"/>
              </a:spcBef>
              <a:spcAft>
                <a:spcPct val="0"/>
              </a:spcAft>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257550" indent="-228600" fontAlgn="base">
              <a:spcBef>
                <a:spcPct val="20000"/>
              </a:spcBef>
              <a:spcAft>
                <a:spcPct val="0"/>
              </a:spcAft>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714750" indent="-228600" fontAlgn="base">
              <a:spcBef>
                <a:spcPct val="20000"/>
              </a:spcBef>
              <a:spcAft>
                <a:spcPct val="0"/>
              </a:spcAft>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000" dirty="0">
                <a:solidFill>
                  <a:schemeClr val="accent1">
                    <a:lumMod val="75000"/>
                  </a:schemeClr>
                </a:solidFill>
                <a:latin typeface="+mj-ea"/>
                <a:ea typeface="+mj-ea"/>
              </a:rPr>
              <a:t>//…</a:t>
            </a:r>
          </a:p>
          <a:p>
            <a:pPr>
              <a:buFont typeface="Wingdings" panose="05000000000000000000" pitchFamily="2" charset="2"/>
              <a:buNone/>
            </a:pPr>
            <a:r>
              <a:rPr lang="en-US" altLang="zh-CN" sz="2000" dirty="0">
                <a:solidFill>
                  <a:schemeClr val="accent1">
                    <a:lumMod val="75000"/>
                  </a:schemeClr>
                </a:solidFill>
                <a:latin typeface="+mj-ea"/>
                <a:ea typeface="+mj-ea"/>
              </a:rPr>
              <a:t>while(</a:t>
            </a:r>
            <a:r>
              <a:rPr lang="en-US" altLang="zh-CN" sz="2000" dirty="0" err="1">
                <a:solidFill>
                  <a:schemeClr val="accent1">
                    <a:lumMod val="75000"/>
                  </a:schemeClr>
                </a:solidFill>
                <a:latin typeface="+mj-ea"/>
                <a:ea typeface="+mj-ea"/>
              </a:rPr>
              <a:t>i</a:t>
            </a:r>
            <a:r>
              <a:rPr lang="en-US" altLang="zh-CN" sz="2000" dirty="0">
                <a:solidFill>
                  <a:schemeClr val="accent1">
                    <a:lumMod val="75000"/>
                  </a:schemeClr>
                </a:solidFill>
                <a:latin typeface="+mj-ea"/>
                <a:ea typeface="+mj-ea"/>
              </a:rPr>
              <a:t>&lt;=10)</a:t>
            </a:r>
          </a:p>
          <a:p>
            <a:pPr>
              <a:buFont typeface="Wingdings" panose="05000000000000000000" pitchFamily="2" charset="2"/>
              <a:buNone/>
            </a:pPr>
            <a:r>
              <a:rPr lang="en-US" altLang="zh-CN" sz="2000" dirty="0">
                <a:solidFill>
                  <a:schemeClr val="accent1">
                    <a:lumMod val="75000"/>
                  </a:schemeClr>
                </a:solidFill>
                <a:latin typeface="+mj-ea"/>
                <a:ea typeface="+mj-ea"/>
              </a:rPr>
              <a:t>  {</a:t>
            </a:r>
          </a:p>
          <a:p>
            <a:pPr>
              <a:buFont typeface="Wingdings" panose="05000000000000000000" pitchFamily="2" charset="2"/>
              <a:buNone/>
            </a:pPr>
            <a:r>
              <a:rPr lang="en-US" altLang="zh-CN" sz="2000" dirty="0">
                <a:solidFill>
                  <a:schemeClr val="accent1">
                    <a:lumMod val="75000"/>
                  </a:schemeClr>
                </a:solidFill>
                <a:latin typeface="+mj-ea"/>
                <a:ea typeface="+mj-ea"/>
              </a:rPr>
              <a:t>      sum+=</a:t>
            </a:r>
            <a:r>
              <a:rPr lang="en-US" altLang="zh-CN" sz="2000" dirty="0" err="1">
                <a:solidFill>
                  <a:schemeClr val="accent1">
                    <a:lumMod val="75000"/>
                  </a:schemeClr>
                </a:solidFill>
                <a:latin typeface="+mj-ea"/>
                <a:ea typeface="+mj-ea"/>
              </a:rPr>
              <a:t>i</a:t>
            </a:r>
            <a:r>
              <a:rPr lang="en-US" altLang="zh-CN" sz="2000" dirty="0">
                <a:solidFill>
                  <a:schemeClr val="accent1">
                    <a:lumMod val="75000"/>
                  </a:schemeClr>
                </a:solidFill>
                <a:latin typeface="+mj-ea"/>
                <a:ea typeface="+mj-ea"/>
              </a:rPr>
              <a:t>;</a:t>
            </a:r>
          </a:p>
          <a:p>
            <a:pPr>
              <a:buFont typeface="Wingdings" panose="05000000000000000000" pitchFamily="2" charset="2"/>
              <a:buNone/>
            </a:pPr>
            <a:r>
              <a:rPr lang="en-US" altLang="zh-CN" sz="2000" dirty="0">
                <a:solidFill>
                  <a:schemeClr val="accent1">
                    <a:lumMod val="75000"/>
                  </a:schemeClr>
                </a:solidFill>
                <a:latin typeface="+mj-ea"/>
                <a:ea typeface="+mj-ea"/>
              </a:rPr>
              <a:t>      </a:t>
            </a:r>
            <a:r>
              <a:rPr lang="en-US" altLang="zh-CN" sz="2000" dirty="0" err="1">
                <a:solidFill>
                  <a:schemeClr val="accent1">
                    <a:lumMod val="75000"/>
                  </a:schemeClr>
                </a:solidFill>
                <a:latin typeface="+mj-ea"/>
                <a:ea typeface="+mj-ea"/>
              </a:rPr>
              <a:t>i</a:t>
            </a:r>
            <a:r>
              <a:rPr lang="en-US" altLang="zh-CN" sz="2000" dirty="0">
                <a:solidFill>
                  <a:schemeClr val="accent1">
                    <a:lumMod val="75000"/>
                  </a:schemeClr>
                </a:solidFill>
                <a:latin typeface="+mj-ea"/>
                <a:ea typeface="+mj-ea"/>
              </a:rPr>
              <a:t>++;</a:t>
            </a:r>
          </a:p>
          <a:p>
            <a:pPr>
              <a:buFont typeface="Wingdings" panose="05000000000000000000" pitchFamily="2" charset="2"/>
              <a:buNone/>
            </a:pPr>
            <a:r>
              <a:rPr lang="en-US" altLang="zh-CN" sz="2000" dirty="0">
                <a:solidFill>
                  <a:schemeClr val="accent1">
                    <a:lumMod val="75000"/>
                  </a:schemeClr>
                </a:solidFill>
                <a:latin typeface="+mj-ea"/>
                <a:ea typeface="+mj-ea"/>
              </a:rPr>
              <a:t>  }  </a:t>
            </a:r>
          </a:p>
          <a:p>
            <a:pPr>
              <a:buFont typeface="Wingdings" panose="05000000000000000000" pitchFamily="2" charset="2"/>
              <a:buNone/>
            </a:pPr>
            <a:r>
              <a:rPr lang="en-US" altLang="zh-CN" sz="2000" dirty="0" err="1">
                <a:solidFill>
                  <a:schemeClr val="accent1">
                    <a:lumMod val="75000"/>
                  </a:schemeClr>
                </a:solidFill>
                <a:latin typeface="+mj-ea"/>
                <a:ea typeface="+mj-ea"/>
              </a:rPr>
              <a:t>System.out.println</a:t>
            </a:r>
            <a:endParaRPr lang="en-US" altLang="zh-CN" sz="2000" dirty="0">
              <a:solidFill>
                <a:schemeClr val="accent1">
                  <a:lumMod val="75000"/>
                </a:schemeClr>
              </a:solidFill>
              <a:latin typeface="+mj-ea"/>
              <a:ea typeface="+mj-ea"/>
            </a:endParaRPr>
          </a:p>
          <a:p>
            <a:pPr>
              <a:buFont typeface="Wingdings" panose="05000000000000000000" pitchFamily="2" charset="2"/>
              <a:buNone/>
            </a:pPr>
            <a:r>
              <a:rPr lang="en-US" altLang="zh-CN" sz="2000" dirty="0">
                <a:solidFill>
                  <a:schemeClr val="accent1">
                    <a:lumMod val="75000"/>
                  </a:schemeClr>
                </a:solidFill>
                <a:latin typeface="+mj-ea"/>
                <a:ea typeface="+mj-ea"/>
              </a:rPr>
              <a:t>               ("sum="+sum);</a:t>
            </a:r>
          </a:p>
        </p:txBody>
      </p:sp>
      <p:sp>
        <p:nvSpPr>
          <p:cNvPr id="4" name="Rectangle 4">
            <a:extLst>
              <a:ext uri="{FF2B5EF4-FFF2-40B4-BE49-F238E27FC236}">
                <a16:creationId xmlns:a16="http://schemas.microsoft.com/office/drawing/2014/main" id="{AAB47D04-2C26-4F42-A4B1-3642D2CDF6AF}"/>
              </a:ext>
            </a:extLst>
          </p:cNvPr>
          <p:cNvSpPr>
            <a:spLocks noChangeArrowheads="1"/>
          </p:cNvSpPr>
          <p:nvPr/>
        </p:nvSpPr>
        <p:spPr bwMode="auto">
          <a:xfrm>
            <a:off x="4538527" y="1059582"/>
            <a:ext cx="3960440"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400">
                <a:solidFill>
                  <a:srgbClr val="99FFCC"/>
                </a:solidFill>
                <a:latin typeface="Arial" panose="020B0604020202020204" pitchFamily="34" charset="0"/>
                <a:ea typeface="宋体" panose="02010600030101010101" pitchFamily="2" charset="-122"/>
              </a:defRPr>
            </a:lvl2pPr>
            <a:lvl3pPr marL="1085850" indent="-228600">
              <a:spcBef>
                <a:spcPct val="20000"/>
              </a:spcBef>
              <a:buClr>
                <a:schemeClr val="accent2"/>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428750" indent="-228600">
              <a:spcBef>
                <a:spcPct val="20000"/>
              </a:spcBef>
              <a:buClr>
                <a:schemeClr val="accent2"/>
              </a:buClr>
              <a:buChar char="–"/>
              <a:defRPr kumimoji="1">
                <a:solidFill>
                  <a:schemeClr val="tx1"/>
                </a:solidFill>
                <a:latin typeface="Arial" panose="020B0604020202020204" pitchFamily="34" charset="0"/>
                <a:ea typeface="宋体" panose="02010600030101010101" pitchFamily="2" charset="-122"/>
              </a:defRPr>
            </a:lvl4pPr>
            <a:lvl5pPr marL="1771650" indent="-228600">
              <a:spcBef>
                <a:spcPct val="20000"/>
              </a:spcBef>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228850" indent="-228600" fontAlgn="base">
              <a:spcBef>
                <a:spcPct val="20000"/>
              </a:spcBef>
              <a:spcAft>
                <a:spcPct val="0"/>
              </a:spcAft>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686050" indent="-228600" fontAlgn="base">
              <a:spcBef>
                <a:spcPct val="20000"/>
              </a:spcBef>
              <a:spcAft>
                <a:spcPct val="0"/>
              </a:spcAft>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143250" indent="-228600" fontAlgn="base">
              <a:spcBef>
                <a:spcPct val="20000"/>
              </a:spcBef>
              <a:spcAft>
                <a:spcPct val="0"/>
              </a:spcAft>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600450" indent="-228600" fontAlgn="base">
              <a:spcBef>
                <a:spcPct val="20000"/>
              </a:spcBef>
              <a:spcAft>
                <a:spcPct val="0"/>
              </a:spcAft>
              <a:buClr>
                <a:schemeClr val="accent2"/>
              </a:buClr>
              <a:buSzPct val="70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lnSpc>
                <a:spcPct val="120000"/>
              </a:lnSpc>
              <a:buFont typeface="Wingdings" panose="05000000000000000000" pitchFamily="2" charset="2"/>
              <a:buNone/>
            </a:pPr>
            <a:r>
              <a:rPr lang="zh-CN" altLang="en-US" sz="2000" dirty="0">
                <a:solidFill>
                  <a:schemeClr val="accent1">
                    <a:lumMod val="75000"/>
                  </a:schemeClr>
                </a:solidFill>
                <a:latin typeface="+mj-ea"/>
                <a:ea typeface="+mj-ea"/>
              </a:rPr>
              <a:t>//…</a:t>
            </a:r>
            <a:endParaRPr lang="en-US" altLang="zh-CN" sz="2000" dirty="0">
              <a:solidFill>
                <a:schemeClr val="accent1">
                  <a:lumMod val="75000"/>
                </a:schemeClr>
              </a:solidFill>
              <a:latin typeface="+mj-ea"/>
              <a:ea typeface="+mj-ea"/>
            </a:endParaRPr>
          </a:p>
          <a:p>
            <a:pPr>
              <a:lnSpc>
                <a:spcPct val="120000"/>
              </a:lnSpc>
              <a:buFont typeface="Wingdings" panose="05000000000000000000" pitchFamily="2" charset="2"/>
              <a:buNone/>
            </a:pPr>
            <a:r>
              <a:rPr lang="en-US" altLang="zh-CN" sz="2000" dirty="0">
                <a:solidFill>
                  <a:schemeClr val="accent1">
                    <a:lumMod val="75000"/>
                  </a:schemeClr>
                </a:solidFill>
                <a:latin typeface="+mj-ea"/>
                <a:ea typeface="+mj-ea"/>
              </a:rPr>
              <a:t> do  {</a:t>
            </a:r>
          </a:p>
          <a:p>
            <a:pPr>
              <a:lnSpc>
                <a:spcPct val="120000"/>
              </a:lnSpc>
              <a:buFont typeface="Wingdings" panose="05000000000000000000" pitchFamily="2" charset="2"/>
              <a:buNone/>
            </a:pPr>
            <a:r>
              <a:rPr lang="en-US" altLang="zh-CN" sz="2000" dirty="0">
                <a:solidFill>
                  <a:schemeClr val="accent1">
                    <a:lumMod val="75000"/>
                  </a:schemeClr>
                </a:solidFill>
                <a:latin typeface="+mj-ea"/>
                <a:ea typeface="+mj-ea"/>
              </a:rPr>
              <a:t>      sum+=</a:t>
            </a:r>
            <a:r>
              <a:rPr lang="en-US" altLang="zh-CN" sz="2000" dirty="0" err="1">
                <a:solidFill>
                  <a:schemeClr val="accent1">
                    <a:lumMod val="75000"/>
                  </a:schemeClr>
                </a:solidFill>
                <a:latin typeface="+mj-ea"/>
                <a:ea typeface="+mj-ea"/>
              </a:rPr>
              <a:t>i</a:t>
            </a:r>
            <a:r>
              <a:rPr lang="en-US" altLang="zh-CN" sz="2000" dirty="0">
                <a:solidFill>
                  <a:schemeClr val="accent1">
                    <a:lumMod val="75000"/>
                  </a:schemeClr>
                </a:solidFill>
                <a:latin typeface="+mj-ea"/>
                <a:ea typeface="+mj-ea"/>
              </a:rPr>
              <a:t>;</a:t>
            </a:r>
          </a:p>
          <a:p>
            <a:pPr>
              <a:lnSpc>
                <a:spcPct val="120000"/>
              </a:lnSpc>
              <a:buFont typeface="Wingdings" panose="05000000000000000000" pitchFamily="2" charset="2"/>
              <a:buNone/>
            </a:pPr>
            <a:r>
              <a:rPr lang="en-US" altLang="zh-CN" sz="2000" dirty="0">
                <a:solidFill>
                  <a:schemeClr val="accent1">
                    <a:lumMod val="75000"/>
                  </a:schemeClr>
                </a:solidFill>
                <a:latin typeface="+mj-ea"/>
                <a:ea typeface="+mj-ea"/>
              </a:rPr>
              <a:t>      </a:t>
            </a:r>
            <a:r>
              <a:rPr lang="en-US" altLang="zh-CN" sz="2000" dirty="0" err="1">
                <a:solidFill>
                  <a:schemeClr val="accent1">
                    <a:lumMod val="75000"/>
                  </a:schemeClr>
                </a:solidFill>
                <a:latin typeface="+mj-ea"/>
                <a:ea typeface="+mj-ea"/>
              </a:rPr>
              <a:t>i</a:t>
            </a:r>
            <a:r>
              <a:rPr lang="en-US" altLang="zh-CN" sz="2000" dirty="0">
                <a:solidFill>
                  <a:schemeClr val="accent1">
                    <a:lumMod val="75000"/>
                  </a:schemeClr>
                </a:solidFill>
                <a:latin typeface="+mj-ea"/>
                <a:ea typeface="+mj-ea"/>
              </a:rPr>
              <a:t>++;</a:t>
            </a:r>
          </a:p>
          <a:p>
            <a:pPr>
              <a:lnSpc>
                <a:spcPct val="120000"/>
              </a:lnSpc>
              <a:buFont typeface="Wingdings" panose="05000000000000000000" pitchFamily="2" charset="2"/>
              <a:buNone/>
            </a:pPr>
            <a:r>
              <a:rPr lang="en-US" altLang="zh-CN" sz="2000" dirty="0">
                <a:solidFill>
                  <a:schemeClr val="accent1">
                    <a:lumMod val="75000"/>
                  </a:schemeClr>
                </a:solidFill>
                <a:latin typeface="+mj-ea"/>
                <a:ea typeface="+mj-ea"/>
              </a:rPr>
              <a:t>  } while(</a:t>
            </a:r>
            <a:r>
              <a:rPr lang="en-US" altLang="zh-CN" sz="2000" dirty="0" err="1">
                <a:solidFill>
                  <a:schemeClr val="accent1">
                    <a:lumMod val="75000"/>
                  </a:schemeClr>
                </a:solidFill>
                <a:latin typeface="+mj-ea"/>
                <a:ea typeface="+mj-ea"/>
              </a:rPr>
              <a:t>i</a:t>
            </a:r>
            <a:r>
              <a:rPr lang="en-US" altLang="zh-CN" sz="2000" dirty="0">
                <a:solidFill>
                  <a:schemeClr val="accent1">
                    <a:lumMod val="75000"/>
                  </a:schemeClr>
                </a:solidFill>
                <a:latin typeface="+mj-ea"/>
                <a:ea typeface="+mj-ea"/>
              </a:rPr>
              <a:t>&lt;=10)；</a:t>
            </a:r>
          </a:p>
          <a:p>
            <a:pPr>
              <a:lnSpc>
                <a:spcPct val="120000"/>
              </a:lnSpc>
              <a:buFont typeface="Wingdings" panose="05000000000000000000" pitchFamily="2" charset="2"/>
              <a:buNone/>
            </a:pPr>
            <a:r>
              <a:rPr lang="en-US" altLang="zh-CN" sz="2000" dirty="0">
                <a:solidFill>
                  <a:schemeClr val="accent1">
                    <a:lumMod val="75000"/>
                  </a:schemeClr>
                </a:solidFill>
                <a:latin typeface="+mj-ea"/>
                <a:ea typeface="+mj-ea"/>
              </a:rPr>
              <a:t> </a:t>
            </a:r>
            <a:r>
              <a:rPr lang="en-US" altLang="zh-CN" sz="2000" dirty="0" err="1">
                <a:solidFill>
                  <a:schemeClr val="accent1">
                    <a:lumMod val="75000"/>
                  </a:schemeClr>
                </a:solidFill>
                <a:latin typeface="+mj-ea"/>
                <a:ea typeface="+mj-ea"/>
              </a:rPr>
              <a:t>System.out.println</a:t>
            </a:r>
            <a:endParaRPr lang="en-US" altLang="zh-CN" sz="2000" dirty="0">
              <a:solidFill>
                <a:schemeClr val="accent1">
                  <a:lumMod val="75000"/>
                </a:schemeClr>
              </a:solidFill>
              <a:latin typeface="+mj-ea"/>
              <a:ea typeface="+mj-ea"/>
            </a:endParaRPr>
          </a:p>
          <a:p>
            <a:pPr>
              <a:lnSpc>
                <a:spcPct val="120000"/>
              </a:lnSpc>
              <a:buFont typeface="Wingdings" panose="05000000000000000000" pitchFamily="2" charset="2"/>
              <a:buNone/>
            </a:pPr>
            <a:r>
              <a:rPr lang="en-US" altLang="zh-CN" sz="2000" dirty="0">
                <a:solidFill>
                  <a:schemeClr val="accent1">
                    <a:lumMod val="75000"/>
                  </a:schemeClr>
                </a:solidFill>
                <a:latin typeface="+mj-ea"/>
                <a:ea typeface="+mj-ea"/>
              </a:rPr>
              <a:t>               ("sum="+sum);</a:t>
            </a:r>
          </a:p>
        </p:txBody>
      </p:sp>
      <p:sp>
        <p:nvSpPr>
          <p:cNvPr id="5" name="Text Box 5">
            <a:extLst>
              <a:ext uri="{FF2B5EF4-FFF2-40B4-BE49-F238E27FC236}">
                <a16:creationId xmlns:a16="http://schemas.microsoft.com/office/drawing/2014/main" id="{B665A34D-9302-4BE6-9B6E-79666F62FBD4}"/>
              </a:ext>
            </a:extLst>
          </p:cNvPr>
          <p:cNvSpPr txBox="1">
            <a:spLocks noChangeArrowheads="1"/>
          </p:cNvSpPr>
          <p:nvPr/>
        </p:nvSpPr>
        <p:spPr bwMode="auto">
          <a:xfrm>
            <a:off x="467544" y="775047"/>
            <a:ext cx="29523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zh-CN" altLang="en-GB" sz="2000" b="1" dirty="0">
                <a:solidFill>
                  <a:schemeClr val="accent1">
                    <a:lumMod val="75000"/>
                  </a:schemeClr>
                </a:solidFill>
                <a:latin typeface="+mj-ea"/>
                <a:ea typeface="+mj-ea"/>
              </a:rPr>
              <a:t>比较这两段程序</a:t>
            </a:r>
          </a:p>
        </p:txBody>
      </p:sp>
      <p:sp>
        <p:nvSpPr>
          <p:cNvPr id="6" name="矩形 5">
            <a:extLst>
              <a:ext uri="{FF2B5EF4-FFF2-40B4-BE49-F238E27FC236}">
                <a16:creationId xmlns:a16="http://schemas.microsoft.com/office/drawing/2014/main" id="{B977E8B5-E549-4A0B-A590-A3C8B138EDA0}"/>
              </a:ext>
            </a:extLst>
          </p:cNvPr>
          <p:cNvSpPr/>
          <p:nvPr/>
        </p:nvSpPr>
        <p:spPr>
          <a:xfrm>
            <a:off x="955304" y="123478"/>
            <a:ext cx="3616696"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.5 </a:t>
            </a:r>
            <a:r>
              <a:rPr lang="en-US" altLang="zh-CN" sz="2400" b="1" dirty="0">
                <a:solidFill>
                  <a:schemeClr val="bg1"/>
                </a:solidFill>
                <a:latin typeface="+mj-ea"/>
                <a:ea typeface="+mj-ea"/>
              </a:rPr>
              <a:t>do-while</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32026237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44B7788-14EA-41E0-8574-130C69ECC564}"/>
              </a:ext>
            </a:extLst>
          </p:cNvPr>
          <p:cNvSpPr/>
          <p:nvPr/>
        </p:nvSpPr>
        <p:spPr>
          <a:xfrm>
            <a:off x="541983" y="756478"/>
            <a:ext cx="4544834" cy="400110"/>
          </a:xfrm>
          <a:prstGeom prst="rect">
            <a:avLst/>
          </a:prstGeom>
        </p:spPr>
        <p:txBody>
          <a:bodyPr wrap="none">
            <a:spAutoFit/>
          </a:bodyPr>
          <a:lstStyle/>
          <a:p>
            <a:r>
              <a:rPr lang="zh-CN" altLang="en-GB" sz="2000" b="1" dirty="0">
                <a:solidFill>
                  <a:schemeClr val="accent1">
                    <a:lumMod val="75000"/>
                  </a:schemeClr>
                </a:solidFill>
              </a:rPr>
              <a:t>输入一个整数，然后输出它的翻转形式</a:t>
            </a:r>
          </a:p>
        </p:txBody>
      </p:sp>
      <p:pic>
        <p:nvPicPr>
          <p:cNvPr id="5" name="图片 4">
            <a:extLst>
              <a:ext uri="{FF2B5EF4-FFF2-40B4-BE49-F238E27FC236}">
                <a16:creationId xmlns:a16="http://schemas.microsoft.com/office/drawing/2014/main" id="{F14CDA52-06CF-449F-B434-997D7E00AC69}"/>
              </a:ext>
            </a:extLst>
          </p:cNvPr>
          <p:cNvPicPr>
            <a:picLocks noChangeAspect="1"/>
          </p:cNvPicPr>
          <p:nvPr/>
        </p:nvPicPr>
        <p:blipFill>
          <a:blip r:embed="rId4"/>
          <a:stretch>
            <a:fillRect/>
          </a:stretch>
        </p:blipFill>
        <p:spPr>
          <a:xfrm>
            <a:off x="611560" y="1315756"/>
            <a:ext cx="5375290" cy="3646396"/>
          </a:xfrm>
          <a:prstGeom prst="rect">
            <a:avLst/>
          </a:prstGeom>
        </p:spPr>
      </p:pic>
      <p:pic>
        <p:nvPicPr>
          <p:cNvPr id="6" name="图片 5">
            <a:extLst>
              <a:ext uri="{FF2B5EF4-FFF2-40B4-BE49-F238E27FC236}">
                <a16:creationId xmlns:a16="http://schemas.microsoft.com/office/drawing/2014/main" id="{A7F68E42-C028-4BAF-A527-72D545CD7B7D}"/>
              </a:ext>
            </a:extLst>
          </p:cNvPr>
          <p:cNvPicPr>
            <a:picLocks noChangeAspect="1"/>
          </p:cNvPicPr>
          <p:nvPr/>
        </p:nvPicPr>
        <p:blipFill>
          <a:blip r:embed="rId5"/>
          <a:stretch>
            <a:fillRect/>
          </a:stretch>
        </p:blipFill>
        <p:spPr>
          <a:xfrm>
            <a:off x="5652120" y="3579862"/>
            <a:ext cx="3365882" cy="1008112"/>
          </a:xfrm>
          <a:prstGeom prst="rect">
            <a:avLst/>
          </a:prstGeom>
        </p:spPr>
      </p:pic>
      <p:sp>
        <p:nvSpPr>
          <p:cNvPr id="7" name="矩形 6">
            <a:extLst>
              <a:ext uri="{FF2B5EF4-FFF2-40B4-BE49-F238E27FC236}">
                <a16:creationId xmlns:a16="http://schemas.microsoft.com/office/drawing/2014/main" id="{5ED09801-2646-429E-BAEA-EAC09FB6EE6D}"/>
              </a:ext>
            </a:extLst>
          </p:cNvPr>
          <p:cNvSpPr/>
          <p:nvPr/>
        </p:nvSpPr>
        <p:spPr>
          <a:xfrm>
            <a:off x="955304" y="123478"/>
            <a:ext cx="3616696"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.5 </a:t>
            </a:r>
            <a:r>
              <a:rPr lang="en-US" altLang="zh-CN" sz="2400" b="1" dirty="0">
                <a:solidFill>
                  <a:schemeClr val="bg1"/>
                </a:solidFill>
                <a:latin typeface="+mj-ea"/>
                <a:ea typeface="+mj-ea"/>
              </a:rPr>
              <a:t>do-while</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4098041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D122785-4997-46D2-85A6-49562209C98C}"/>
              </a:ext>
            </a:extLst>
          </p:cNvPr>
          <p:cNvSpPr/>
          <p:nvPr/>
        </p:nvSpPr>
        <p:spPr>
          <a:xfrm>
            <a:off x="899592" y="123478"/>
            <a:ext cx="2509148"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.6 </a:t>
            </a:r>
            <a:r>
              <a:rPr lang="en-US" altLang="zh-CN" sz="2400" b="1" dirty="0">
                <a:solidFill>
                  <a:schemeClr val="bg1"/>
                </a:solidFill>
                <a:latin typeface="+mj-ea"/>
                <a:ea typeface="+mj-ea"/>
              </a:rPr>
              <a:t>break</a:t>
            </a:r>
            <a:r>
              <a:rPr lang="zh-CN" altLang="en-US" sz="2400" b="1" dirty="0">
                <a:solidFill>
                  <a:schemeClr val="bg1"/>
                </a:solidFill>
                <a:latin typeface="+mj-ea"/>
                <a:ea typeface="+mj-ea"/>
              </a:rPr>
              <a:t>语句</a:t>
            </a:r>
          </a:p>
        </p:txBody>
      </p:sp>
      <p:sp>
        <p:nvSpPr>
          <p:cNvPr id="4" name="Rectangle 3">
            <a:extLst>
              <a:ext uri="{FF2B5EF4-FFF2-40B4-BE49-F238E27FC236}">
                <a16:creationId xmlns:a16="http://schemas.microsoft.com/office/drawing/2014/main" id="{2240980C-41F5-4D43-A022-59F8023B3FDC}"/>
              </a:ext>
            </a:extLst>
          </p:cNvPr>
          <p:cNvSpPr txBox="1">
            <a:spLocks noChangeArrowheads="1"/>
          </p:cNvSpPr>
          <p:nvPr/>
        </p:nvSpPr>
        <p:spPr>
          <a:xfrm>
            <a:off x="611560" y="843558"/>
            <a:ext cx="8208912" cy="338437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10000"/>
              </a:lnSpc>
            </a:pPr>
            <a:r>
              <a:rPr lang="zh-CN" altLang="en-US" sz="2000" b="1" dirty="0">
                <a:solidFill>
                  <a:schemeClr val="accent1">
                    <a:lumMod val="75000"/>
                  </a:schemeClr>
                </a:solidFill>
                <a:latin typeface="+mj-ea"/>
                <a:ea typeface="+mj-ea"/>
              </a:rPr>
              <a:t>功能</a:t>
            </a:r>
          </a:p>
          <a:p>
            <a:pPr lvl="1">
              <a:lnSpc>
                <a:spcPct val="110000"/>
              </a:lnSpc>
            </a:pPr>
            <a:r>
              <a:rPr lang="zh-CN" altLang="en-US" sz="2000" b="1" dirty="0">
                <a:solidFill>
                  <a:schemeClr val="accent1">
                    <a:lumMod val="75000"/>
                  </a:schemeClr>
                </a:solidFill>
                <a:latin typeface="+mj-ea"/>
                <a:ea typeface="+mj-ea"/>
              </a:rPr>
              <a:t>跳出循环，不再执行剩余部分</a:t>
            </a:r>
          </a:p>
          <a:p>
            <a:pPr>
              <a:lnSpc>
                <a:spcPct val="110000"/>
              </a:lnSpc>
            </a:pPr>
            <a:r>
              <a:rPr lang="zh-CN" altLang="en-US" sz="2000" b="1" dirty="0">
                <a:solidFill>
                  <a:schemeClr val="accent1">
                    <a:lumMod val="75000"/>
                  </a:schemeClr>
                </a:solidFill>
                <a:latin typeface="+mj-ea"/>
                <a:ea typeface="+mj-ea"/>
              </a:rPr>
              <a:t>适用场合</a:t>
            </a:r>
          </a:p>
          <a:p>
            <a:pPr lvl="1">
              <a:lnSpc>
                <a:spcPct val="110000"/>
              </a:lnSpc>
            </a:pPr>
            <a:r>
              <a:rPr lang="zh-CN" altLang="en-US" sz="2000" b="1" dirty="0">
                <a:solidFill>
                  <a:schemeClr val="accent1">
                    <a:lumMod val="75000"/>
                  </a:schemeClr>
                </a:solidFill>
                <a:latin typeface="+mj-ea"/>
                <a:ea typeface="+mj-ea"/>
              </a:rPr>
              <a:t>在</a:t>
            </a:r>
            <a:r>
              <a:rPr lang="en-US" altLang="zh-CN" sz="2000" b="1" dirty="0">
                <a:solidFill>
                  <a:schemeClr val="accent1">
                    <a:lumMod val="75000"/>
                  </a:schemeClr>
                </a:solidFill>
                <a:latin typeface="+mj-ea"/>
                <a:ea typeface="+mj-ea"/>
              </a:rPr>
              <a:t>switch </a:t>
            </a:r>
            <a:r>
              <a:rPr lang="zh-CN" altLang="en-US" sz="2000" b="1" dirty="0">
                <a:solidFill>
                  <a:schemeClr val="accent1">
                    <a:lumMod val="75000"/>
                  </a:schemeClr>
                </a:solidFill>
                <a:latin typeface="+mj-ea"/>
                <a:ea typeface="+mj-ea"/>
              </a:rPr>
              <a:t>结构中，用来终止</a:t>
            </a:r>
            <a:r>
              <a:rPr lang="en-US" altLang="zh-CN" sz="2000" b="1" dirty="0">
                <a:solidFill>
                  <a:schemeClr val="accent1">
                    <a:lumMod val="75000"/>
                  </a:schemeClr>
                </a:solidFill>
                <a:latin typeface="+mj-ea"/>
                <a:ea typeface="+mj-ea"/>
              </a:rPr>
              <a:t>switch</a:t>
            </a:r>
            <a:r>
              <a:rPr lang="zh-CN" altLang="en-US" sz="2000" b="1" dirty="0">
                <a:solidFill>
                  <a:schemeClr val="accent1">
                    <a:lumMod val="75000"/>
                  </a:schemeClr>
                </a:solidFill>
                <a:latin typeface="+mj-ea"/>
                <a:ea typeface="+mj-ea"/>
              </a:rPr>
              <a:t>语句的执行</a:t>
            </a:r>
          </a:p>
          <a:p>
            <a:pPr lvl="1">
              <a:lnSpc>
                <a:spcPct val="110000"/>
              </a:lnSpc>
            </a:pPr>
            <a:r>
              <a:rPr lang="zh-CN" altLang="en-US" sz="2000" b="1" dirty="0">
                <a:solidFill>
                  <a:schemeClr val="accent1">
                    <a:lumMod val="75000"/>
                  </a:schemeClr>
                </a:solidFill>
                <a:latin typeface="+mj-ea"/>
                <a:ea typeface="+mj-ea"/>
              </a:rPr>
              <a:t>在</a:t>
            </a:r>
            <a:r>
              <a:rPr lang="en-US" altLang="zh-CN" sz="2000" b="1" dirty="0">
                <a:solidFill>
                  <a:schemeClr val="accent1">
                    <a:lumMod val="75000"/>
                  </a:schemeClr>
                </a:solidFill>
                <a:latin typeface="+mj-ea"/>
                <a:ea typeface="+mj-ea"/>
              </a:rPr>
              <a:t>for</a:t>
            </a:r>
            <a:r>
              <a:rPr lang="zh-CN" altLang="en-US" sz="2000" b="1" dirty="0">
                <a:solidFill>
                  <a:schemeClr val="accent1">
                    <a:lumMod val="75000"/>
                  </a:schemeClr>
                </a:solidFill>
                <a:latin typeface="+mj-ea"/>
                <a:ea typeface="+mj-ea"/>
              </a:rPr>
              <a:t>循环及</a:t>
            </a:r>
            <a:r>
              <a:rPr lang="en-US" altLang="zh-CN" sz="2000" b="1" dirty="0">
                <a:solidFill>
                  <a:schemeClr val="accent1">
                    <a:lumMod val="75000"/>
                  </a:schemeClr>
                </a:solidFill>
                <a:latin typeface="+mj-ea"/>
                <a:ea typeface="+mj-ea"/>
              </a:rPr>
              <a:t>while</a:t>
            </a:r>
            <a:r>
              <a:rPr lang="zh-CN" altLang="en-US" sz="2000" b="1" dirty="0">
                <a:solidFill>
                  <a:schemeClr val="accent1">
                    <a:lumMod val="75000"/>
                  </a:schemeClr>
                </a:solidFill>
                <a:latin typeface="+mj-ea"/>
                <a:ea typeface="+mj-ea"/>
              </a:rPr>
              <a:t>循环结构中，用于终止</a:t>
            </a:r>
            <a:r>
              <a:rPr lang="en-US" altLang="zh-CN" sz="2000" b="1" dirty="0">
                <a:solidFill>
                  <a:schemeClr val="accent1">
                    <a:lumMod val="75000"/>
                  </a:schemeClr>
                </a:solidFill>
                <a:latin typeface="+mj-ea"/>
                <a:ea typeface="+mj-ea"/>
              </a:rPr>
              <a:t>break</a:t>
            </a:r>
            <a:r>
              <a:rPr lang="zh-CN" altLang="en-US" sz="2000" b="1" dirty="0">
                <a:solidFill>
                  <a:schemeClr val="accent1">
                    <a:lumMod val="75000"/>
                  </a:schemeClr>
                </a:solidFill>
                <a:latin typeface="+mj-ea"/>
                <a:ea typeface="+mj-ea"/>
              </a:rPr>
              <a:t>语句所在的最内层循环；与标号一同使用时，将跳出标号所标识的循环</a:t>
            </a:r>
          </a:p>
          <a:p>
            <a:pPr lvl="1">
              <a:lnSpc>
                <a:spcPct val="110000"/>
              </a:lnSpc>
            </a:pPr>
            <a:r>
              <a:rPr lang="zh-CN" altLang="en-US" sz="2000" b="1" dirty="0">
                <a:solidFill>
                  <a:schemeClr val="accent1">
                    <a:lumMod val="75000"/>
                  </a:schemeClr>
                </a:solidFill>
                <a:latin typeface="+mj-ea"/>
                <a:ea typeface="+mj-ea"/>
              </a:rPr>
              <a:t>也可用在代码块中，用于跳出它所指定的块</a:t>
            </a:r>
          </a:p>
        </p:txBody>
      </p:sp>
    </p:spTree>
    <p:custDataLst>
      <p:tags r:id="rId1"/>
    </p:custDataLst>
    <p:extLst>
      <p:ext uri="{BB962C8B-B14F-4D97-AF65-F5344CB8AC3E}">
        <p14:creationId xmlns:p14="http://schemas.microsoft.com/office/powerpoint/2010/main" val="35836401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B347EE-CB6D-4BB3-B415-DAC9810A33AC}"/>
              </a:ext>
            </a:extLst>
          </p:cNvPr>
          <p:cNvSpPr/>
          <p:nvPr/>
        </p:nvSpPr>
        <p:spPr>
          <a:xfrm>
            <a:off x="539552" y="869781"/>
            <a:ext cx="2451633" cy="400110"/>
          </a:xfrm>
          <a:prstGeom prst="rect">
            <a:avLst/>
          </a:prstGeom>
        </p:spPr>
        <p:txBody>
          <a:bodyPr wrap="none">
            <a:spAutoFit/>
          </a:bodyPr>
          <a:lstStyle/>
          <a:p>
            <a:r>
              <a:rPr lang="zh-CN" altLang="en-US" sz="2000" b="1" dirty="0">
                <a:solidFill>
                  <a:schemeClr val="accent1">
                    <a:lumMod val="75000"/>
                  </a:schemeClr>
                </a:solidFill>
                <a:latin typeface="+mj-ea"/>
                <a:ea typeface="+mj-ea"/>
              </a:rPr>
              <a:t>简单</a:t>
            </a:r>
            <a:r>
              <a:rPr lang="en-US" altLang="zh-CN" sz="2000" b="1" dirty="0">
                <a:solidFill>
                  <a:schemeClr val="accent1">
                    <a:lumMod val="75000"/>
                  </a:schemeClr>
                </a:solidFill>
                <a:latin typeface="+mj-ea"/>
                <a:ea typeface="+mj-ea"/>
              </a:rPr>
              <a:t>break</a:t>
            </a:r>
            <a:r>
              <a:rPr lang="zh-CN" altLang="en-US" sz="2000" b="1" dirty="0">
                <a:solidFill>
                  <a:schemeClr val="accent1">
                    <a:lumMod val="75000"/>
                  </a:schemeClr>
                </a:solidFill>
                <a:latin typeface="+mj-ea"/>
                <a:ea typeface="+mj-ea"/>
              </a:rPr>
              <a:t>应用举例</a:t>
            </a:r>
          </a:p>
        </p:txBody>
      </p:sp>
      <p:pic>
        <p:nvPicPr>
          <p:cNvPr id="5" name="图片 4">
            <a:extLst>
              <a:ext uri="{FF2B5EF4-FFF2-40B4-BE49-F238E27FC236}">
                <a16:creationId xmlns:a16="http://schemas.microsoft.com/office/drawing/2014/main" id="{EC6EF765-2DA6-4A93-8FD0-61B1C50598BD}"/>
              </a:ext>
            </a:extLst>
          </p:cNvPr>
          <p:cNvPicPr>
            <a:picLocks noChangeAspect="1"/>
          </p:cNvPicPr>
          <p:nvPr/>
        </p:nvPicPr>
        <p:blipFill>
          <a:blip r:embed="rId4"/>
          <a:stretch>
            <a:fillRect/>
          </a:stretch>
        </p:blipFill>
        <p:spPr>
          <a:xfrm>
            <a:off x="562970" y="1397853"/>
            <a:ext cx="6273986" cy="2256135"/>
          </a:xfrm>
          <a:prstGeom prst="rect">
            <a:avLst/>
          </a:prstGeom>
        </p:spPr>
      </p:pic>
      <p:pic>
        <p:nvPicPr>
          <p:cNvPr id="6" name="图片 5">
            <a:extLst>
              <a:ext uri="{FF2B5EF4-FFF2-40B4-BE49-F238E27FC236}">
                <a16:creationId xmlns:a16="http://schemas.microsoft.com/office/drawing/2014/main" id="{7D148FF8-E240-484A-8719-66B4D090EAD9}"/>
              </a:ext>
            </a:extLst>
          </p:cNvPr>
          <p:cNvPicPr>
            <a:picLocks noChangeAspect="1"/>
          </p:cNvPicPr>
          <p:nvPr/>
        </p:nvPicPr>
        <p:blipFill>
          <a:blip r:embed="rId5"/>
          <a:stretch>
            <a:fillRect/>
          </a:stretch>
        </p:blipFill>
        <p:spPr>
          <a:xfrm>
            <a:off x="539552" y="3867894"/>
            <a:ext cx="3571596" cy="1080120"/>
          </a:xfrm>
          <a:prstGeom prst="rect">
            <a:avLst/>
          </a:prstGeom>
        </p:spPr>
      </p:pic>
      <p:sp>
        <p:nvSpPr>
          <p:cNvPr id="7" name="矩形 6">
            <a:extLst>
              <a:ext uri="{FF2B5EF4-FFF2-40B4-BE49-F238E27FC236}">
                <a16:creationId xmlns:a16="http://schemas.microsoft.com/office/drawing/2014/main" id="{4668B021-AD7F-490B-99E5-614680946D48}"/>
              </a:ext>
            </a:extLst>
          </p:cNvPr>
          <p:cNvSpPr/>
          <p:nvPr/>
        </p:nvSpPr>
        <p:spPr>
          <a:xfrm>
            <a:off x="4183181" y="4414740"/>
            <a:ext cx="4392488" cy="369332"/>
          </a:xfrm>
          <a:prstGeom prst="rect">
            <a:avLst/>
          </a:prstGeom>
        </p:spPr>
        <p:txBody>
          <a:bodyPr wrap="square">
            <a:spAutoFit/>
          </a:bodyPr>
          <a:lstStyle/>
          <a:p>
            <a:pPr marL="0" lvl="1"/>
            <a:r>
              <a:rPr lang="zh-CN" altLang="en-US" b="1" dirty="0">
                <a:solidFill>
                  <a:schemeClr val="accent1">
                    <a:lumMod val="75000"/>
                  </a:schemeClr>
                </a:solidFill>
                <a:latin typeface="+mj-ea"/>
                <a:ea typeface="+mj-ea"/>
              </a:rPr>
              <a:t>执行</a:t>
            </a:r>
            <a:r>
              <a:rPr lang="en-US" altLang="zh-CN" b="1" dirty="0">
                <a:solidFill>
                  <a:schemeClr val="accent1">
                    <a:lumMod val="75000"/>
                  </a:schemeClr>
                </a:solidFill>
                <a:latin typeface="+mj-ea"/>
                <a:ea typeface="+mj-ea"/>
              </a:rPr>
              <a:t>break</a:t>
            </a:r>
            <a:r>
              <a:rPr lang="zh-CN" altLang="en-US" b="1" dirty="0">
                <a:solidFill>
                  <a:schemeClr val="accent1">
                    <a:lumMod val="75000"/>
                  </a:schemeClr>
                </a:solidFill>
                <a:latin typeface="+mj-ea"/>
                <a:ea typeface="+mj-ea"/>
              </a:rPr>
              <a:t>语句时，程序流程跳出</a:t>
            </a:r>
            <a:r>
              <a:rPr lang="en-US" altLang="zh-CN" b="1" dirty="0">
                <a:solidFill>
                  <a:schemeClr val="accent1">
                    <a:lumMod val="75000"/>
                  </a:schemeClr>
                </a:solidFill>
                <a:latin typeface="+mj-ea"/>
                <a:ea typeface="+mj-ea"/>
              </a:rPr>
              <a:t>for</a:t>
            </a:r>
            <a:r>
              <a:rPr lang="zh-CN" altLang="en-US" b="1" dirty="0">
                <a:solidFill>
                  <a:schemeClr val="accent1">
                    <a:lumMod val="75000"/>
                  </a:schemeClr>
                </a:solidFill>
                <a:latin typeface="+mj-ea"/>
                <a:ea typeface="+mj-ea"/>
              </a:rPr>
              <a:t>循环</a:t>
            </a:r>
          </a:p>
        </p:txBody>
      </p:sp>
      <p:sp>
        <p:nvSpPr>
          <p:cNvPr id="8" name="矩形 7">
            <a:extLst>
              <a:ext uri="{FF2B5EF4-FFF2-40B4-BE49-F238E27FC236}">
                <a16:creationId xmlns:a16="http://schemas.microsoft.com/office/drawing/2014/main" id="{DFE0026A-D3D0-4922-92C9-7E24A258896D}"/>
              </a:ext>
            </a:extLst>
          </p:cNvPr>
          <p:cNvSpPr/>
          <p:nvPr/>
        </p:nvSpPr>
        <p:spPr>
          <a:xfrm>
            <a:off x="899592" y="123478"/>
            <a:ext cx="2509148"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.6 </a:t>
            </a:r>
            <a:r>
              <a:rPr lang="en-US" altLang="zh-CN" sz="2400" b="1" dirty="0">
                <a:solidFill>
                  <a:schemeClr val="bg1"/>
                </a:solidFill>
                <a:latin typeface="+mj-ea"/>
                <a:ea typeface="+mj-ea"/>
              </a:rPr>
              <a:t>break</a:t>
            </a:r>
            <a:r>
              <a:rPr lang="zh-CN" altLang="en-US" sz="2400" b="1" dirty="0">
                <a:solidFill>
                  <a:schemeClr val="bg1"/>
                </a:solidFill>
                <a:latin typeface="+mj-ea"/>
                <a:ea typeface="+mj-ea"/>
              </a:rPr>
              <a:t>语句</a:t>
            </a:r>
          </a:p>
        </p:txBody>
      </p:sp>
    </p:spTree>
    <p:custDataLst>
      <p:tags r:id="rId1"/>
    </p:custDataLst>
    <p:extLst>
      <p:ext uri="{BB962C8B-B14F-4D97-AF65-F5344CB8AC3E}">
        <p14:creationId xmlns:p14="http://schemas.microsoft.com/office/powerpoint/2010/main" val="33402413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9B4BA4-C65B-4A9B-AC93-2557FD46DA35}"/>
              </a:ext>
            </a:extLst>
          </p:cNvPr>
          <p:cNvSpPr/>
          <p:nvPr/>
        </p:nvSpPr>
        <p:spPr>
          <a:xfrm>
            <a:off x="539552" y="843558"/>
            <a:ext cx="7920880" cy="369332"/>
          </a:xfrm>
          <a:prstGeom prst="rect">
            <a:avLst/>
          </a:prstGeom>
        </p:spPr>
        <p:txBody>
          <a:bodyPr wrap="square">
            <a:spAutoFit/>
          </a:bodyPr>
          <a:lstStyle/>
          <a:p>
            <a:r>
              <a:rPr lang="zh-CN" altLang="en-US" b="1" dirty="0">
                <a:solidFill>
                  <a:schemeClr val="accent1">
                    <a:lumMod val="75000"/>
                  </a:schemeClr>
                </a:solidFill>
                <a:latin typeface="+mj-ea"/>
                <a:ea typeface="+mj-ea"/>
              </a:rPr>
              <a:t>在嵌套循环中使用</a:t>
            </a:r>
            <a:r>
              <a:rPr lang="en-US" altLang="zh-CN" b="1" dirty="0">
                <a:solidFill>
                  <a:schemeClr val="accent1">
                    <a:lumMod val="75000"/>
                  </a:schemeClr>
                </a:solidFill>
                <a:latin typeface="+mj-ea"/>
                <a:ea typeface="+mj-ea"/>
              </a:rPr>
              <a:t>break</a:t>
            </a:r>
            <a:r>
              <a:rPr lang="zh-CN" altLang="en-US" b="1" dirty="0">
                <a:solidFill>
                  <a:schemeClr val="accent1">
                    <a:lumMod val="75000"/>
                  </a:schemeClr>
                </a:solidFill>
                <a:latin typeface="+mj-ea"/>
                <a:ea typeface="+mj-ea"/>
              </a:rPr>
              <a:t>语句：使用下面的程序来实现例3-4的九九乘法表</a:t>
            </a:r>
          </a:p>
        </p:txBody>
      </p:sp>
      <p:pic>
        <p:nvPicPr>
          <p:cNvPr id="5" name="图片 4">
            <a:extLst>
              <a:ext uri="{FF2B5EF4-FFF2-40B4-BE49-F238E27FC236}">
                <a16:creationId xmlns:a16="http://schemas.microsoft.com/office/drawing/2014/main" id="{9FA2CD9E-696C-42C3-AAAD-2795D99ECA4B}"/>
              </a:ext>
            </a:extLst>
          </p:cNvPr>
          <p:cNvPicPr>
            <a:picLocks noChangeAspect="1"/>
          </p:cNvPicPr>
          <p:nvPr/>
        </p:nvPicPr>
        <p:blipFill>
          <a:blip r:embed="rId4"/>
          <a:stretch>
            <a:fillRect/>
          </a:stretch>
        </p:blipFill>
        <p:spPr>
          <a:xfrm>
            <a:off x="565939" y="1471304"/>
            <a:ext cx="6525281" cy="2756629"/>
          </a:xfrm>
          <a:prstGeom prst="rect">
            <a:avLst/>
          </a:prstGeom>
        </p:spPr>
      </p:pic>
      <p:sp>
        <p:nvSpPr>
          <p:cNvPr id="6" name="矩形 5">
            <a:extLst>
              <a:ext uri="{FF2B5EF4-FFF2-40B4-BE49-F238E27FC236}">
                <a16:creationId xmlns:a16="http://schemas.microsoft.com/office/drawing/2014/main" id="{2ECF7E16-3D54-44ED-B0E9-B21792C51FE5}"/>
              </a:ext>
            </a:extLst>
          </p:cNvPr>
          <p:cNvSpPr/>
          <p:nvPr/>
        </p:nvSpPr>
        <p:spPr>
          <a:xfrm>
            <a:off x="899592" y="123478"/>
            <a:ext cx="2509148"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.6 </a:t>
            </a:r>
            <a:r>
              <a:rPr lang="en-US" altLang="zh-CN" sz="2400" b="1" dirty="0">
                <a:solidFill>
                  <a:schemeClr val="bg1"/>
                </a:solidFill>
                <a:latin typeface="+mj-ea"/>
                <a:ea typeface="+mj-ea"/>
              </a:rPr>
              <a:t>break</a:t>
            </a:r>
            <a:r>
              <a:rPr lang="zh-CN" altLang="en-US" sz="2400" b="1" dirty="0">
                <a:solidFill>
                  <a:schemeClr val="bg1"/>
                </a:solidFill>
                <a:latin typeface="+mj-ea"/>
                <a:ea typeface="+mj-ea"/>
              </a:rPr>
              <a:t>语句</a:t>
            </a:r>
          </a:p>
        </p:txBody>
      </p:sp>
    </p:spTree>
    <p:custDataLst>
      <p:tags r:id="rId1"/>
    </p:custDataLst>
    <p:extLst>
      <p:ext uri="{BB962C8B-B14F-4D97-AF65-F5344CB8AC3E}">
        <p14:creationId xmlns:p14="http://schemas.microsoft.com/office/powerpoint/2010/main" val="20649913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338DEA-9F73-4C6A-B82D-C25CA2901401}"/>
              </a:ext>
            </a:extLst>
          </p:cNvPr>
          <p:cNvSpPr/>
          <p:nvPr/>
        </p:nvSpPr>
        <p:spPr>
          <a:xfrm>
            <a:off x="563305" y="849074"/>
            <a:ext cx="3326873" cy="400110"/>
          </a:xfrm>
          <a:prstGeom prst="rect">
            <a:avLst/>
          </a:prstGeom>
        </p:spPr>
        <p:txBody>
          <a:bodyPr wrap="none">
            <a:spAutoFit/>
          </a:bodyPr>
          <a:lstStyle/>
          <a:p>
            <a:r>
              <a:rPr lang="en-US" altLang="zh-CN" sz="2000" b="1" dirty="0">
                <a:solidFill>
                  <a:schemeClr val="accent1">
                    <a:lumMod val="75000"/>
                  </a:schemeClr>
                </a:solidFill>
                <a:latin typeface="+mj-ea"/>
                <a:ea typeface="+mj-ea"/>
              </a:rPr>
              <a:t>break</a:t>
            </a:r>
            <a:r>
              <a:rPr lang="zh-CN" altLang="en-US" sz="2000" b="1" dirty="0">
                <a:solidFill>
                  <a:schemeClr val="accent1">
                    <a:lumMod val="75000"/>
                  </a:schemeClr>
                </a:solidFill>
                <a:latin typeface="+mj-ea"/>
                <a:ea typeface="+mj-ea"/>
              </a:rPr>
              <a:t>与</a:t>
            </a:r>
            <a:r>
              <a:rPr lang="en-US" altLang="zh-CN" sz="2000" b="1" dirty="0">
                <a:solidFill>
                  <a:schemeClr val="accent1">
                    <a:lumMod val="75000"/>
                  </a:schemeClr>
                </a:solidFill>
                <a:latin typeface="+mj-ea"/>
                <a:ea typeface="+mj-ea"/>
              </a:rPr>
              <a:t>label</a:t>
            </a:r>
            <a:r>
              <a:rPr lang="zh-CN" altLang="en-US" sz="2000" b="1" dirty="0">
                <a:solidFill>
                  <a:schemeClr val="accent1">
                    <a:lumMod val="75000"/>
                  </a:schemeClr>
                </a:solidFill>
                <a:latin typeface="+mj-ea"/>
                <a:ea typeface="+mj-ea"/>
              </a:rPr>
              <a:t>一同使用举例</a:t>
            </a:r>
          </a:p>
        </p:txBody>
      </p:sp>
      <p:pic>
        <p:nvPicPr>
          <p:cNvPr id="5" name="图片 4">
            <a:extLst>
              <a:ext uri="{FF2B5EF4-FFF2-40B4-BE49-F238E27FC236}">
                <a16:creationId xmlns:a16="http://schemas.microsoft.com/office/drawing/2014/main" id="{71A83947-BE06-4C60-B1EB-3C6A25DB6183}"/>
              </a:ext>
            </a:extLst>
          </p:cNvPr>
          <p:cNvPicPr>
            <a:picLocks noChangeAspect="1"/>
          </p:cNvPicPr>
          <p:nvPr/>
        </p:nvPicPr>
        <p:blipFill>
          <a:blip r:embed="rId4"/>
          <a:stretch>
            <a:fillRect/>
          </a:stretch>
        </p:blipFill>
        <p:spPr>
          <a:xfrm>
            <a:off x="251520" y="1419622"/>
            <a:ext cx="4944799" cy="2180021"/>
          </a:xfrm>
          <a:prstGeom prst="rect">
            <a:avLst/>
          </a:prstGeom>
        </p:spPr>
      </p:pic>
      <p:pic>
        <p:nvPicPr>
          <p:cNvPr id="6" name="图片 5">
            <a:extLst>
              <a:ext uri="{FF2B5EF4-FFF2-40B4-BE49-F238E27FC236}">
                <a16:creationId xmlns:a16="http://schemas.microsoft.com/office/drawing/2014/main" id="{1E23FFED-11BB-4F33-ADB4-6F9568619521}"/>
              </a:ext>
            </a:extLst>
          </p:cNvPr>
          <p:cNvPicPr>
            <a:picLocks noChangeAspect="1"/>
          </p:cNvPicPr>
          <p:nvPr/>
        </p:nvPicPr>
        <p:blipFill>
          <a:blip r:embed="rId5"/>
          <a:stretch>
            <a:fillRect/>
          </a:stretch>
        </p:blipFill>
        <p:spPr>
          <a:xfrm>
            <a:off x="5076056" y="1419622"/>
            <a:ext cx="3744416" cy="1098726"/>
          </a:xfrm>
          <a:prstGeom prst="rect">
            <a:avLst/>
          </a:prstGeom>
        </p:spPr>
      </p:pic>
      <p:sp>
        <p:nvSpPr>
          <p:cNvPr id="7" name="矩形 6">
            <a:extLst>
              <a:ext uri="{FF2B5EF4-FFF2-40B4-BE49-F238E27FC236}">
                <a16:creationId xmlns:a16="http://schemas.microsoft.com/office/drawing/2014/main" id="{55F99BF9-916F-48BE-BF19-858982FDE940}"/>
              </a:ext>
            </a:extLst>
          </p:cNvPr>
          <p:cNvSpPr/>
          <p:nvPr/>
        </p:nvSpPr>
        <p:spPr>
          <a:xfrm>
            <a:off x="471978" y="3832761"/>
            <a:ext cx="8200043" cy="923330"/>
          </a:xfrm>
          <a:prstGeom prst="rect">
            <a:avLst/>
          </a:prstGeom>
        </p:spPr>
        <p:txBody>
          <a:bodyPr wrap="square">
            <a:spAutoFit/>
          </a:bodyPr>
          <a:lstStyle/>
          <a:p>
            <a:r>
              <a:rPr lang="zh-CN" altLang="en-US" b="1" dirty="0">
                <a:solidFill>
                  <a:schemeClr val="accent1">
                    <a:lumMod val="75000"/>
                  </a:schemeClr>
                </a:solidFill>
                <a:latin typeface="+mj-ea"/>
                <a:ea typeface="+mj-ea"/>
              </a:rPr>
              <a:t>说明</a:t>
            </a:r>
          </a:p>
          <a:p>
            <a:pPr lvl="1"/>
            <a:r>
              <a:rPr lang="zh-CN" altLang="en-US" b="1" dirty="0">
                <a:solidFill>
                  <a:schemeClr val="accent1">
                    <a:lumMod val="75000"/>
                  </a:schemeClr>
                </a:solidFill>
                <a:latin typeface="+mj-ea"/>
                <a:ea typeface="+mj-ea"/>
              </a:rPr>
              <a:t>第一个</a:t>
            </a:r>
            <a:r>
              <a:rPr lang="en-US" altLang="zh-CN" b="1" dirty="0">
                <a:solidFill>
                  <a:schemeClr val="accent1">
                    <a:lumMod val="75000"/>
                  </a:schemeClr>
                </a:solidFill>
                <a:latin typeface="+mj-ea"/>
                <a:ea typeface="+mj-ea"/>
              </a:rPr>
              <a:t>break</a:t>
            </a:r>
            <a:r>
              <a:rPr lang="zh-CN" altLang="en-US" b="1" dirty="0">
                <a:solidFill>
                  <a:schemeClr val="accent1">
                    <a:lumMod val="75000"/>
                  </a:schemeClr>
                </a:solidFill>
                <a:latin typeface="+mj-ea"/>
                <a:ea typeface="+mj-ea"/>
              </a:rPr>
              <a:t>语句跳出内层循环</a:t>
            </a:r>
          </a:p>
          <a:p>
            <a:pPr lvl="1"/>
            <a:r>
              <a:rPr lang="zh-CN" altLang="en-US" b="1" dirty="0">
                <a:solidFill>
                  <a:schemeClr val="accent1">
                    <a:lumMod val="75000"/>
                  </a:schemeClr>
                </a:solidFill>
                <a:latin typeface="+mj-ea"/>
                <a:ea typeface="+mj-ea"/>
              </a:rPr>
              <a:t>第二个</a:t>
            </a:r>
            <a:r>
              <a:rPr lang="en-US" altLang="zh-CN" b="1" dirty="0">
                <a:solidFill>
                  <a:schemeClr val="accent1">
                    <a:lumMod val="75000"/>
                  </a:schemeClr>
                </a:solidFill>
                <a:latin typeface="+mj-ea"/>
                <a:ea typeface="+mj-ea"/>
              </a:rPr>
              <a:t>break outer</a:t>
            </a:r>
            <a:r>
              <a:rPr lang="zh-CN" altLang="en-US" b="1" dirty="0">
                <a:solidFill>
                  <a:schemeClr val="accent1">
                    <a:lumMod val="75000"/>
                  </a:schemeClr>
                </a:solidFill>
                <a:latin typeface="+mj-ea"/>
                <a:ea typeface="+mj-ea"/>
              </a:rPr>
              <a:t>语句则跳出标号</a:t>
            </a:r>
            <a:r>
              <a:rPr lang="en-US" altLang="zh-CN" b="1" dirty="0">
                <a:solidFill>
                  <a:schemeClr val="accent1">
                    <a:lumMod val="75000"/>
                  </a:schemeClr>
                </a:solidFill>
                <a:latin typeface="+mj-ea"/>
                <a:ea typeface="+mj-ea"/>
              </a:rPr>
              <a:t>outer</a:t>
            </a:r>
            <a:r>
              <a:rPr lang="zh-CN" altLang="en-US" b="1" dirty="0">
                <a:solidFill>
                  <a:schemeClr val="accent1">
                    <a:lumMod val="75000"/>
                  </a:schemeClr>
                </a:solidFill>
                <a:latin typeface="+mj-ea"/>
                <a:ea typeface="+mj-ea"/>
              </a:rPr>
              <a:t>所标识的循环，即外重循环</a:t>
            </a:r>
          </a:p>
        </p:txBody>
      </p:sp>
      <p:sp>
        <p:nvSpPr>
          <p:cNvPr id="8" name="矩形 7">
            <a:extLst>
              <a:ext uri="{FF2B5EF4-FFF2-40B4-BE49-F238E27FC236}">
                <a16:creationId xmlns:a16="http://schemas.microsoft.com/office/drawing/2014/main" id="{1ADEC51E-C954-4F59-8E28-CC3345671755}"/>
              </a:ext>
            </a:extLst>
          </p:cNvPr>
          <p:cNvSpPr/>
          <p:nvPr/>
        </p:nvSpPr>
        <p:spPr>
          <a:xfrm>
            <a:off x="899592" y="123478"/>
            <a:ext cx="2509148"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.6 </a:t>
            </a:r>
            <a:r>
              <a:rPr lang="en-US" altLang="zh-CN" sz="2400" b="1" dirty="0">
                <a:solidFill>
                  <a:schemeClr val="bg1"/>
                </a:solidFill>
                <a:latin typeface="+mj-ea"/>
                <a:ea typeface="+mj-ea"/>
              </a:rPr>
              <a:t>break</a:t>
            </a:r>
            <a:r>
              <a:rPr lang="zh-CN" altLang="en-US" sz="2400" b="1" dirty="0">
                <a:solidFill>
                  <a:schemeClr val="bg1"/>
                </a:solidFill>
                <a:latin typeface="+mj-ea"/>
                <a:ea typeface="+mj-ea"/>
              </a:rPr>
              <a:t>语句</a:t>
            </a:r>
          </a:p>
        </p:txBody>
      </p:sp>
    </p:spTree>
    <p:custDataLst>
      <p:tags r:id="rId1"/>
    </p:custDataLst>
    <p:extLst>
      <p:ext uri="{BB962C8B-B14F-4D97-AF65-F5344CB8AC3E}">
        <p14:creationId xmlns:p14="http://schemas.microsoft.com/office/powerpoint/2010/main" val="14888380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55D8EA2-F5AC-4B69-BBE8-FA660171284B}"/>
              </a:ext>
            </a:extLst>
          </p:cNvPr>
          <p:cNvSpPr/>
          <p:nvPr/>
        </p:nvSpPr>
        <p:spPr>
          <a:xfrm>
            <a:off x="899592" y="123478"/>
            <a:ext cx="2991525"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.7 </a:t>
            </a:r>
            <a:r>
              <a:rPr lang="en-US" altLang="zh-CN" sz="2400" b="1" dirty="0">
                <a:solidFill>
                  <a:schemeClr val="bg1"/>
                </a:solidFill>
                <a:latin typeface="+mj-ea"/>
                <a:ea typeface="+mj-ea"/>
              </a:rPr>
              <a:t>continue</a:t>
            </a:r>
            <a:r>
              <a:rPr lang="zh-CN" altLang="en-US" sz="2400" b="1" dirty="0">
                <a:solidFill>
                  <a:schemeClr val="bg1"/>
                </a:solidFill>
                <a:latin typeface="+mj-ea"/>
                <a:ea typeface="+mj-ea"/>
              </a:rPr>
              <a:t>语句</a:t>
            </a:r>
          </a:p>
        </p:txBody>
      </p:sp>
      <p:sp>
        <p:nvSpPr>
          <p:cNvPr id="4" name="Rectangle 3">
            <a:extLst>
              <a:ext uri="{FF2B5EF4-FFF2-40B4-BE49-F238E27FC236}">
                <a16:creationId xmlns:a16="http://schemas.microsoft.com/office/drawing/2014/main" id="{4EE5F1D2-B16F-4D29-8B07-44E1584F9060}"/>
              </a:ext>
            </a:extLst>
          </p:cNvPr>
          <p:cNvSpPr txBox="1">
            <a:spLocks noChangeArrowheads="1"/>
          </p:cNvSpPr>
          <p:nvPr/>
        </p:nvSpPr>
        <p:spPr>
          <a:xfrm>
            <a:off x="683568" y="1059582"/>
            <a:ext cx="8136904" cy="32403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2000" b="1" dirty="0">
                <a:solidFill>
                  <a:schemeClr val="accent1">
                    <a:lumMod val="75000"/>
                  </a:schemeClr>
                </a:solidFill>
                <a:latin typeface="+mj-ea"/>
                <a:ea typeface="+mj-ea"/>
              </a:rPr>
              <a:t>continue</a:t>
            </a:r>
            <a:r>
              <a:rPr lang="zh-CN" altLang="en-US" sz="2000" b="1" dirty="0">
                <a:solidFill>
                  <a:schemeClr val="accent1">
                    <a:lumMod val="75000"/>
                  </a:schemeClr>
                </a:solidFill>
                <a:latin typeface="+mj-ea"/>
                <a:ea typeface="+mj-ea"/>
              </a:rPr>
              <a:t>语句</a:t>
            </a:r>
          </a:p>
          <a:p>
            <a:pPr lvl="1"/>
            <a:r>
              <a:rPr lang="zh-CN" altLang="en-US" sz="2000" b="1" dirty="0">
                <a:solidFill>
                  <a:schemeClr val="accent1">
                    <a:lumMod val="75000"/>
                  </a:schemeClr>
                </a:solidFill>
                <a:latin typeface="+mj-ea"/>
                <a:ea typeface="+mj-ea"/>
              </a:rPr>
              <a:t>必须用于循环结构中</a:t>
            </a:r>
          </a:p>
          <a:p>
            <a:pPr lvl="1"/>
            <a:r>
              <a:rPr lang="zh-CN" altLang="en-US" sz="2000" b="1" dirty="0">
                <a:solidFill>
                  <a:schemeClr val="accent1">
                    <a:lumMod val="75000"/>
                  </a:schemeClr>
                </a:solidFill>
                <a:latin typeface="+mj-ea"/>
                <a:ea typeface="+mj-ea"/>
              </a:rPr>
              <a:t>停止本次迭代，回到循环起始处，开始下一次迭代过程</a:t>
            </a:r>
          </a:p>
          <a:p>
            <a:pPr lvl="1"/>
            <a:r>
              <a:rPr lang="zh-CN" altLang="en-US" sz="2000" b="1" dirty="0">
                <a:solidFill>
                  <a:schemeClr val="accent1">
                    <a:lumMod val="75000"/>
                  </a:schemeClr>
                </a:solidFill>
                <a:latin typeface="+mj-ea"/>
                <a:ea typeface="+mj-ea"/>
              </a:rPr>
              <a:t>有两种使用格式</a:t>
            </a:r>
          </a:p>
          <a:p>
            <a:pPr lvl="2"/>
            <a:r>
              <a:rPr lang="zh-CN" altLang="en-US" sz="2000" b="1" dirty="0">
                <a:solidFill>
                  <a:schemeClr val="accent1">
                    <a:lumMod val="75000"/>
                  </a:schemeClr>
                </a:solidFill>
                <a:latin typeface="+mj-ea"/>
                <a:ea typeface="+mj-ea"/>
              </a:rPr>
              <a:t>不带标号的</a:t>
            </a:r>
            <a:r>
              <a:rPr lang="en-US" altLang="zh-CN" sz="2000" b="1" dirty="0">
                <a:solidFill>
                  <a:schemeClr val="accent1">
                    <a:lumMod val="75000"/>
                  </a:schemeClr>
                </a:solidFill>
                <a:latin typeface="+mj-ea"/>
                <a:ea typeface="+mj-ea"/>
              </a:rPr>
              <a:t>continue</a:t>
            </a:r>
            <a:r>
              <a:rPr lang="zh-CN" altLang="en-US" sz="2000" b="1" dirty="0">
                <a:solidFill>
                  <a:schemeClr val="accent1">
                    <a:lumMod val="75000"/>
                  </a:schemeClr>
                </a:solidFill>
                <a:latin typeface="+mj-ea"/>
                <a:ea typeface="+mj-ea"/>
              </a:rPr>
              <a:t>语句</a:t>
            </a:r>
          </a:p>
          <a:p>
            <a:pPr lvl="3"/>
            <a:r>
              <a:rPr lang="zh-CN" altLang="en-US" sz="2000" b="1" dirty="0">
                <a:solidFill>
                  <a:schemeClr val="accent1">
                    <a:lumMod val="75000"/>
                  </a:schemeClr>
                </a:solidFill>
                <a:latin typeface="+mj-ea"/>
                <a:ea typeface="+mj-ea"/>
              </a:rPr>
              <a:t>终止当前这一轮的循环，跳出本轮循环剩余的语句，直接进入当前循环的下一轮</a:t>
            </a:r>
          </a:p>
          <a:p>
            <a:pPr lvl="2"/>
            <a:r>
              <a:rPr lang="zh-CN" altLang="en-US" sz="2000" b="1" dirty="0">
                <a:solidFill>
                  <a:schemeClr val="accent1">
                    <a:lumMod val="75000"/>
                  </a:schemeClr>
                </a:solidFill>
                <a:latin typeface="+mj-ea"/>
                <a:ea typeface="+mj-ea"/>
              </a:rPr>
              <a:t>带标号的</a:t>
            </a:r>
            <a:r>
              <a:rPr lang="en-US" altLang="zh-CN" sz="2000" b="1" dirty="0">
                <a:solidFill>
                  <a:schemeClr val="accent1">
                    <a:lumMod val="75000"/>
                  </a:schemeClr>
                </a:solidFill>
                <a:latin typeface="+mj-ea"/>
                <a:ea typeface="+mj-ea"/>
              </a:rPr>
              <a:t>continue</a:t>
            </a:r>
            <a:r>
              <a:rPr lang="zh-CN" altLang="en-US" sz="2000" b="1" dirty="0">
                <a:solidFill>
                  <a:schemeClr val="accent1">
                    <a:lumMod val="75000"/>
                  </a:schemeClr>
                </a:solidFill>
                <a:latin typeface="+mj-ea"/>
                <a:ea typeface="+mj-ea"/>
              </a:rPr>
              <a:t>语句</a:t>
            </a:r>
          </a:p>
          <a:p>
            <a:pPr lvl="3"/>
            <a:r>
              <a:rPr lang="zh-CN" altLang="en-US" sz="2000" b="1" dirty="0">
                <a:solidFill>
                  <a:schemeClr val="accent1">
                    <a:lumMod val="75000"/>
                  </a:schemeClr>
                </a:solidFill>
                <a:latin typeface="+mj-ea"/>
                <a:ea typeface="+mj-ea"/>
              </a:rPr>
              <a:t>使程序的流程直接转入标号标明的循环层次</a:t>
            </a:r>
          </a:p>
          <a:p>
            <a:pPr lvl="3"/>
            <a:endParaRPr lang="zh-CN" altLang="en-US" sz="2000" b="1" dirty="0">
              <a:solidFill>
                <a:schemeClr val="accent1">
                  <a:lumMod val="75000"/>
                </a:schemeClr>
              </a:solidFill>
              <a:latin typeface="+mj-ea"/>
              <a:ea typeface="+mj-ea"/>
            </a:endParaRPr>
          </a:p>
        </p:txBody>
      </p:sp>
    </p:spTree>
    <p:custDataLst>
      <p:tags r:id="rId1"/>
    </p:custDataLst>
    <p:extLst>
      <p:ext uri="{BB962C8B-B14F-4D97-AF65-F5344CB8AC3E}">
        <p14:creationId xmlns:p14="http://schemas.microsoft.com/office/powerpoint/2010/main" val="25298916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A71566-3C3E-4021-862B-F1BA07971683}"/>
              </a:ext>
            </a:extLst>
          </p:cNvPr>
          <p:cNvSpPr/>
          <p:nvPr/>
        </p:nvSpPr>
        <p:spPr>
          <a:xfrm>
            <a:off x="539552" y="1049494"/>
            <a:ext cx="7776864" cy="1538370"/>
          </a:xfrm>
          <a:prstGeom prst="rect">
            <a:avLst/>
          </a:prstGeom>
        </p:spPr>
        <p:txBody>
          <a:bodyPr wrap="square">
            <a:spAutoFit/>
          </a:bodyPr>
          <a:lstStyle/>
          <a:p>
            <a:pPr>
              <a:lnSpc>
                <a:spcPct val="120000"/>
              </a:lnSpc>
            </a:pPr>
            <a:r>
              <a:rPr lang="zh-CN" altLang="en-US" sz="2000" b="1" dirty="0">
                <a:solidFill>
                  <a:schemeClr val="accent1">
                    <a:lumMod val="75000"/>
                  </a:schemeClr>
                </a:solidFill>
                <a:latin typeface="+mj-ea"/>
                <a:ea typeface="+mj-ea"/>
              </a:rPr>
              <a:t>不带标号的</a:t>
            </a:r>
            <a:r>
              <a:rPr lang="en-US" altLang="zh-CN" sz="2000" b="1" dirty="0">
                <a:solidFill>
                  <a:schemeClr val="accent1">
                    <a:lumMod val="75000"/>
                  </a:schemeClr>
                </a:solidFill>
                <a:latin typeface="+mj-ea"/>
                <a:ea typeface="+mj-ea"/>
              </a:rPr>
              <a:t>continue</a:t>
            </a:r>
            <a:r>
              <a:rPr lang="zh-CN" altLang="en-US" sz="2000" b="1" dirty="0">
                <a:solidFill>
                  <a:schemeClr val="accent1">
                    <a:lumMod val="75000"/>
                  </a:schemeClr>
                </a:solidFill>
                <a:latin typeface="+mj-ea"/>
                <a:ea typeface="+mj-ea"/>
              </a:rPr>
              <a:t>语句</a:t>
            </a:r>
          </a:p>
          <a:p>
            <a:pPr lvl="1">
              <a:lnSpc>
                <a:spcPct val="120000"/>
              </a:lnSpc>
            </a:pPr>
            <a:r>
              <a:rPr lang="zh-CN" altLang="en-US" sz="2000" b="1" dirty="0">
                <a:solidFill>
                  <a:schemeClr val="accent1">
                    <a:lumMod val="75000"/>
                  </a:schemeClr>
                </a:solidFill>
                <a:latin typeface="+mj-ea"/>
                <a:ea typeface="+mj-ea"/>
              </a:rPr>
              <a:t>在</a:t>
            </a:r>
            <a:r>
              <a:rPr lang="en-US" altLang="zh-CN" sz="2000" b="1" dirty="0">
                <a:solidFill>
                  <a:schemeClr val="accent1">
                    <a:lumMod val="75000"/>
                  </a:schemeClr>
                </a:solidFill>
                <a:latin typeface="+mj-ea"/>
                <a:ea typeface="+mj-ea"/>
              </a:rPr>
              <a:t>while</a:t>
            </a:r>
            <a:r>
              <a:rPr lang="zh-CN" altLang="en-US" sz="2000" b="1" dirty="0">
                <a:solidFill>
                  <a:schemeClr val="accent1">
                    <a:lumMod val="75000"/>
                  </a:schemeClr>
                </a:solidFill>
                <a:latin typeface="+mj-ea"/>
                <a:ea typeface="+mj-ea"/>
              </a:rPr>
              <a:t>或</a:t>
            </a:r>
            <a:r>
              <a:rPr lang="en-US" altLang="zh-CN" sz="2000" b="1" dirty="0">
                <a:solidFill>
                  <a:schemeClr val="accent1">
                    <a:lumMod val="75000"/>
                  </a:schemeClr>
                </a:solidFill>
                <a:latin typeface="+mj-ea"/>
                <a:ea typeface="+mj-ea"/>
              </a:rPr>
              <a:t>do-while</a:t>
            </a:r>
            <a:r>
              <a:rPr lang="zh-CN" altLang="en-US" sz="2000" b="1" dirty="0">
                <a:solidFill>
                  <a:schemeClr val="accent1">
                    <a:lumMod val="75000"/>
                  </a:schemeClr>
                </a:solidFill>
                <a:latin typeface="+mj-ea"/>
                <a:ea typeface="+mj-ea"/>
              </a:rPr>
              <a:t>循环中，会使流程直接跳转至条件表达式</a:t>
            </a:r>
          </a:p>
          <a:p>
            <a:pPr lvl="1">
              <a:lnSpc>
                <a:spcPct val="120000"/>
              </a:lnSpc>
            </a:pPr>
            <a:r>
              <a:rPr lang="zh-CN" altLang="en-US" sz="2000" b="1" dirty="0">
                <a:solidFill>
                  <a:schemeClr val="accent1">
                    <a:lumMod val="75000"/>
                  </a:schemeClr>
                </a:solidFill>
                <a:latin typeface="+mj-ea"/>
                <a:ea typeface="+mj-ea"/>
              </a:rPr>
              <a:t>在</a:t>
            </a:r>
            <a:r>
              <a:rPr lang="en-US" altLang="zh-CN" sz="2000" b="1" dirty="0">
                <a:solidFill>
                  <a:schemeClr val="accent1">
                    <a:lumMod val="75000"/>
                  </a:schemeClr>
                </a:solidFill>
                <a:latin typeface="+mj-ea"/>
                <a:ea typeface="+mj-ea"/>
              </a:rPr>
              <a:t>for</a:t>
            </a:r>
            <a:r>
              <a:rPr lang="zh-CN" altLang="en-US" sz="2000" b="1" dirty="0">
                <a:solidFill>
                  <a:schemeClr val="accent1">
                    <a:lumMod val="75000"/>
                  </a:schemeClr>
                </a:solidFill>
                <a:latin typeface="+mj-ea"/>
                <a:ea typeface="+mj-ea"/>
              </a:rPr>
              <a:t>循环中，会使流程跳转至表达式</a:t>
            </a:r>
            <a:r>
              <a:rPr lang="en-US" altLang="zh-CN" sz="2000" b="1" dirty="0">
                <a:solidFill>
                  <a:schemeClr val="accent1">
                    <a:lumMod val="75000"/>
                  </a:schemeClr>
                </a:solidFill>
                <a:latin typeface="+mj-ea"/>
                <a:ea typeface="+mj-ea"/>
              </a:rPr>
              <a:t>update-expression，</a:t>
            </a:r>
            <a:r>
              <a:rPr lang="zh-CN" altLang="en-US" sz="2000" b="1" dirty="0">
                <a:solidFill>
                  <a:schemeClr val="accent1">
                    <a:lumMod val="75000"/>
                  </a:schemeClr>
                </a:solidFill>
                <a:latin typeface="+mj-ea"/>
                <a:ea typeface="+mj-ea"/>
              </a:rPr>
              <a:t>计算并修改循环变量后再判断循环条件</a:t>
            </a:r>
          </a:p>
        </p:txBody>
      </p:sp>
      <p:sp>
        <p:nvSpPr>
          <p:cNvPr id="5" name="矩形 4">
            <a:extLst>
              <a:ext uri="{FF2B5EF4-FFF2-40B4-BE49-F238E27FC236}">
                <a16:creationId xmlns:a16="http://schemas.microsoft.com/office/drawing/2014/main" id="{BAACE50C-4D91-45D3-B1F6-5050654FA013}"/>
              </a:ext>
            </a:extLst>
          </p:cNvPr>
          <p:cNvSpPr/>
          <p:nvPr/>
        </p:nvSpPr>
        <p:spPr>
          <a:xfrm>
            <a:off x="899592" y="123478"/>
            <a:ext cx="2991525"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.7 </a:t>
            </a:r>
            <a:r>
              <a:rPr lang="en-US" altLang="zh-CN" sz="2400" b="1" dirty="0">
                <a:solidFill>
                  <a:schemeClr val="bg1"/>
                </a:solidFill>
                <a:latin typeface="+mj-ea"/>
                <a:ea typeface="+mj-ea"/>
              </a:rPr>
              <a:t>continue</a:t>
            </a:r>
            <a:r>
              <a:rPr lang="zh-CN" altLang="en-US" sz="2400" b="1" dirty="0">
                <a:solidFill>
                  <a:schemeClr val="bg1"/>
                </a:solidFill>
                <a:latin typeface="+mj-ea"/>
                <a:ea typeface="+mj-ea"/>
              </a:rPr>
              <a:t>语句</a:t>
            </a:r>
          </a:p>
        </p:txBody>
      </p:sp>
    </p:spTree>
    <p:custDataLst>
      <p:tags r:id="rId1"/>
    </p:custDataLst>
    <p:extLst>
      <p:ext uri="{BB962C8B-B14F-4D97-AF65-F5344CB8AC3E}">
        <p14:creationId xmlns:p14="http://schemas.microsoft.com/office/powerpoint/2010/main" val="1946318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5ACCB1-2F74-4036-B11F-739436187828}"/>
              </a:ext>
            </a:extLst>
          </p:cNvPr>
          <p:cNvSpPr/>
          <p:nvPr/>
        </p:nvSpPr>
        <p:spPr>
          <a:xfrm>
            <a:off x="611560" y="804766"/>
            <a:ext cx="3111749" cy="369332"/>
          </a:xfrm>
          <a:prstGeom prst="rect">
            <a:avLst/>
          </a:prstGeom>
        </p:spPr>
        <p:txBody>
          <a:bodyPr wrap="none">
            <a:spAutoFit/>
          </a:bodyPr>
          <a:lstStyle/>
          <a:p>
            <a:pPr>
              <a:lnSpc>
                <a:spcPct val="90000"/>
              </a:lnSpc>
            </a:pPr>
            <a:r>
              <a:rPr lang="zh-CN" altLang="en-US" sz="2000" b="1" dirty="0">
                <a:solidFill>
                  <a:schemeClr val="accent1">
                    <a:lumMod val="75000"/>
                  </a:schemeClr>
                </a:solidFill>
                <a:latin typeface="+mj-ea"/>
                <a:ea typeface="+mj-ea"/>
              </a:rPr>
              <a:t>简单的</a:t>
            </a:r>
            <a:r>
              <a:rPr lang="en-US" altLang="zh-CN" sz="2000" b="1" dirty="0">
                <a:solidFill>
                  <a:schemeClr val="accent1">
                    <a:lumMod val="75000"/>
                  </a:schemeClr>
                </a:solidFill>
                <a:latin typeface="+mj-ea"/>
                <a:ea typeface="+mj-ea"/>
              </a:rPr>
              <a:t>continue</a:t>
            </a:r>
            <a:r>
              <a:rPr lang="zh-CN" altLang="en-US" sz="2000" b="1" dirty="0">
                <a:solidFill>
                  <a:schemeClr val="accent1">
                    <a:lumMod val="75000"/>
                  </a:schemeClr>
                </a:solidFill>
                <a:latin typeface="+mj-ea"/>
                <a:ea typeface="+mj-ea"/>
              </a:rPr>
              <a:t>语句举例</a:t>
            </a:r>
            <a:endParaRPr lang="en-US" altLang="zh-CN" sz="2000" b="1" dirty="0">
              <a:solidFill>
                <a:schemeClr val="accent1">
                  <a:lumMod val="75000"/>
                </a:schemeClr>
              </a:solidFill>
              <a:latin typeface="+mj-ea"/>
              <a:ea typeface="+mj-ea"/>
            </a:endParaRPr>
          </a:p>
        </p:txBody>
      </p:sp>
      <p:pic>
        <p:nvPicPr>
          <p:cNvPr id="5" name="图片 4">
            <a:extLst>
              <a:ext uri="{FF2B5EF4-FFF2-40B4-BE49-F238E27FC236}">
                <a16:creationId xmlns:a16="http://schemas.microsoft.com/office/drawing/2014/main" id="{66F6D9F3-B369-469F-A90D-7F66CD69AC61}"/>
              </a:ext>
            </a:extLst>
          </p:cNvPr>
          <p:cNvPicPr>
            <a:picLocks noChangeAspect="1"/>
          </p:cNvPicPr>
          <p:nvPr/>
        </p:nvPicPr>
        <p:blipFill>
          <a:blip r:embed="rId4"/>
          <a:stretch>
            <a:fillRect/>
          </a:stretch>
        </p:blipFill>
        <p:spPr>
          <a:xfrm>
            <a:off x="683568" y="1254657"/>
            <a:ext cx="5976664" cy="2338220"/>
          </a:xfrm>
          <a:prstGeom prst="rect">
            <a:avLst/>
          </a:prstGeom>
        </p:spPr>
      </p:pic>
      <p:pic>
        <p:nvPicPr>
          <p:cNvPr id="6" name="图片 5">
            <a:extLst>
              <a:ext uri="{FF2B5EF4-FFF2-40B4-BE49-F238E27FC236}">
                <a16:creationId xmlns:a16="http://schemas.microsoft.com/office/drawing/2014/main" id="{67742A9E-8217-474E-AB12-733D4E8F71D7}"/>
              </a:ext>
            </a:extLst>
          </p:cNvPr>
          <p:cNvPicPr>
            <a:picLocks noChangeAspect="1"/>
          </p:cNvPicPr>
          <p:nvPr/>
        </p:nvPicPr>
        <p:blipFill>
          <a:blip r:embed="rId5"/>
          <a:stretch>
            <a:fillRect/>
          </a:stretch>
        </p:blipFill>
        <p:spPr>
          <a:xfrm>
            <a:off x="661585" y="3642578"/>
            <a:ext cx="4656174" cy="1008112"/>
          </a:xfrm>
          <a:prstGeom prst="rect">
            <a:avLst/>
          </a:prstGeom>
        </p:spPr>
      </p:pic>
      <p:sp>
        <p:nvSpPr>
          <p:cNvPr id="7" name="矩形 6">
            <a:extLst>
              <a:ext uri="{FF2B5EF4-FFF2-40B4-BE49-F238E27FC236}">
                <a16:creationId xmlns:a16="http://schemas.microsoft.com/office/drawing/2014/main" id="{9B56C98F-253A-4662-9BF3-BE062980DAF1}"/>
              </a:ext>
            </a:extLst>
          </p:cNvPr>
          <p:cNvSpPr/>
          <p:nvPr/>
        </p:nvSpPr>
        <p:spPr>
          <a:xfrm>
            <a:off x="661585" y="4634990"/>
            <a:ext cx="7560840" cy="369332"/>
          </a:xfrm>
          <a:prstGeom prst="rect">
            <a:avLst/>
          </a:prstGeom>
        </p:spPr>
        <p:txBody>
          <a:bodyPr wrap="square">
            <a:spAutoFit/>
          </a:bodyPr>
          <a:lstStyle/>
          <a:p>
            <a:pPr marL="0" lvl="1"/>
            <a:r>
              <a:rPr lang="en-US" altLang="zh-CN" b="1" dirty="0">
                <a:solidFill>
                  <a:schemeClr val="accent1">
                    <a:lumMod val="75000"/>
                  </a:schemeClr>
                </a:solidFill>
                <a:latin typeface="+mj-ea"/>
                <a:ea typeface="+mj-ea"/>
              </a:rPr>
              <a:t>continue</a:t>
            </a:r>
            <a:r>
              <a:rPr lang="zh-CN" altLang="en-US" b="1" dirty="0">
                <a:solidFill>
                  <a:schemeClr val="accent1">
                    <a:lumMod val="75000"/>
                  </a:schemeClr>
                </a:solidFill>
                <a:latin typeface="+mj-ea"/>
                <a:ea typeface="+mj-ea"/>
              </a:rPr>
              <a:t>语句并没有跳出循环体，而是跳过本次循环，进入下一轮循环</a:t>
            </a:r>
          </a:p>
        </p:txBody>
      </p:sp>
      <p:sp>
        <p:nvSpPr>
          <p:cNvPr id="8" name="矩形 7">
            <a:extLst>
              <a:ext uri="{FF2B5EF4-FFF2-40B4-BE49-F238E27FC236}">
                <a16:creationId xmlns:a16="http://schemas.microsoft.com/office/drawing/2014/main" id="{CE353B9A-D376-4C9D-AECB-4A87CCE2EC2C}"/>
              </a:ext>
            </a:extLst>
          </p:cNvPr>
          <p:cNvSpPr/>
          <p:nvPr/>
        </p:nvSpPr>
        <p:spPr>
          <a:xfrm>
            <a:off x="899592" y="123478"/>
            <a:ext cx="2991525"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.7 </a:t>
            </a:r>
            <a:r>
              <a:rPr lang="en-US" altLang="zh-CN" sz="2400" b="1" dirty="0">
                <a:solidFill>
                  <a:schemeClr val="bg1"/>
                </a:solidFill>
                <a:latin typeface="+mj-ea"/>
                <a:ea typeface="+mj-ea"/>
              </a:rPr>
              <a:t>continue</a:t>
            </a:r>
            <a:r>
              <a:rPr lang="zh-CN" altLang="en-US" sz="2400" b="1" dirty="0">
                <a:solidFill>
                  <a:schemeClr val="bg1"/>
                </a:solidFill>
                <a:latin typeface="+mj-ea"/>
                <a:ea typeface="+mj-ea"/>
              </a:rPr>
              <a:t>语句</a:t>
            </a:r>
          </a:p>
        </p:txBody>
      </p:sp>
    </p:spTree>
    <p:custDataLst>
      <p:tags r:id="rId1"/>
    </p:custDataLst>
    <p:extLst>
      <p:ext uri="{BB962C8B-B14F-4D97-AF65-F5344CB8AC3E}">
        <p14:creationId xmlns:p14="http://schemas.microsoft.com/office/powerpoint/2010/main" val="1825029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B313F81-5C87-4422-83DD-E62557825515}"/>
              </a:ext>
            </a:extLst>
          </p:cNvPr>
          <p:cNvSpPr/>
          <p:nvPr/>
        </p:nvSpPr>
        <p:spPr>
          <a:xfrm>
            <a:off x="539552" y="915566"/>
            <a:ext cx="7920880" cy="369332"/>
          </a:xfrm>
          <a:prstGeom prst="rect">
            <a:avLst/>
          </a:prstGeom>
        </p:spPr>
        <p:txBody>
          <a:bodyPr wrap="square">
            <a:spAutoFit/>
          </a:bodyPr>
          <a:lstStyle/>
          <a:p>
            <a:pPr>
              <a:lnSpc>
                <a:spcPct val="90000"/>
              </a:lnSpc>
            </a:pPr>
            <a:r>
              <a:rPr lang="zh-CN" altLang="en-US" sz="2000" b="1" dirty="0">
                <a:solidFill>
                  <a:schemeClr val="accent1">
                    <a:lumMod val="75000"/>
                  </a:schemeClr>
                </a:solidFill>
              </a:rPr>
              <a:t>打印2到9之间的偶数的平方，但是不包括偶数6的平方</a:t>
            </a:r>
          </a:p>
        </p:txBody>
      </p:sp>
      <p:pic>
        <p:nvPicPr>
          <p:cNvPr id="5" name="图片 4">
            <a:extLst>
              <a:ext uri="{FF2B5EF4-FFF2-40B4-BE49-F238E27FC236}">
                <a16:creationId xmlns:a16="http://schemas.microsoft.com/office/drawing/2014/main" id="{17A33365-A19E-4F60-8527-584FCAD3AD45}"/>
              </a:ext>
            </a:extLst>
          </p:cNvPr>
          <p:cNvPicPr>
            <a:picLocks noChangeAspect="1"/>
          </p:cNvPicPr>
          <p:nvPr/>
        </p:nvPicPr>
        <p:blipFill>
          <a:blip r:embed="rId4"/>
          <a:stretch>
            <a:fillRect/>
          </a:stretch>
        </p:blipFill>
        <p:spPr>
          <a:xfrm>
            <a:off x="611560" y="1419622"/>
            <a:ext cx="5760640" cy="1949984"/>
          </a:xfrm>
          <a:prstGeom prst="rect">
            <a:avLst/>
          </a:prstGeom>
        </p:spPr>
      </p:pic>
      <p:pic>
        <p:nvPicPr>
          <p:cNvPr id="6" name="图片 5">
            <a:extLst>
              <a:ext uri="{FF2B5EF4-FFF2-40B4-BE49-F238E27FC236}">
                <a16:creationId xmlns:a16="http://schemas.microsoft.com/office/drawing/2014/main" id="{13ED6DE3-1B87-454F-86DC-7BB36C3BBD46}"/>
              </a:ext>
            </a:extLst>
          </p:cNvPr>
          <p:cNvPicPr>
            <a:picLocks noChangeAspect="1"/>
          </p:cNvPicPr>
          <p:nvPr/>
        </p:nvPicPr>
        <p:blipFill>
          <a:blip r:embed="rId5"/>
          <a:stretch>
            <a:fillRect/>
          </a:stretch>
        </p:blipFill>
        <p:spPr>
          <a:xfrm>
            <a:off x="575527" y="3566331"/>
            <a:ext cx="3300323" cy="1323206"/>
          </a:xfrm>
          <a:prstGeom prst="rect">
            <a:avLst/>
          </a:prstGeom>
        </p:spPr>
      </p:pic>
      <p:sp>
        <p:nvSpPr>
          <p:cNvPr id="7" name="矩形 6">
            <a:extLst>
              <a:ext uri="{FF2B5EF4-FFF2-40B4-BE49-F238E27FC236}">
                <a16:creationId xmlns:a16="http://schemas.microsoft.com/office/drawing/2014/main" id="{EB6C2663-A7F9-4EC4-B621-68963DFD76E4}"/>
              </a:ext>
            </a:extLst>
          </p:cNvPr>
          <p:cNvSpPr/>
          <p:nvPr/>
        </p:nvSpPr>
        <p:spPr>
          <a:xfrm>
            <a:off x="899592" y="123478"/>
            <a:ext cx="2991525"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.7 </a:t>
            </a:r>
            <a:r>
              <a:rPr lang="en-US" altLang="zh-CN" sz="2400" b="1" dirty="0">
                <a:solidFill>
                  <a:schemeClr val="bg1"/>
                </a:solidFill>
                <a:latin typeface="+mj-ea"/>
                <a:ea typeface="+mj-ea"/>
              </a:rPr>
              <a:t>continue</a:t>
            </a:r>
            <a:r>
              <a:rPr lang="zh-CN" altLang="en-US" sz="2400" b="1" dirty="0">
                <a:solidFill>
                  <a:schemeClr val="bg1"/>
                </a:solidFill>
                <a:latin typeface="+mj-ea"/>
                <a:ea typeface="+mj-ea"/>
              </a:rPr>
              <a:t>语句</a:t>
            </a:r>
          </a:p>
        </p:txBody>
      </p:sp>
    </p:spTree>
    <p:custDataLst>
      <p:tags r:id="rId1"/>
    </p:custDataLst>
    <p:extLst>
      <p:ext uri="{BB962C8B-B14F-4D97-AF65-F5344CB8AC3E}">
        <p14:creationId xmlns:p14="http://schemas.microsoft.com/office/powerpoint/2010/main" val="3538144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9050DF-E6A1-411A-A1FE-5E7E12881AA4}"/>
              </a:ext>
            </a:extLst>
          </p:cNvPr>
          <p:cNvSpPr/>
          <p:nvPr/>
        </p:nvSpPr>
        <p:spPr>
          <a:xfrm>
            <a:off x="755576" y="123478"/>
            <a:ext cx="3734740" cy="523220"/>
          </a:xfrm>
          <a:prstGeom prst="rect">
            <a:avLst/>
          </a:prstGeom>
        </p:spPr>
        <p:txBody>
          <a:bodyPr wrap="none">
            <a:spAutoFit/>
          </a:bodyPr>
          <a:lstStyle/>
          <a:p>
            <a:r>
              <a:rPr lang="en-US" altLang="en-US" sz="2800" b="1" dirty="0">
                <a:solidFill>
                  <a:schemeClr val="bg1"/>
                </a:solidFill>
                <a:latin typeface="+mj-ea"/>
                <a:ea typeface="+mj-ea"/>
              </a:rPr>
              <a:t>1.1.2 </a:t>
            </a:r>
            <a:r>
              <a:rPr lang="en-US" altLang="en-US" sz="2800" b="1" dirty="0" err="1">
                <a:solidFill>
                  <a:schemeClr val="bg1"/>
                </a:solidFill>
                <a:latin typeface="+mj-ea"/>
                <a:ea typeface="+mj-ea"/>
              </a:rPr>
              <a:t>Java语言的特点</a:t>
            </a:r>
            <a:endParaRPr lang="zh-CN" altLang="en-US" sz="2800" b="1" dirty="0">
              <a:solidFill>
                <a:schemeClr val="bg1"/>
              </a:solidFill>
              <a:latin typeface="+mj-ea"/>
              <a:ea typeface="+mj-ea"/>
            </a:endParaRPr>
          </a:p>
        </p:txBody>
      </p:sp>
      <p:sp>
        <p:nvSpPr>
          <p:cNvPr id="3" name="矩形 2">
            <a:extLst>
              <a:ext uri="{FF2B5EF4-FFF2-40B4-BE49-F238E27FC236}">
                <a16:creationId xmlns:a16="http://schemas.microsoft.com/office/drawing/2014/main" id="{5A66425C-37C7-4AF6-9C9B-2E129E921C60}"/>
              </a:ext>
            </a:extLst>
          </p:cNvPr>
          <p:cNvSpPr/>
          <p:nvPr/>
        </p:nvSpPr>
        <p:spPr>
          <a:xfrm>
            <a:off x="548889" y="924392"/>
            <a:ext cx="1107996" cy="341632"/>
          </a:xfrm>
          <a:prstGeom prst="rect">
            <a:avLst/>
          </a:prstGeom>
        </p:spPr>
        <p:txBody>
          <a:bodyPr wrap="none">
            <a:spAutoFit/>
          </a:bodyPr>
          <a:lstStyle/>
          <a:p>
            <a:pPr>
              <a:lnSpc>
                <a:spcPct val="90000"/>
              </a:lnSpc>
              <a:spcBef>
                <a:spcPct val="10000"/>
              </a:spcBef>
            </a:pPr>
            <a:r>
              <a:rPr lang="zh-CN" altLang="en-US" b="1" dirty="0">
                <a:solidFill>
                  <a:schemeClr val="accent1">
                    <a:lumMod val="75000"/>
                  </a:schemeClr>
                </a:solidFill>
                <a:latin typeface="+mj-ea"/>
                <a:ea typeface="+mj-ea"/>
              </a:rPr>
              <a:t>面向对象</a:t>
            </a:r>
          </a:p>
        </p:txBody>
      </p:sp>
      <p:sp>
        <p:nvSpPr>
          <p:cNvPr id="4" name="矩形 3">
            <a:extLst>
              <a:ext uri="{FF2B5EF4-FFF2-40B4-BE49-F238E27FC236}">
                <a16:creationId xmlns:a16="http://schemas.microsoft.com/office/drawing/2014/main" id="{27631358-8AEE-411A-BD7B-414F24AABD87}"/>
              </a:ext>
            </a:extLst>
          </p:cNvPr>
          <p:cNvSpPr/>
          <p:nvPr/>
        </p:nvSpPr>
        <p:spPr>
          <a:xfrm>
            <a:off x="548888" y="1319027"/>
            <a:ext cx="877163" cy="341632"/>
          </a:xfrm>
          <a:prstGeom prst="rect">
            <a:avLst/>
          </a:prstGeom>
        </p:spPr>
        <p:txBody>
          <a:bodyPr wrap="none">
            <a:spAutoFit/>
          </a:bodyPr>
          <a:lstStyle/>
          <a:p>
            <a:pPr>
              <a:lnSpc>
                <a:spcPct val="90000"/>
              </a:lnSpc>
              <a:spcBef>
                <a:spcPct val="10000"/>
              </a:spcBef>
            </a:pPr>
            <a:r>
              <a:rPr lang="zh-CN" altLang="en-US" b="1" dirty="0">
                <a:solidFill>
                  <a:schemeClr val="accent1">
                    <a:lumMod val="75000"/>
                  </a:schemeClr>
                </a:solidFill>
                <a:latin typeface="+mj-ea"/>
                <a:ea typeface="+mj-ea"/>
              </a:rPr>
              <a:t>安全性</a:t>
            </a:r>
          </a:p>
        </p:txBody>
      </p:sp>
      <p:sp>
        <p:nvSpPr>
          <p:cNvPr id="5" name="矩形 4">
            <a:extLst>
              <a:ext uri="{FF2B5EF4-FFF2-40B4-BE49-F238E27FC236}">
                <a16:creationId xmlns:a16="http://schemas.microsoft.com/office/drawing/2014/main" id="{9F4359CE-30A6-4372-9933-32624CED96A9}"/>
              </a:ext>
            </a:extLst>
          </p:cNvPr>
          <p:cNvSpPr/>
          <p:nvPr/>
        </p:nvSpPr>
        <p:spPr>
          <a:xfrm>
            <a:off x="978133" y="1651893"/>
            <a:ext cx="4572000" cy="646331"/>
          </a:xfrm>
          <a:prstGeom prst="rect">
            <a:avLst/>
          </a:prstGeom>
        </p:spPr>
        <p:txBody>
          <a:bodyPr>
            <a:spAutoFit/>
          </a:bodyPr>
          <a:lstStyle/>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不支持指针</a:t>
            </a:r>
          </a:p>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的内部安全措施</a:t>
            </a:r>
          </a:p>
        </p:txBody>
      </p:sp>
      <p:sp>
        <p:nvSpPr>
          <p:cNvPr id="6" name="矩形 5">
            <a:extLst>
              <a:ext uri="{FF2B5EF4-FFF2-40B4-BE49-F238E27FC236}">
                <a16:creationId xmlns:a16="http://schemas.microsoft.com/office/drawing/2014/main" id="{DC350A07-C0E6-4321-897D-94C747591FE9}"/>
              </a:ext>
            </a:extLst>
          </p:cNvPr>
          <p:cNvSpPr/>
          <p:nvPr/>
        </p:nvSpPr>
        <p:spPr>
          <a:xfrm>
            <a:off x="548888" y="2405534"/>
            <a:ext cx="1338828" cy="341632"/>
          </a:xfrm>
          <a:prstGeom prst="rect">
            <a:avLst/>
          </a:prstGeom>
        </p:spPr>
        <p:txBody>
          <a:bodyPr wrap="none">
            <a:spAutoFit/>
          </a:bodyPr>
          <a:lstStyle/>
          <a:p>
            <a:pPr>
              <a:lnSpc>
                <a:spcPct val="90000"/>
              </a:lnSpc>
              <a:spcBef>
                <a:spcPct val="10000"/>
              </a:spcBef>
            </a:pPr>
            <a:r>
              <a:rPr lang="zh-CN" altLang="en-US" b="1" dirty="0">
                <a:solidFill>
                  <a:schemeClr val="accent1">
                    <a:lumMod val="75000"/>
                  </a:schemeClr>
                </a:solidFill>
                <a:latin typeface="+mj-ea"/>
                <a:ea typeface="+mj-ea"/>
              </a:rPr>
              <a:t>平台无关性</a:t>
            </a:r>
          </a:p>
        </p:txBody>
      </p:sp>
      <p:sp>
        <p:nvSpPr>
          <p:cNvPr id="7" name="矩形 6">
            <a:extLst>
              <a:ext uri="{FF2B5EF4-FFF2-40B4-BE49-F238E27FC236}">
                <a16:creationId xmlns:a16="http://schemas.microsoft.com/office/drawing/2014/main" id="{E041442E-4C00-4993-8FB3-C6DBA564AB7F}"/>
              </a:ext>
            </a:extLst>
          </p:cNvPr>
          <p:cNvSpPr/>
          <p:nvPr/>
        </p:nvSpPr>
        <p:spPr>
          <a:xfrm>
            <a:off x="978133" y="2801925"/>
            <a:ext cx="7488832" cy="369332"/>
          </a:xfrm>
          <a:prstGeom prst="rect">
            <a:avLst/>
          </a:prstGeom>
        </p:spPr>
        <p:txBody>
          <a:bodyPr wrap="square">
            <a:spAutoFit/>
          </a:bodyPr>
          <a:lstStyle/>
          <a:p>
            <a:pPr marL="0" lvl="1"/>
            <a:r>
              <a:rPr lang="zh-CN" altLang="en-US" b="1" dirty="0">
                <a:solidFill>
                  <a:schemeClr val="accent1">
                    <a:lumMod val="75000"/>
                  </a:schemeClr>
                </a:solidFill>
                <a:latin typeface="+mj-ea"/>
                <a:ea typeface="+mj-ea"/>
              </a:rPr>
              <a:t>编译后的字节码对应于</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虚拟机，因此可在不同平台上运行</a:t>
            </a:r>
          </a:p>
        </p:txBody>
      </p:sp>
      <p:sp>
        <p:nvSpPr>
          <p:cNvPr id="8" name="矩形 7">
            <a:extLst>
              <a:ext uri="{FF2B5EF4-FFF2-40B4-BE49-F238E27FC236}">
                <a16:creationId xmlns:a16="http://schemas.microsoft.com/office/drawing/2014/main" id="{958B890F-CCD0-4173-BB75-D8450C7BDC3F}"/>
              </a:ext>
            </a:extLst>
          </p:cNvPr>
          <p:cNvSpPr/>
          <p:nvPr/>
        </p:nvSpPr>
        <p:spPr>
          <a:xfrm>
            <a:off x="548888" y="3259062"/>
            <a:ext cx="877163" cy="341632"/>
          </a:xfrm>
          <a:prstGeom prst="rect">
            <a:avLst/>
          </a:prstGeom>
        </p:spPr>
        <p:txBody>
          <a:bodyPr wrap="none">
            <a:spAutoFit/>
          </a:bodyPr>
          <a:lstStyle/>
          <a:p>
            <a:pPr>
              <a:lnSpc>
                <a:spcPct val="90000"/>
              </a:lnSpc>
              <a:spcBef>
                <a:spcPct val="10000"/>
              </a:spcBef>
            </a:pPr>
            <a:r>
              <a:rPr lang="zh-CN" altLang="en-US" b="1" dirty="0">
                <a:solidFill>
                  <a:schemeClr val="accent1">
                    <a:lumMod val="75000"/>
                  </a:schemeClr>
                </a:solidFill>
                <a:latin typeface="+mj-ea"/>
                <a:ea typeface="+mj-ea"/>
              </a:rPr>
              <a:t>多线程</a:t>
            </a:r>
          </a:p>
        </p:txBody>
      </p:sp>
      <p:sp>
        <p:nvSpPr>
          <p:cNvPr id="9" name="矩形 8">
            <a:extLst>
              <a:ext uri="{FF2B5EF4-FFF2-40B4-BE49-F238E27FC236}">
                <a16:creationId xmlns:a16="http://schemas.microsoft.com/office/drawing/2014/main" id="{1279F27C-2587-4DF6-BE5B-23B21A884A31}"/>
              </a:ext>
            </a:extLst>
          </p:cNvPr>
          <p:cNvSpPr/>
          <p:nvPr/>
        </p:nvSpPr>
        <p:spPr>
          <a:xfrm>
            <a:off x="987469" y="3615498"/>
            <a:ext cx="7695519" cy="369332"/>
          </a:xfrm>
          <a:prstGeom prst="rect">
            <a:avLst/>
          </a:prstGeom>
        </p:spPr>
        <p:txBody>
          <a:bodyPr wrap="square">
            <a:spAutoFit/>
          </a:bodyPr>
          <a:lstStyle/>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是第一个在语言级提供内至多线程支持的高级语言</a:t>
            </a:r>
          </a:p>
        </p:txBody>
      </p:sp>
      <p:sp>
        <p:nvSpPr>
          <p:cNvPr id="10" name="矩形 9">
            <a:extLst>
              <a:ext uri="{FF2B5EF4-FFF2-40B4-BE49-F238E27FC236}">
                <a16:creationId xmlns:a16="http://schemas.microsoft.com/office/drawing/2014/main" id="{2CAEFAC2-E967-4BEE-A920-F6E3E1F3A62F}"/>
              </a:ext>
            </a:extLst>
          </p:cNvPr>
          <p:cNvSpPr/>
          <p:nvPr/>
        </p:nvSpPr>
        <p:spPr>
          <a:xfrm>
            <a:off x="535753" y="4048292"/>
            <a:ext cx="1107996" cy="341632"/>
          </a:xfrm>
          <a:prstGeom prst="rect">
            <a:avLst/>
          </a:prstGeom>
        </p:spPr>
        <p:txBody>
          <a:bodyPr wrap="none">
            <a:spAutoFit/>
          </a:bodyPr>
          <a:lstStyle/>
          <a:p>
            <a:pPr>
              <a:lnSpc>
                <a:spcPct val="90000"/>
              </a:lnSpc>
              <a:spcBef>
                <a:spcPct val="10000"/>
              </a:spcBef>
            </a:pPr>
            <a:r>
              <a:rPr lang="zh-CN" altLang="en-US" b="1" dirty="0">
                <a:solidFill>
                  <a:schemeClr val="accent1">
                    <a:lumMod val="75000"/>
                  </a:schemeClr>
                </a:solidFill>
                <a:latin typeface="+mj-ea"/>
                <a:ea typeface="+mj-ea"/>
              </a:rPr>
              <a:t>内存管理</a:t>
            </a:r>
          </a:p>
        </p:txBody>
      </p:sp>
      <p:sp>
        <p:nvSpPr>
          <p:cNvPr id="11" name="矩形 10">
            <a:extLst>
              <a:ext uri="{FF2B5EF4-FFF2-40B4-BE49-F238E27FC236}">
                <a16:creationId xmlns:a16="http://schemas.microsoft.com/office/drawing/2014/main" id="{86B45308-DA10-4CE6-823C-3BCB13BC9207}"/>
              </a:ext>
            </a:extLst>
          </p:cNvPr>
          <p:cNvSpPr/>
          <p:nvPr/>
        </p:nvSpPr>
        <p:spPr>
          <a:xfrm>
            <a:off x="978133" y="4389924"/>
            <a:ext cx="4572000" cy="369332"/>
          </a:xfrm>
          <a:prstGeom prst="rect">
            <a:avLst/>
          </a:prstGeom>
        </p:spPr>
        <p:txBody>
          <a:bodyPr>
            <a:spAutoFit/>
          </a:bodyPr>
          <a:lstStyle/>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对内存自动进行管理并进行垃圾回收</a:t>
            </a:r>
          </a:p>
        </p:txBody>
      </p:sp>
    </p:spTree>
    <p:custDataLst>
      <p:tags r:id="rId1"/>
    </p:custDataLst>
    <p:extLst>
      <p:ext uri="{BB962C8B-B14F-4D97-AF65-F5344CB8AC3E}">
        <p14:creationId xmlns:p14="http://schemas.microsoft.com/office/powerpoint/2010/main" val="42577892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E888AC-BDA1-4D24-B5D1-3F97680E5B6F}"/>
              </a:ext>
            </a:extLst>
          </p:cNvPr>
          <p:cNvSpPr/>
          <p:nvPr/>
        </p:nvSpPr>
        <p:spPr>
          <a:xfrm>
            <a:off x="215516" y="843558"/>
            <a:ext cx="8712968" cy="1884618"/>
          </a:xfrm>
          <a:prstGeom prst="rect">
            <a:avLst/>
          </a:prstGeom>
        </p:spPr>
        <p:txBody>
          <a:bodyPr wrap="square">
            <a:spAutoFit/>
          </a:bodyPr>
          <a:lstStyle/>
          <a:p>
            <a:pPr>
              <a:lnSpc>
                <a:spcPct val="150000"/>
              </a:lnSpc>
            </a:pPr>
            <a:r>
              <a:rPr lang="zh-CN" altLang="en-US" sz="2000" b="1" dirty="0">
                <a:solidFill>
                  <a:schemeClr val="accent1">
                    <a:lumMod val="75000"/>
                  </a:schemeClr>
                </a:solidFill>
                <a:latin typeface="+mj-ea"/>
                <a:ea typeface="+mj-ea"/>
              </a:rPr>
              <a:t>带标号的</a:t>
            </a:r>
            <a:r>
              <a:rPr lang="en-US" altLang="zh-CN" sz="2000" b="1" dirty="0">
                <a:solidFill>
                  <a:schemeClr val="accent1">
                    <a:lumMod val="75000"/>
                  </a:schemeClr>
                </a:solidFill>
                <a:latin typeface="+mj-ea"/>
                <a:ea typeface="+mj-ea"/>
              </a:rPr>
              <a:t>continue</a:t>
            </a:r>
            <a:r>
              <a:rPr lang="zh-CN" altLang="en-US" sz="2000" b="1" dirty="0">
                <a:solidFill>
                  <a:schemeClr val="accent1">
                    <a:lumMod val="75000"/>
                  </a:schemeClr>
                </a:solidFill>
                <a:latin typeface="+mj-ea"/>
                <a:ea typeface="+mj-ea"/>
              </a:rPr>
              <a:t>语句</a:t>
            </a:r>
          </a:p>
          <a:p>
            <a:pPr lvl="1">
              <a:lnSpc>
                <a:spcPct val="150000"/>
              </a:lnSpc>
            </a:pPr>
            <a:r>
              <a:rPr lang="zh-CN" altLang="en-US" sz="2000" b="1" dirty="0">
                <a:solidFill>
                  <a:schemeClr val="accent1">
                    <a:lumMod val="75000"/>
                  </a:schemeClr>
                </a:solidFill>
                <a:latin typeface="+mj-ea"/>
                <a:ea typeface="+mj-ea"/>
              </a:rPr>
              <a:t>格式如下</a:t>
            </a:r>
          </a:p>
          <a:p>
            <a:pPr lvl="2">
              <a:lnSpc>
                <a:spcPct val="150000"/>
              </a:lnSpc>
              <a:buFont typeface="Wingdings" panose="05000000000000000000" pitchFamily="2" charset="2"/>
              <a:buNone/>
            </a:pPr>
            <a:r>
              <a:rPr lang="en-US" altLang="zh-CN" sz="2000" b="1" dirty="0">
                <a:solidFill>
                  <a:schemeClr val="accent1">
                    <a:lumMod val="75000"/>
                  </a:schemeClr>
                </a:solidFill>
                <a:latin typeface="+mj-ea"/>
                <a:ea typeface="+mj-ea"/>
              </a:rPr>
              <a:t>continue label;</a:t>
            </a:r>
          </a:p>
          <a:p>
            <a:pPr lvl="1">
              <a:lnSpc>
                <a:spcPct val="150000"/>
              </a:lnSpc>
            </a:pPr>
            <a:r>
              <a:rPr lang="zh-CN" altLang="en-US" sz="2000" b="1" dirty="0">
                <a:solidFill>
                  <a:schemeClr val="accent1">
                    <a:lumMod val="75000"/>
                  </a:schemeClr>
                </a:solidFill>
                <a:latin typeface="+mj-ea"/>
                <a:ea typeface="+mj-ea"/>
              </a:rPr>
              <a:t>标号</a:t>
            </a:r>
            <a:r>
              <a:rPr lang="en-US" altLang="zh-CN" sz="2000" b="1" dirty="0">
                <a:solidFill>
                  <a:schemeClr val="accent1">
                    <a:lumMod val="75000"/>
                  </a:schemeClr>
                </a:solidFill>
                <a:latin typeface="+mj-ea"/>
                <a:ea typeface="+mj-ea"/>
              </a:rPr>
              <a:t>label</a:t>
            </a:r>
            <a:r>
              <a:rPr lang="zh-CN" altLang="en-US" sz="2000" b="1" dirty="0">
                <a:solidFill>
                  <a:schemeClr val="accent1">
                    <a:lumMod val="75000"/>
                  </a:schemeClr>
                </a:solidFill>
                <a:latin typeface="+mj-ea"/>
                <a:ea typeface="+mj-ea"/>
              </a:rPr>
              <a:t>应该定义在程序中某一循环语句前面，用来标志这个循环结构</a:t>
            </a:r>
          </a:p>
        </p:txBody>
      </p:sp>
      <p:sp>
        <p:nvSpPr>
          <p:cNvPr id="4" name="矩形 3">
            <a:extLst>
              <a:ext uri="{FF2B5EF4-FFF2-40B4-BE49-F238E27FC236}">
                <a16:creationId xmlns:a16="http://schemas.microsoft.com/office/drawing/2014/main" id="{7DFC7AF3-83E0-4033-A7F3-1D7BAA5696AD}"/>
              </a:ext>
            </a:extLst>
          </p:cNvPr>
          <p:cNvSpPr/>
          <p:nvPr/>
        </p:nvSpPr>
        <p:spPr>
          <a:xfrm>
            <a:off x="899592" y="123478"/>
            <a:ext cx="2991525"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.7 </a:t>
            </a:r>
            <a:r>
              <a:rPr lang="en-US" altLang="zh-CN" sz="2400" b="1" dirty="0">
                <a:solidFill>
                  <a:schemeClr val="bg1"/>
                </a:solidFill>
                <a:latin typeface="+mj-ea"/>
                <a:ea typeface="+mj-ea"/>
              </a:rPr>
              <a:t>continue</a:t>
            </a:r>
            <a:r>
              <a:rPr lang="zh-CN" altLang="en-US" sz="2400" b="1" dirty="0">
                <a:solidFill>
                  <a:schemeClr val="bg1"/>
                </a:solidFill>
                <a:latin typeface="+mj-ea"/>
                <a:ea typeface="+mj-ea"/>
              </a:rPr>
              <a:t>语句</a:t>
            </a:r>
          </a:p>
        </p:txBody>
      </p:sp>
    </p:spTree>
    <p:custDataLst>
      <p:tags r:id="rId1"/>
    </p:custDataLst>
    <p:extLst>
      <p:ext uri="{BB962C8B-B14F-4D97-AF65-F5344CB8AC3E}">
        <p14:creationId xmlns:p14="http://schemas.microsoft.com/office/powerpoint/2010/main" val="37923612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92FAD5E-391D-461F-9A68-777374199B3F}"/>
              </a:ext>
            </a:extLst>
          </p:cNvPr>
          <p:cNvSpPr/>
          <p:nvPr/>
        </p:nvSpPr>
        <p:spPr>
          <a:xfrm>
            <a:off x="323528" y="4155926"/>
            <a:ext cx="8352928" cy="646331"/>
          </a:xfrm>
          <a:prstGeom prst="rect">
            <a:avLst/>
          </a:prstGeom>
        </p:spPr>
        <p:txBody>
          <a:bodyPr wrap="square">
            <a:spAutoFit/>
          </a:bodyPr>
          <a:lstStyle/>
          <a:p>
            <a:r>
              <a:rPr lang="zh-CN" altLang="en-US" b="1" dirty="0">
                <a:solidFill>
                  <a:schemeClr val="accent1">
                    <a:lumMod val="75000"/>
                  </a:schemeClr>
                </a:solidFill>
                <a:latin typeface="+mj-ea"/>
                <a:ea typeface="+mj-ea"/>
              </a:rPr>
              <a:t>当执行到满足条件</a:t>
            </a:r>
            <a:r>
              <a:rPr lang="en-US" altLang="zh-CN" b="1" dirty="0" err="1">
                <a:solidFill>
                  <a:schemeClr val="accent1">
                    <a:lumMod val="75000"/>
                  </a:schemeClr>
                </a:solidFill>
                <a:latin typeface="+mj-ea"/>
                <a:ea typeface="+mj-ea"/>
              </a:rPr>
              <a:t>i</a:t>
            </a:r>
            <a:r>
              <a:rPr lang="en-US" altLang="zh-CN" b="1" dirty="0">
                <a:solidFill>
                  <a:schemeClr val="accent1">
                    <a:lumMod val="75000"/>
                  </a:schemeClr>
                </a:solidFill>
                <a:latin typeface="+mj-ea"/>
                <a:ea typeface="+mj-ea"/>
              </a:rPr>
              <a:t>&lt;j</a:t>
            </a:r>
            <a:r>
              <a:rPr lang="zh-CN" altLang="en-US" b="1" dirty="0">
                <a:solidFill>
                  <a:schemeClr val="accent1">
                    <a:lumMod val="75000"/>
                  </a:schemeClr>
                </a:solidFill>
                <a:latin typeface="+mj-ea"/>
                <a:ea typeface="+mj-ea"/>
              </a:rPr>
              <a:t>时，跳出</a:t>
            </a:r>
            <a:r>
              <a:rPr lang="en-US" altLang="zh-CN" b="1" dirty="0">
                <a:solidFill>
                  <a:schemeClr val="accent1">
                    <a:lumMod val="75000"/>
                  </a:schemeClr>
                </a:solidFill>
                <a:latin typeface="+mj-ea"/>
                <a:ea typeface="+mj-ea"/>
              </a:rPr>
              <a:t>inner</a:t>
            </a:r>
            <a:r>
              <a:rPr lang="zh-CN" altLang="en-US" b="1" dirty="0">
                <a:solidFill>
                  <a:schemeClr val="accent1">
                    <a:lumMod val="75000"/>
                  </a:schemeClr>
                </a:solidFill>
                <a:latin typeface="+mj-ea"/>
                <a:ea typeface="+mj-ea"/>
              </a:rPr>
              <a:t>循环，直接跳到</a:t>
            </a:r>
            <a:r>
              <a:rPr lang="en-US" altLang="zh-CN" b="1" dirty="0">
                <a:solidFill>
                  <a:schemeClr val="accent1">
                    <a:lumMod val="75000"/>
                  </a:schemeClr>
                </a:solidFill>
                <a:latin typeface="+mj-ea"/>
                <a:ea typeface="+mj-ea"/>
              </a:rPr>
              <a:t>outer</a:t>
            </a:r>
            <a:r>
              <a:rPr lang="zh-CN" altLang="en-US" b="1" dirty="0">
                <a:solidFill>
                  <a:schemeClr val="accent1">
                    <a:lumMod val="75000"/>
                  </a:schemeClr>
                </a:solidFill>
                <a:latin typeface="+mj-ea"/>
                <a:ea typeface="+mj-ea"/>
              </a:rPr>
              <a:t>循环，计算并修改</a:t>
            </a:r>
            <a:r>
              <a:rPr lang="en-US" altLang="zh-CN" b="1" dirty="0" err="1">
                <a:solidFill>
                  <a:schemeClr val="accent1">
                    <a:lumMod val="75000"/>
                  </a:schemeClr>
                </a:solidFill>
                <a:latin typeface="+mj-ea"/>
                <a:ea typeface="+mj-ea"/>
              </a:rPr>
              <a:t>i</a:t>
            </a:r>
            <a:r>
              <a:rPr lang="zh-CN" altLang="en-US" b="1" dirty="0">
                <a:solidFill>
                  <a:schemeClr val="accent1">
                    <a:lumMod val="75000"/>
                  </a:schemeClr>
                </a:solidFill>
                <a:latin typeface="+mj-ea"/>
                <a:ea typeface="+mj-ea"/>
              </a:rPr>
              <a:t>的值，进行下一轮的循环</a:t>
            </a:r>
          </a:p>
        </p:txBody>
      </p:sp>
      <p:sp>
        <p:nvSpPr>
          <p:cNvPr id="5" name="矩形 4">
            <a:extLst>
              <a:ext uri="{FF2B5EF4-FFF2-40B4-BE49-F238E27FC236}">
                <a16:creationId xmlns:a16="http://schemas.microsoft.com/office/drawing/2014/main" id="{3CAF6DC6-810A-40B1-AF89-6A6E0D9FC6E8}"/>
              </a:ext>
            </a:extLst>
          </p:cNvPr>
          <p:cNvSpPr/>
          <p:nvPr/>
        </p:nvSpPr>
        <p:spPr>
          <a:xfrm>
            <a:off x="323528" y="843558"/>
            <a:ext cx="3877985" cy="369332"/>
          </a:xfrm>
          <a:prstGeom prst="rect">
            <a:avLst/>
          </a:prstGeom>
        </p:spPr>
        <p:txBody>
          <a:bodyPr wrap="none">
            <a:spAutoFit/>
          </a:bodyPr>
          <a:lstStyle/>
          <a:p>
            <a:r>
              <a:rPr lang="zh-CN" altLang="en-US" b="1" dirty="0">
                <a:solidFill>
                  <a:schemeClr val="accent1">
                    <a:lumMod val="75000"/>
                  </a:schemeClr>
                </a:solidFill>
              </a:rPr>
              <a:t>九九乘法表也可用下面的程序来实现</a:t>
            </a:r>
          </a:p>
        </p:txBody>
      </p:sp>
      <p:pic>
        <p:nvPicPr>
          <p:cNvPr id="6" name="图片 5">
            <a:extLst>
              <a:ext uri="{FF2B5EF4-FFF2-40B4-BE49-F238E27FC236}">
                <a16:creationId xmlns:a16="http://schemas.microsoft.com/office/drawing/2014/main" id="{613165C5-FAD8-4046-8178-0E668E680B39}"/>
              </a:ext>
            </a:extLst>
          </p:cNvPr>
          <p:cNvPicPr>
            <a:picLocks noChangeAspect="1"/>
          </p:cNvPicPr>
          <p:nvPr/>
        </p:nvPicPr>
        <p:blipFill>
          <a:blip r:embed="rId4"/>
          <a:stretch>
            <a:fillRect/>
          </a:stretch>
        </p:blipFill>
        <p:spPr>
          <a:xfrm>
            <a:off x="827584" y="1275606"/>
            <a:ext cx="4923274" cy="2664296"/>
          </a:xfrm>
          <a:prstGeom prst="rect">
            <a:avLst/>
          </a:prstGeom>
        </p:spPr>
      </p:pic>
      <p:sp>
        <p:nvSpPr>
          <p:cNvPr id="7" name="矩形 6">
            <a:extLst>
              <a:ext uri="{FF2B5EF4-FFF2-40B4-BE49-F238E27FC236}">
                <a16:creationId xmlns:a16="http://schemas.microsoft.com/office/drawing/2014/main" id="{E0D07252-8796-4DB1-BD89-89F804844682}"/>
              </a:ext>
            </a:extLst>
          </p:cNvPr>
          <p:cNvSpPr/>
          <p:nvPr/>
        </p:nvSpPr>
        <p:spPr>
          <a:xfrm>
            <a:off x="899592" y="123478"/>
            <a:ext cx="2991525"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.7 </a:t>
            </a:r>
            <a:r>
              <a:rPr lang="en-US" altLang="zh-CN" sz="2400" b="1" dirty="0">
                <a:solidFill>
                  <a:schemeClr val="bg1"/>
                </a:solidFill>
                <a:latin typeface="+mj-ea"/>
                <a:ea typeface="+mj-ea"/>
              </a:rPr>
              <a:t>continue</a:t>
            </a:r>
            <a:r>
              <a:rPr lang="zh-CN" altLang="en-US" sz="2400" b="1" dirty="0">
                <a:solidFill>
                  <a:schemeClr val="bg1"/>
                </a:solidFill>
                <a:latin typeface="+mj-ea"/>
                <a:ea typeface="+mj-ea"/>
              </a:rPr>
              <a:t>语句</a:t>
            </a:r>
          </a:p>
        </p:txBody>
      </p:sp>
    </p:spTree>
    <p:custDataLst>
      <p:tags r:id="rId1"/>
    </p:custDataLst>
    <p:extLst>
      <p:ext uri="{BB962C8B-B14F-4D97-AF65-F5344CB8AC3E}">
        <p14:creationId xmlns:p14="http://schemas.microsoft.com/office/powerpoint/2010/main" val="40056596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90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BA70FD-1FD6-424F-A037-2A50A8245650}"/>
              </a:ext>
            </a:extLst>
          </p:cNvPr>
          <p:cNvSpPr/>
          <p:nvPr/>
        </p:nvSpPr>
        <p:spPr>
          <a:xfrm>
            <a:off x="755576" y="123478"/>
            <a:ext cx="3734740" cy="523220"/>
          </a:xfrm>
          <a:prstGeom prst="rect">
            <a:avLst/>
          </a:prstGeom>
        </p:spPr>
        <p:txBody>
          <a:bodyPr wrap="none">
            <a:spAutoFit/>
          </a:bodyPr>
          <a:lstStyle/>
          <a:p>
            <a:r>
              <a:rPr lang="en-US" altLang="en-US" sz="2800" b="1" dirty="0">
                <a:solidFill>
                  <a:schemeClr val="bg1"/>
                </a:solidFill>
                <a:latin typeface="+mj-ea"/>
                <a:ea typeface="+mj-ea"/>
              </a:rPr>
              <a:t>1.1.2 </a:t>
            </a:r>
            <a:r>
              <a:rPr lang="en-US" altLang="en-US" sz="2800" b="1" dirty="0" err="1">
                <a:solidFill>
                  <a:schemeClr val="bg1"/>
                </a:solidFill>
                <a:latin typeface="+mj-ea"/>
                <a:ea typeface="+mj-ea"/>
              </a:rPr>
              <a:t>Java语言的特点</a:t>
            </a:r>
            <a:endParaRPr lang="zh-CN" altLang="en-US" sz="2800" b="1" dirty="0">
              <a:solidFill>
                <a:schemeClr val="bg1"/>
              </a:solidFill>
              <a:latin typeface="+mj-ea"/>
              <a:ea typeface="+mj-ea"/>
            </a:endParaRPr>
          </a:p>
        </p:txBody>
      </p:sp>
      <p:sp>
        <p:nvSpPr>
          <p:cNvPr id="3" name="矩形 2">
            <a:extLst>
              <a:ext uri="{FF2B5EF4-FFF2-40B4-BE49-F238E27FC236}">
                <a16:creationId xmlns:a16="http://schemas.microsoft.com/office/drawing/2014/main" id="{CAD73C7F-7104-4702-9658-3E9D76157AF0}"/>
              </a:ext>
            </a:extLst>
          </p:cNvPr>
          <p:cNvSpPr/>
          <p:nvPr/>
        </p:nvSpPr>
        <p:spPr>
          <a:xfrm>
            <a:off x="611560" y="987574"/>
            <a:ext cx="1909369" cy="375809"/>
          </a:xfrm>
          <a:prstGeom prst="rect">
            <a:avLst/>
          </a:prstGeom>
        </p:spPr>
        <p:txBody>
          <a:bodyPr wrap="none">
            <a:spAutoFit/>
          </a:bodyPr>
          <a:lstStyle/>
          <a:p>
            <a:pPr>
              <a:lnSpc>
                <a:spcPct val="110000"/>
              </a:lnSpc>
            </a:pPr>
            <a:r>
              <a:rPr lang="en-US" altLang="zh-CN" b="1" dirty="0">
                <a:solidFill>
                  <a:schemeClr val="accent1">
                    <a:lumMod val="75000"/>
                  </a:schemeClr>
                </a:solidFill>
                <a:latin typeface="+mj-ea"/>
                <a:ea typeface="+mj-ea"/>
              </a:rPr>
              <a:t>Java </a:t>
            </a:r>
            <a:r>
              <a:rPr lang="zh-CN" altLang="en-US" b="1" dirty="0">
                <a:solidFill>
                  <a:schemeClr val="accent1">
                    <a:lumMod val="75000"/>
                  </a:schemeClr>
                </a:solidFill>
                <a:latin typeface="+mj-ea"/>
                <a:ea typeface="+mj-ea"/>
              </a:rPr>
              <a:t>语言的优点</a:t>
            </a:r>
          </a:p>
        </p:txBody>
      </p:sp>
      <p:sp>
        <p:nvSpPr>
          <p:cNvPr id="4" name="矩形 3">
            <a:extLst>
              <a:ext uri="{FF2B5EF4-FFF2-40B4-BE49-F238E27FC236}">
                <a16:creationId xmlns:a16="http://schemas.microsoft.com/office/drawing/2014/main" id="{F69468BC-FE93-4CC0-B577-68830191DC18}"/>
              </a:ext>
            </a:extLst>
          </p:cNvPr>
          <p:cNvSpPr/>
          <p:nvPr/>
        </p:nvSpPr>
        <p:spPr>
          <a:xfrm>
            <a:off x="755576" y="1491630"/>
            <a:ext cx="6624736" cy="3269613"/>
          </a:xfrm>
          <a:prstGeom prst="rect">
            <a:avLst/>
          </a:prstGeom>
        </p:spPr>
        <p:txBody>
          <a:bodyPr wrap="square">
            <a:spAutoFit/>
          </a:bodyPr>
          <a:lstStyle/>
          <a:p>
            <a:pPr marL="800040" lvl="1" indent="-342900">
              <a:lnSpc>
                <a:spcPct val="150000"/>
              </a:lnSpc>
              <a:buFont typeface="Wingdings" panose="05000000000000000000" pitchFamily="2" charset="2"/>
              <a:buChar char="l"/>
            </a:pPr>
            <a:r>
              <a:rPr lang="zh-CN" altLang="en-US" sz="2000" b="1" dirty="0">
                <a:solidFill>
                  <a:schemeClr val="accent2">
                    <a:lumMod val="50000"/>
                  </a:schemeClr>
                </a:solidFill>
                <a:latin typeface="+mj-ea"/>
                <a:ea typeface="+mj-ea"/>
              </a:rPr>
              <a:t>易于学习</a:t>
            </a:r>
          </a:p>
          <a:p>
            <a:pPr marL="800040" lvl="1" indent="-342900">
              <a:lnSpc>
                <a:spcPct val="150000"/>
              </a:lnSpc>
              <a:buFont typeface="Wingdings" panose="05000000000000000000" pitchFamily="2" charset="2"/>
              <a:buChar char="l"/>
            </a:pPr>
            <a:r>
              <a:rPr lang="zh-CN" altLang="en-US" sz="2000" b="1" dirty="0">
                <a:solidFill>
                  <a:schemeClr val="accent2">
                    <a:lumMod val="50000"/>
                  </a:schemeClr>
                </a:solidFill>
                <a:latin typeface="+mj-ea"/>
                <a:ea typeface="+mj-ea"/>
              </a:rPr>
              <a:t>代码效率高</a:t>
            </a:r>
          </a:p>
          <a:p>
            <a:pPr marL="800040" lvl="1" indent="-342900">
              <a:lnSpc>
                <a:spcPct val="150000"/>
              </a:lnSpc>
              <a:buFont typeface="Wingdings" panose="05000000000000000000" pitchFamily="2" charset="2"/>
              <a:buChar char="l"/>
            </a:pPr>
            <a:r>
              <a:rPr lang="zh-CN" altLang="en-US" sz="2000" b="1" dirty="0">
                <a:solidFill>
                  <a:schemeClr val="accent2">
                    <a:lumMod val="50000"/>
                  </a:schemeClr>
                </a:solidFill>
                <a:latin typeface="+mj-ea"/>
                <a:ea typeface="+mj-ea"/>
              </a:rPr>
              <a:t>代码质量高</a:t>
            </a:r>
          </a:p>
          <a:p>
            <a:pPr marL="800040" lvl="1" indent="-342900">
              <a:lnSpc>
                <a:spcPct val="150000"/>
              </a:lnSpc>
              <a:buFont typeface="Wingdings" panose="05000000000000000000" pitchFamily="2" charset="2"/>
              <a:buChar char="l"/>
            </a:pPr>
            <a:r>
              <a:rPr lang="zh-CN" altLang="en-US" sz="2000" b="1" dirty="0">
                <a:solidFill>
                  <a:schemeClr val="accent2">
                    <a:lumMod val="50000"/>
                  </a:schemeClr>
                </a:solidFill>
                <a:latin typeface="+mj-ea"/>
                <a:ea typeface="+mj-ea"/>
              </a:rPr>
              <a:t>开发程序快</a:t>
            </a:r>
          </a:p>
          <a:p>
            <a:pPr marL="800040" lvl="1" indent="-342900">
              <a:lnSpc>
                <a:spcPct val="150000"/>
              </a:lnSpc>
              <a:buFont typeface="Wingdings" panose="05000000000000000000" pitchFamily="2" charset="2"/>
              <a:buChar char="l"/>
            </a:pPr>
            <a:r>
              <a:rPr lang="zh-CN" altLang="en-US" sz="2000" b="1" dirty="0">
                <a:solidFill>
                  <a:schemeClr val="accent2">
                    <a:lumMod val="50000"/>
                  </a:schemeClr>
                </a:solidFill>
                <a:latin typeface="+mj-ea"/>
                <a:ea typeface="+mj-ea"/>
              </a:rPr>
              <a:t>体系结构中立，纯</a:t>
            </a:r>
            <a:r>
              <a:rPr lang="en-US" altLang="zh-CN" sz="2000" b="1" dirty="0">
                <a:solidFill>
                  <a:schemeClr val="accent2">
                    <a:lumMod val="50000"/>
                  </a:schemeClr>
                </a:solidFill>
                <a:latin typeface="+mj-ea"/>
                <a:ea typeface="+mj-ea"/>
              </a:rPr>
              <a:t>Java</a:t>
            </a:r>
            <a:r>
              <a:rPr lang="zh-CN" altLang="en-US" sz="2000" b="1" dirty="0">
                <a:solidFill>
                  <a:schemeClr val="accent2">
                    <a:lumMod val="50000"/>
                  </a:schemeClr>
                </a:solidFill>
                <a:latin typeface="+mj-ea"/>
                <a:ea typeface="+mj-ea"/>
              </a:rPr>
              <a:t>程序不依赖于平台</a:t>
            </a:r>
          </a:p>
          <a:p>
            <a:pPr marL="800040" lvl="1" indent="-342900">
              <a:lnSpc>
                <a:spcPct val="150000"/>
              </a:lnSpc>
              <a:buFont typeface="Wingdings" panose="05000000000000000000" pitchFamily="2" charset="2"/>
              <a:buChar char="l"/>
            </a:pPr>
            <a:r>
              <a:rPr lang="zh-CN" altLang="en-US" sz="2000" b="1" dirty="0">
                <a:solidFill>
                  <a:schemeClr val="accent2">
                    <a:lumMod val="50000"/>
                  </a:schemeClr>
                </a:solidFill>
                <a:latin typeface="+mj-ea"/>
                <a:ea typeface="+mj-ea"/>
              </a:rPr>
              <a:t>一处编写，各处运行</a:t>
            </a:r>
          </a:p>
          <a:p>
            <a:pPr marL="800040" lvl="1" indent="-342900">
              <a:lnSpc>
                <a:spcPct val="150000"/>
              </a:lnSpc>
              <a:buFont typeface="Wingdings" panose="05000000000000000000" pitchFamily="2" charset="2"/>
              <a:buChar char="l"/>
            </a:pPr>
            <a:r>
              <a:rPr lang="zh-CN" altLang="en-US" sz="2000" b="1" dirty="0">
                <a:solidFill>
                  <a:schemeClr val="accent2">
                    <a:lumMod val="50000"/>
                  </a:schemeClr>
                </a:solidFill>
                <a:latin typeface="+mj-ea"/>
                <a:ea typeface="+mj-ea"/>
              </a:rPr>
              <a:t>软件易于发布</a:t>
            </a:r>
          </a:p>
        </p:txBody>
      </p:sp>
    </p:spTree>
    <p:custDataLst>
      <p:tags r:id="rId1"/>
    </p:custDataLst>
    <p:extLst>
      <p:ext uri="{BB962C8B-B14F-4D97-AF65-F5344CB8AC3E}">
        <p14:creationId xmlns:p14="http://schemas.microsoft.com/office/powerpoint/2010/main" val="4046024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845711-8024-48AE-95FC-9DF5A626ECD2}"/>
              </a:ext>
            </a:extLst>
          </p:cNvPr>
          <p:cNvSpPr/>
          <p:nvPr/>
        </p:nvSpPr>
        <p:spPr>
          <a:xfrm>
            <a:off x="755576" y="123478"/>
            <a:ext cx="3734740" cy="523220"/>
          </a:xfrm>
          <a:prstGeom prst="rect">
            <a:avLst/>
          </a:prstGeom>
        </p:spPr>
        <p:txBody>
          <a:bodyPr wrap="none">
            <a:spAutoFit/>
          </a:bodyPr>
          <a:lstStyle/>
          <a:p>
            <a:r>
              <a:rPr lang="en-US" altLang="en-US" sz="2800" b="1" dirty="0">
                <a:solidFill>
                  <a:schemeClr val="bg1"/>
                </a:solidFill>
                <a:latin typeface="+mj-ea"/>
                <a:ea typeface="+mj-ea"/>
              </a:rPr>
              <a:t>1.1.2 </a:t>
            </a:r>
            <a:r>
              <a:rPr lang="en-US" altLang="en-US" sz="2800" b="1" dirty="0" err="1">
                <a:solidFill>
                  <a:schemeClr val="bg1"/>
                </a:solidFill>
                <a:latin typeface="+mj-ea"/>
                <a:ea typeface="+mj-ea"/>
              </a:rPr>
              <a:t>Java语言的特点</a:t>
            </a:r>
            <a:endParaRPr lang="zh-CN" altLang="en-US" sz="2800" b="1" dirty="0">
              <a:solidFill>
                <a:schemeClr val="bg1"/>
              </a:solidFill>
              <a:latin typeface="+mj-ea"/>
              <a:ea typeface="+mj-ea"/>
            </a:endParaRPr>
          </a:p>
        </p:txBody>
      </p:sp>
      <p:sp>
        <p:nvSpPr>
          <p:cNvPr id="3" name="矩形 2">
            <a:extLst>
              <a:ext uri="{FF2B5EF4-FFF2-40B4-BE49-F238E27FC236}">
                <a16:creationId xmlns:a16="http://schemas.microsoft.com/office/drawing/2014/main" id="{956349A6-775E-4D90-BF15-FEC8CFC70E84}"/>
              </a:ext>
            </a:extLst>
          </p:cNvPr>
          <p:cNvSpPr/>
          <p:nvPr/>
        </p:nvSpPr>
        <p:spPr>
          <a:xfrm>
            <a:off x="323528" y="915566"/>
            <a:ext cx="2117759" cy="355482"/>
          </a:xfrm>
          <a:prstGeom prst="rect">
            <a:avLst/>
          </a:prstGeom>
        </p:spPr>
        <p:txBody>
          <a:bodyPr wrap="none">
            <a:spAutoFit/>
          </a:bodyPr>
          <a:lstStyle/>
          <a:p>
            <a:pPr>
              <a:lnSpc>
                <a:spcPct val="95000"/>
              </a:lnSpc>
            </a:pP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与</a:t>
            </a:r>
            <a:r>
              <a:rPr lang="en-US" altLang="zh-CN" b="1" dirty="0">
                <a:solidFill>
                  <a:schemeClr val="accent1">
                    <a:lumMod val="75000"/>
                  </a:schemeClr>
                </a:solidFill>
                <a:latin typeface="+mj-ea"/>
                <a:ea typeface="+mj-ea"/>
              </a:rPr>
              <a:t>C++</a:t>
            </a:r>
            <a:r>
              <a:rPr lang="zh-CN" altLang="en-US" b="1" dirty="0">
                <a:solidFill>
                  <a:schemeClr val="accent1">
                    <a:lumMod val="75000"/>
                  </a:schemeClr>
                </a:solidFill>
                <a:latin typeface="+mj-ea"/>
                <a:ea typeface="+mj-ea"/>
              </a:rPr>
              <a:t>的区别</a:t>
            </a:r>
          </a:p>
        </p:txBody>
      </p:sp>
      <p:pic>
        <p:nvPicPr>
          <p:cNvPr id="1026" name="Picture 2">
            <a:extLst>
              <a:ext uri="{FF2B5EF4-FFF2-40B4-BE49-F238E27FC236}">
                <a16:creationId xmlns:a16="http://schemas.microsoft.com/office/drawing/2014/main" id="{776B3D25-551B-4E7F-AEAC-B0660F117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3291830"/>
            <a:ext cx="2949448" cy="172819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CAD8D60-C8C8-4C8A-BCA5-1C320A4C8DE5}"/>
              </a:ext>
            </a:extLst>
          </p:cNvPr>
          <p:cNvSpPr/>
          <p:nvPr/>
        </p:nvSpPr>
        <p:spPr>
          <a:xfrm>
            <a:off x="325097" y="1419622"/>
            <a:ext cx="8595997" cy="2031325"/>
          </a:xfrm>
          <a:prstGeom prst="rect">
            <a:avLst/>
          </a:prstGeom>
        </p:spPr>
        <p:txBody>
          <a:bodyPr wrap="square">
            <a:spAutoFit/>
          </a:bodyPr>
          <a:lstStyle/>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中没有</a:t>
            </a:r>
            <a:r>
              <a:rPr lang="en-US" altLang="zh-CN" b="1" dirty="0">
                <a:solidFill>
                  <a:schemeClr val="accent1">
                    <a:lumMod val="75000"/>
                  </a:schemeClr>
                </a:solidFill>
                <a:latin typeface="+mj-ea"/>
                <a:ea typeface="+mj-ea"/>
              </a:rPr>
              <a:t>#include </a:t>
            </a:r>
            <a:r>
              <a:rPr lang="zh-CN" altLang="en-US" b="1" dirty="0">
                <a:solidFill>
                  <a:schemeClr val="accent1">
                    <a:lumMod val="75000"/>
                  </a:schemeClr>
                </a:solidFill>
                <a:latin typeface="+mj-ea"/>
                <a:ea typeface="+mj-ea"/>
              </a:rPr>
              <a:t>和</a:t>
            </a:r>
            <a:r>
              <a:rPr lang="en-US" altLang="zh-CN" b="1" dirty="0">
                <a:solidFill>
                  <a:schemeClr val="accent1">
                    <a:lumMod val="75000"/>
                  </a:schemeClr>
                </a:solidFill>
                <a:latin typeface="+mj-ea"/>
                <a:ea typeface="+mj-ea"/>
              </a:rPr>
              <a:t>#define </a:t>
            </a:r>
            <a:r>
              <a:rPr lang="zh-CN" altLang="en-US" b="1" dirty="0">
                <a:solidFill>
                  <a:schemeClr val="accent1">
                    <a:lumMod val="75000"/>
                  </a:schemeClr>
                </a:solidFill>
                <a:latin typeface="+mj-ea"/>
                <a:ea typeface="+mj-ea"/>
              </a:rPr>
              <a:t>等预处理功能，用</a:t>
            </a:r>
            <a:r>
              <a:rPr lang="en-US" altLang="zh-CN" b="1" dirty="0">
                <a:solidFill>
                  <a:schemeClr val="accent1">
                    <a:lumMod val="75000"/>
                  </a:schemeClr>
                </a:solidFill>
                <a:latin typeface="+mj-ea"/>
                <a:ea typeface="+mj-ea"/>
              </a:rPr>
              <a:t>import</a:t>
            </a:r>
            <a:r>
              <a:rPr lang="zh-CN" altLang="en-US" b="1" dirty="0">
                <a:solidFill>
                  <a:schemeClr val="accent1">
                    <a:lumMod val="75000"/>
                  </a:schemeClr>
                </a:solidFill>
                <a:latin typeface="+mj-ea"/>
                <a:ea typeface="+mj-ea"/>
              </a:rPr>
              <a:t>语来句包含其它类和包；</a:t>
            </a:r>
          </a:p>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中没有</a:t>
            </a:r>
            <a:r>
              <a:rPr lang="en-US" altLang="zh-CN" b="1" dirty="0">
                <a:solidFill>
                  <a:schemeClr val="accent1">
                    <a:lumMod val="75000"/>
                  </a:schemeClr>
                </a:solidFill>
                <a:latin typeface="+mj-ea"/>
                <a:ea typeface="+mj-ea"/>
              </a:rPr>
              <a:t>structure</a:t>
            </a:r>
            <a:r>
              <a:rPr lang="zh-CN" altLang="en-US" b="1" dirty="0">
                <a:solidFill>
                  <a:schemeClr val="accent1">
                    <a:lumMod val="75000"/>
                  </a:schemeClr>
                </a:solidFill>
                <a:latin typeface="+mj-ea"/>
                <a:ea typeface="+mj-ea"/>
              </a:rPr>
              <a:t>，</a:t>
            </a:r>
            <a:r>
              <a:rPr lang="en-US" altLang="zh-CN" b="1" dirty="0">
                <a:solidFill>
                  <a:schemeClr val="accent1">
                    <a:lumMod val="75000"/>
                  </a:schemeClr>
                </a:solidFill>
                <a:latin typeface="+mj-ea"/>
                <a:ea typeface="+mj-ea"/>
              </a:rPr>
              <a:t>union</a:t>
            </a:r>
            <a:r>
              <a:rPr lang="zh-CN" altLang="en-US" b="1" dirty="0">
                <a:solidFill>
                  <a:schemeClr val="accent1">
                    <a:lumMod val="75000"/>
                  </a:schemeClr>
                </a:solidFill>
                <a:latin typeface="+mj-ea"/>
                <a:ea typeface="+mj-ea"/>
              </a:rPr>
              <a:t>及</a:t>
            </a:r>
            <a:r>
              <a:rPr lang="en-US" altLang="zh-CN" b="1" dirty="0">
                <a:solidFill>
                  <a:schemeClr val="accent1">
                    <a:lumMod val="75000"/>
                  </a:schemeClr>
                </a:solidFill>
                <a:latin typeface="+mj-ea"/>
                <a:ea typeface="+mj-ea"/>
              </a:rPr>
              <a:t>typedef</a:t>
            </a:r>
            <a:r>
              <a:rPr lang="zh-CN" altLang="en-US" b="1" dirty="0">
                <a:solidFill>
                  <a:schemeClr val="accent1">
                    <a:lumMod val="75000"/>
                  </a:schemeClr>
                </a:solidFill>
                <a:latin typeface="+mj-ea"/>
                <a:ea typeface="+mj-ea"/>
              </a:rPr>
              <a:t>；</a:t>
            </a:r>
          </a:p>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中没有不属于类成员的函数，没有指针和多重继承，</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只支持单重继承；</a:t>
            </a:r>
          </a:p>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中禁用</a:t>
            </a:r>
            <a:r>
              <a:rPr lang="en-US" altLang="zh-CN" b="1" dirty="0" err="1">
                <a:solidFill>
                  <a:schemeClr val="accent1">
                    <a:lumMod val="75000"/>
                  </a:schemeClr>
                </a:solidFill>
                <a:latin typeface="+mj-ea"/>
                <a:ea typeface="+mj-ea"/>
              </a:rPr>
              <a:t>goto</a:t>
            </a:r>
            <a:r>
              <a:rPr lang="zh-CN" altLang="en-US" b="1" dirty="0">
                <a:solidFill>
                  <a:schemeClr val="accent1">
                    <a:lumMod val="75000"/>
                  </a:schemeClr>
                </a:solidFill>
                <a:latin typeface="+mj-ea"/>
                <a:ea typeface="+mj-ea"/>
              </a:rPr>
              <a:t>，但</a:t>
            </a:r>
            <a:r>
              <a:rPr lang="en-US" altLang="zh-CN" b="1" dirty="0" err="1">
                <a:solidFill>
                  <a:schemeClr val="accent1">
                    <a:lumMod val="75000"/>
                  </a:schemeClr>
                </a:solidFill>
                <a:latin typeface="+mj-ea"/>
                <a:ea typeface="+mj-ea"/>
              </a:rPr>
              <a:t>goto</a:t>
            </a:r>
            <a:r>
              <a:rPr lang="zh-CN" altLang="en-US" b="1" dirty="0">
                <a:solidFill>
                  <a:schemeClr val="accent1">
                    <a:lumMod val="75000"/>
                  </a:schemeClr>
                </a:solidFill>
                <a:latin typeface="+mj-ea"/>
                <a:ea typeface="+mj-ea"/>
              </a:rPr>
              <a:t>还是保留的关键字；</a:t>
            </a:r>
          </a:p>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中没有操作符重载；</a:t>
            </a:r>
          </a:p>
          <a:p>
            <a:pPr marL="0" lvl="1"/>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中没有全局变量，可以在类中定义公用、静态的数据成员实现相同功能；</a:t>
            </a:r>
          </a:p>
          <a:p>
            <a:pPr marL="0" lvl="1" algn="ctr">
              <a:buFontTx/>
              <a:buNone/>
            </a:pPr>
            <a:r>
              <a:rPr lang="en-US" altLang="zh-CN" b="1" dirty="0">
                <a:solidFill>
                  <a:schemeClr val="accent1">
                    <a:lumMod val="75000"/>
                  </a:schemeClr>
                </a:solidFill>
                <a:latin typeface="+mj-ea"/>
                <a:ea typeface="+mj-ea"/>
              </a:rPr>
              <a:t>…...</a:t>
            </a:r>
          </a:p>
        </p:txBody>
      </p:sp>
    </p:spTree>
    <p:custDataLst>
      <p:tags r:id="rId1"/>
    </p:custDataLst>
    <p:extLst>
      <p:ext uri="{BB962C8B-B14F-4D97-AF65-F5344CB8AC3E}">
        <p14:creationId xmlns:p14="http://schemas.microsoft.com/office/powerpoint/2010/main" val="2045548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49F737A-E2CC-419D-A5EF-C5D291DFD7F9}"/>
              </a:ext>
            </a:extLst>
          </p:cNvPr>
          <p:cNvSpPr/>
          <p:nvPr/>
        </p:nvSpPr>
        <p:spPr>
          <a:xfrm>
            <a:off x="755576" y="123478"/>
            <a:ext cx="2304733" cy="461665"/>
          </a:xfrm>
          <a:prstGeom prst="rect">
            <a:avLst/>
          </a:prstGeom>
        </p:spPr>
        <p:txBody>
          <a:bodyPr wrap="none">
            <a:spAutoFit/>
          </a:bodyPr>
          <a:lstStyle/>
          <a:p>
            <a:r>
              <a:rPr lang="en-US" altLang="zh-CN" sz="2400" b="1" dirty="0">
                <a:solidFill>
                  <a:schemeClr val="bg1"/>
                </a:solidFill>
                <a:latin typeface="+mj-ea"/>
                <a:ea typeface="+mj-ea"/>
              </a:rPr>
              <a:t>1.1.3 Java</a:t>
            </a:r>
            <a:r>
              <a:rPr lang="zh-CN" altLang="en-US" sz="2400" b="1" dirty="0">
                <a:solidFill>
                  <a:schemeClr val="bg1"/>
                </a:solidFill>
                <a:latin typeface="+mj-ea"/>
                <a:ea typeface="+mj-ea"/>
              </a:rPr>
              <a:t>类库</a:t>
            </a:r>
          </a:p>
        </p:txBody>
      </p:sp>
      <p:sp>
        <p:nvSpPr>
          <p:cNvPr id="3" name="Rectangle 3">
            <a:extLst>
              <a:ext uri="{FF2B5EF4-FFF2-40B4-BE49-F238E27FC236}">
                <a16:creationId xmlns:a16="http://schemas.microsoft.com/office/drawing/2014/main" id="{E558AA54-484D-4C64-B66B-B81DBE80979E}"/>
              </a:ext>
            </a:extLst>
          </p:cNvPr>
          <p:cNvSpPr txBox="1">
            <a:spLocks noChangeArrowheads="1"/>
          </p:cNvSpPr>
          <p:nvPr/>
        </p:nvSpPr>
        <p:spPr>
          <a:xfrm>
            <a:off x="467544" y="1131590"/>
            <a:ext cx="8352928" cy="309634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2000" b="1" dirty="0">
                <a:solidFill>
                  <a:schemeClr val="accent1">
                    <a:lumMod val="75000"/>
                  </a:schemeClr>
                </a:solidFill>
                <a:latin typeface="+mj-ea"/>
                <a:ea typeface="+mj-ea"/>
              </a:rPr>
              <a:t>组成</a:t>
            </a: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程序的最小单位是类，类封装了数据与处理数据的方法。</a:t>
            </a:r>
          </a:p>
          <a:p>
            <a:pPr>
              <a:lnSpc>
                <a:spcPct val="150000"/>
              </a:lnSpc>
            </a:pPr>
            <a:r>
              <a:rPr lang="zh-CN" altLang="en-US" sz="2000" b="1" dirty="0">
                <a:solidFill>
                  <a:schemeClr val="accent1">
                    <a:lumMod val="75000"/>
                  </a:schemeClr>
                </a:solidFill>
                <a:latin typeface="+mj-ea"/>
                <a:ea typeface="+mj-ea"/>
              </a:rPr>
              <a:t>对于大多数常用的功能，有大量已经编译好、经过测试的类，这些类的集合就是</a:t>
            </a: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类库。</a:t>
            </a:r>
          </a:p>
          <a:p>
            <a:pPr>
              <a:lnSpc>
                <a:spcPct val="150000"/>
              </a:lnSpc>
            </a:pP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类库主要是随编译器一起提供，也有些类库是由独立软件开发商提供的。</a:t>
            </a:r>
          </a:p>
        </p:txBody>
      </p:sp>
    </p:spTree>
    <p:custDataLst>
      <p:tags r:id="rId1"/>
    </p:custDataLst>
    <p:extLst>
      <p:ext uri="{BB962C8B-B14F-4D97-AF65-F5344CB8AC3E}">
        <p14:creationId xmlns:p14="http://schemas.microsoft.com/office/powerpoint/2010/main" val="403194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606FB05-255C-447C-8F02-FC4E8F96C05E}"/>
              </a:ext>
            </a:extLst>
          </p:cNvPr>
          <p:cNvSpPr/>
          <p:nvPr/>
        </p:nvSpPr>
        <p:spPr>
          <a:xfrm>
            <a:off x="827584" y="123478"/>
            <a:ext cx="2920287" cy="461665"/>
          </a:xfrm>
          <a:prstGeom prst="rect">
            <a:avLst/>
          </a:prstGeom>
        </p:spPr>
        <p:txBody>
          <a:bodyPr wrap="none">
            <a:spAutoFit/>
          </a:bodyPr>
          <a:lstStyle/>
          <a:p>
            <a:r>
              <a:rPr lang="en-US" altLang="en-US" sz="2400" b="1" dirty="0">
                <a:solidFill>
                  <a:schemeClr val="bg1"/>
                </a:solidFill>
                <a:latin typeface="+mj-ea"/>
                <a:ea typeface="+mj-ea"/>
              </a:rPr>
              <a:t>1.2.1 </a:t>
            </a:r>
            <a:r>
              <a:rPr lang="en-US" altLang="en-US" sz="2400" b="1" dirty="0" err="1">
                <a:solidFill>
                  <a:schemeClr val="bg1"/>
                </a:solidFill>
                <a:latin typeface="+mj-ea"/>
                <a:ea typeface="+mj-ea"/>
              </a:rPr>
              <a:t>Java开发环境</a:t>
            </a:r>
            <a:endParaRPr lang="zh-CN" altLang="en-US" sz="2400" b="1" dirty="0">
              <a:solidFill>
                <a:schemeClr val="bg1"/>
              </a:solidFill>
              <a:latin typeface="+mj-ea"/>
              <a:ea typeface="+mj-ea"/>
            </a:endParaRPr>
          </a:p>
        </p:txBody>
      </p:sp>
      <p:pic>
        <p:nvPicPr>
          <p:cNvPr id="3" name="Picture 3" descr="Java0_g1">
            <a:extLst>
              <a:ext uri="{FF2B5EF4-FFF2-40B4-BE49-F238E27FC236}">
                <a16:creationId xmlns:a16="http://schemas.microsoft.com/office/drawing/2014/main" id="{D60E8800-D9A9-4A60-B78F-64BD817C8C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1" y="1356595"/>
            <a:ext cx="5040560" cy="118248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5">
            <a:extLst>
              <a:ext uri="{FF2B5EF4-FFF2-40B4-BE49-F238E27FC236}">
                <a16:creationId xmlns:a16="http://schemas.microsoft.com/office/drawing/2014/main" id="{E8C2DEF3-6DDE-471E-9A48-60CA7DAA4B51}"/>
              </a:ext>
            </a:extLst>
          </p:cNvPr>
          <p:cNvSpPr txBox="1">
            <a:spLocks noChangeArrowheads="1"/>
          </p:cNvSpPr>
          <p:nvPr/>
        </p:nvSpPr>
        <p:spPr bwMode="auto">
          <a:xfrm>
            <a:off x="523531" y="770814"/>
            <a:ext cx="35283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程序编译执行的过程</a:t>
            </a:r>
          </a:p>
        </p:txBody>
      </p:sp>
      <p:pic>
        <p:nvPicPr>
          <p:cNvPr id="5" name="图片 4"/>
          <p:cNvPicPr>
            <a:picLocks noChangeAspect="1"/>
          </p:cNvPicPr>
          <p:nvPr/>
        </p:nvPicPr>
        <p:blipFill>
          <a:blip r:embed="rId5"/>
          <a:stretch>
            <a:fillRect/>
          </a:stretch>
        </p:blipFill>
        <p:spPr>
          <a:xfrm>
            <a:off x="590804" y="2697036"/>
            <a:ext cx="5174034" cy="1791225"/>
          </a:xfrm>
          <a:prstGeom prst="rect">
            <a:avLst/>
          </a:prstGeom>
        </p:spPr>
      </p:pic>
      <p:pic>
        <p:nvPicPr>
          <p:cNvPr id="6" name="图片 5"/>
          <p:cNvPicPr>
            <a:picLocks noChangeAspect="1"/>
          </p:cNvPicPr>
          <p:nvPr/>
        </p:nvPicPr>
        <p:blipFill>
          <a:blip r:embed="rId6"/>
          <a:stretch>
            <a:fillRect/>
          </a:stretch>
        </p:blipFill>
        <p:spPr>
          <a:xfrm>
            <a:off x="6300192" y="1419622"/>
            <a:ext cx="2533303" cy="2838462"/>
          </a:xfrm>
          <a:prstGeom prst="rect">
            <a:avLst/>
          </a:prstGeom>
        </p:spPr>
      </p:pic>
    </p:spTree>
    <p:custDataLst>
      <p:tags r:id="rId1"/>
    </p:custDataLst>
    <p:extLst>
      <p:ext uri="{BB962C8B-B14F-4D97-AF65-F5344CB8AC3E}">
        <p14:creationId xmlns:p14="http://schemas.microsoft.com/office/powerpoint/2010/main" val="86815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E23F91-AA7E-490E-B18C-E6DCC760EA94}"/>
              </a:ext>
            </a:extLst>
          </p:cNvPr>
          <p:cNvSpPr/>
          <p:nvPr/>
        </p:nvSpPr>
        <p:spPr>
          <a:xfrm>
            <a:off x="827584" y="123478"/>
            <a:ext cx="2920287" cy="461665"/>
          </a:xfrm>
          <a:prstGeom prst="rect">
            <a:avLst/>
          </a:prstGeom>
        </p:spPr>
        <p:txBody>
          <a:bodyPr wrap="none">
            <a:spAutoFit/>
          </a:bodyPr>
          <a:lstStyle/>
          <a:p>
            <a:r>
              <a:rPr lang="en-US" altLang="en-US" sz="2400" b="1" dirty="0">
                <a:solidFill>
                  <a:schemeClr val="bg1"/>
                </a:solidFill>
                <a:latin typeface="+mj-ea"/>
                <a:ea typeface="+mj-ea"/>
              </a:rPr>
              <a:t>1.2.1 </a:t>
            </a:r>
            <a:r>
              <a:rPr lang="en-US" altLang="en-US" sz="2400" b="1" dirty="0" err="1">
                <a:solidFill>
                  <a:schemeClr val="bg1"/>
                </a:solidFill>
                <a:latin typeface="+mj-ea"/>
                <a:ea typeface="+mj-ea"/>
              </a:rPr>
              <a:t>Java开发环境</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00B2F477-CBCF-47D8-A83A-6C07BE963BDC}"/>
              </a:ext>
            </a:extLst>
          </p:cNvPr>
          <p:cNvSpPr/>
          <p:nvPr/>
        </p:nvSpPr>
        <p:spPr>
          <a:xfrm>
            <a:off x="539552" y="987574"/>
            <a:ext cx="2492990" cy="400110"/>
          </a:xfrm>
          <a:prstGeom prst="rect">
            <a:avLst/>
          </a:prstGeom>
        </p:spPr>
        <p:txBody>
          <a:bodyPr wrap="none">
            <a:spAutoFit/>
          </a:bodyPr>
          <a:lstStyle/>
          <a:p>
            <a:pPr>
              <a:buFont typeface="Wingdings" panose="05000000000000000000" pitchFamily="2" charset="2"/>
              <a:buNone/>
            </a:pPr>
            <a:r>
              <a:rPr lang="zh-CN" altLang="en-US" sz="2000" b="1" dirty="0">
                <a:solidFill>
                  <a:schemeClr val="accent1">
                    <a:lumMod val="75000"/>
                  </a:schemeClr>
                </a:solidFill>
              </a:rPr>
              <a:t>一次编写，各处运行</a:t>
            </a:r>
          </a:p>
        </p:txBody>
      </p:sp>
      <p:pic>
        <p:nvPicPr>
          <p:cNvPr id="1026" name="Picture 2">
            <a:extLst>
              <a:ext uri="{FF2B5EF4-FFF2-40B4-BE49-F238E27FC236}">
                <a16:creationId xmlns:a16="http://schemas.microsoft.com/office/drawing/2014/main" id="{4C739127-471C-4881-A09A-60DE74996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790115"/>
            <a:ext cx="5895975" cy="2628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97999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5C23789-71A8-4D4E-9F8D-BE19BD81C294}"/>
              </a:ext>
            </a:extLst>
          </p:cNvPr>
          <p:cNvSpPr/>
          <p:nvPr/>
        </p:nvSpPr>
        <p:spPr>
          <a:xfrm>
            <a:off x="827584" y="123478"/>
            <a:ext cx="2920287" cy="461665"/>
          </a:xfrm>
          <a:prstGeom prst="rect">
            <a:avLst/>
          </a:prstGeom>
        </p:spPr>
        <p:txBody>
          <a:bodyPr wrap="none">
            <a:spAutoFit/>
          </a:bodyPr>
          <a:lstStyle/>
          <a:p>
            <a:r>
              <a:rPr lang="en-US" altLang="en-US" sz="2400" b="1" dirty="0">
                <a:solidFill>
                  <a:schemeClr val="bg1"/>
                </a:solidFill>
                <a:latin typeface="+mj-ea"/>
                <a:ea typeface="+mj-ea"/>
              </a:rPr>
              <a:t>1.2.1 </a:t>
            </a:r>
            <a:r>
              <a:rPr lang="en-US" altLang="en-US" sz="2400" b="1" dirty="0" err="1">
                <a:solidFill>
                  <a:schemeClr val="bg1"/>
                </a:solidFill>
                <a:latin typeface="+mj-ea"/>
                <a:ea typeface="+mj-ea"/>
              </a:rPr>
              <a:t>Java开发环境</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590320F5-F6CB-47F6-9DE3-B7F4EB1B0365}"/>
              </a:ext>
            </a:extLst>
          </p:cNvPr>
          <p:cNvSpPr/>
          <p:nvPr/>
        </p:nvSpPr>
        <p:spPr>
          <a:xfrm>
            <a:off x="1259632" y="1563638"/>
            <a:ext cx="4465315" cy="923330"/>
          </a:xfrm>
          <a:prstGeom prst="rect">
            <a:avLst/>
          </a:prstGeom>
        </p:spPr>
        <p:txBody>
          <a:bodyPr wrap="square">
            <a:spAutoFit/>
          </a:bodyPr>
          <a:lstStyle/>
          <a:p>
            <a:pPr lvl="1"/>
            <a:r>
              <a:rPr lang="en-US" altLang="zh-CN" b="1" dirty="0">
                <a:solidFill>
                  <a:schemeClr val="accent1">
                    <a:lumMod val="75000"/>
                  </a:schemeClr>
                </a:solidFill>
              </a:rPr>
              <a:t>Standard Edition   (J2SE)</a:t>
            </a:r>
          </a:p>
          <a:p>
            <a:pPr lvl="1"/>
            <a:r>
              <a:rPr lang="en-US" altLang="zh-CN" b="1" dirty="0">
                <a:solidFill>
                  <a:schemeClr val="accent1">
                    <a:lumMod val="75000"/>
                  </a:schemeClr>
                </a:solidFill>
              </a:rPr>
              <a:t>Enterprise Edition (J2EE)</a:t>
            </a:r>
          </a:p>
          <a:p>
            <a:pPr lvl="1"/>
            <a:r>
              <a:rPr lang="en-US" altLang="zh-CN" b="1" dirty="0">
                <a:solidFill>
                  <a:schemeClr val="accent1">
                    <a:lumMod val="75000"/>
                  </a:schemeClr>
                </a:solidFill>
              </a:rPr>
              <a:t>Mobile Edition     (J2ME)</a:t>
            </a:r>
          </a:p>
        </p:txBody>
      </p:sp>
      <p:sp>
        <p:nvSpPr>
          <p:cNvPr id="4" name="矩形 3">
            <a:extLst>
              <a:ext uri="{FF2B5EF4-FFF2-40B4-BE49-F238E27FC236}">
                <a16:creationId xmlns:a16="http://schemas.microsoft.com/office/drawing/2014/main" id="{0AC7AFC7-202F-4676-82C2-462CA0AE6B4B}"/>
              </a:ext>
            </a:extLst>
          </p:cNvPr>
          <p:cNvSpPr/>
          <p:nvPr/>
        </p:nvSpPr>
        <p:spPr>
          <a:xfrm>
            <a:off x="467544" y="1070324"/>
            <a:ext cx="5113387" cy="400110"/>
          </a:xfrm>
          <a:prstGeom prst="rect">
            <a:avLst/>
          </a:prstGeom>
        </p:spPr>
        <p:txBody>
          <a:bodyPr wrap="none">
            <a:spAutoFit/>
          </a:bodyPr>
          <a:lstStyle/>
          <a:p>
            <a:pPr>
              <a:buFont typeface="Wingdings" panose="05000000000000000000" pitchFamily="2" charset="2"/>
              <a:buNone/>
            </a:pPr>
            <a:r>
              <a:rPr lang="en-US" altLang="zh-CN" sz="2000" b="1" dirty="0">
                <a:solidFill>
                  <a:schemeClr val="accent1">
                    <a:lumMod val="75000"/>
                  </a:schemeClr>
                </a:solidFill>
                <a:latin typeface="+mj-ea"/>
                <a:ea typeface="+mj-ea"/>
              </a:rPr>
              <a:t>Java2 SDK(Software Development Kit)</a:t>
            </a:r>
          </a:p>
        </p:txBody>
      </p:sp>
      <p:pic>
        <p:nvPicPr>
          <p:cNvPr id="2050" name="Picture 2">
            <a:extLst>
              <a:ext uri="{FF2B5EF4-FFF2-40B4-BE49-F238E27FC236}">
                <a16:creationId xmlns:a16="http://schemas.microsoft.com/office/drawing/2014/main" id="{13C58F07-9240-45B7-98AB-214FF6C95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2787774"/>
            <a:ext cx="5095578" cy="21997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BD862BAA-BE65-47EA-80E0-470B55DEE083}"/>
              </a:ext>
            </a:extLst>
          </p:cNvPr>
          <p:cNvCxnSpPr/>
          <p:nvPr/>
        </p:nvCxnSpPr>
        <p:spPr>
          <a:xfrm>
            <a:off x="395536" y="2643758"/>
            <a:ext cx="7560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F6D5C8E-7D74-4C3D-BA93-43F04476089A}"/>
              </a:ext>
            </a:extLst>
          </p:cNvPr>
          <p:cNvCxnSpPr/>
          <p:nvPr/>
        </p:nvCxnSpPr>
        <p:spPr>
          <a:xfrm>
            <a:off x="1547664" y="2283718"/>
            <a:ext cx="352839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97685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5C23789-71A8-4D4E-9F8D-BE19BD81C294}"/>
              </a:ext>
            </a:extLst>
          </p:cNvPr>
          <p:cNvSpPr/>
          <p:nvPr/>
        </p:nvSpPr>
        <p:spPr>
          <a:xfrm>
            <a:off x="827584" y="123478"/>
            <a:ext cx="2920287" cy="461665"/>
          </a:xfrm>
          <a:prstGeom prst="rect">
            <a:avLst/>
          </a:prstGeom>
        </p:spPr>
        <p:txBody>
          <a:bodyPr wrap="none">
            <a:spAutoFit/>
          </a:bodyPr>
          <a:lstStyle/>
          <a:p>
            <a:r>
              <a:rPr lang="en-US" altLang="en-US" sz="2400" b="1" dirty="0">
                <a:solidFill>
                  <a:schemeClr val="bg1"/>
                </a:solidFill>
                <a:latin typeface="+mj-ea"/>
                <a:ea typeface="+mj-ea"/>
              </a:rPr>
              <a:t>1.2.1 </a:t>
            </a:r>
            <a:r>
              <a:rPr lang="en-US" altLang="en-US" sz="2400" b="1" dirty="0" err="1">
                <a:solidFill>
                  <a:schemeClr val="bg1"/>
                </a:solidFill>
                <a:latin typeface="+mj-ea"/>
                <a:ea typeface="+mj-ea"/>
              </a:rPr>
              <a:t>Java开发环境</a:t>
            </a:r>
            <a:endParaRPr lang="zh-CN" altLang="en-US" sz="2400" b="1" dirty="0">
              <a:solidFill>
                <a:schemeClr val="bg1"/>
              </a:solidFill>
              <a:latin typeface="+mj-ea"/>
              <a:ea typeface="+mj-ea"/>
            </a:endParaRPr>
          </a:p>
        </p:txBody>
      </p:sp>
      <p:sp>
        <p:nvSpPr>
          <p:cNvPr id="3" name="Rectangle 5">
            <a:extLst>
              <a:ext uri="{FF2B5EF4-FFF2-40B4-BE49-F238E27FC236}">
                <a16:creationId xmlns:a16="http://schemas.microsoft.com/office/drawing/2014/main" id="{8CBD6766-6328-49C5-A30D-001F07C72E47}"/>
              </a:ext>
            </a:extLst>
          </p:cNvPr>
          <p:cNvSpPr txBox="1">
            <a:spLocks noChangeArrowheads="1"/>
          </p:cNvSpPr>
          <p:nvPr/>
        </p:nvSpPr>
        <p:spPr>
          <a:xfrm>
            <a:off x="647564" y="987574"/>
            <a:ext cx="7848872" cy="388843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zh-CN" sz="2400" b="1" dirty="0">
                <a:solidFill>
                  <a:schemeClr val="accent1">
                    <a:lumMod val="75000"/>
                  </a:schemeClr>
                </a:solidFill>
                <a:latin typeface="+mj-ea"/>
                <a:ea typeface="+mj-ea"/>
              </a:rPr>
              <a:t>J2SE——J2SDK</a:t>
            </a:r>
            <a:r>
              <a:rPr lang="zh-CN" altLang="en-US" sz="2400" b="1" dirty="0">
                <a:solidFill>
                  <a:schemeClr val="accent1">
                    <a:lumMod val="75000"/>
                  </a:schemeClr>
                </a:solidFill>
                <a:latin typeface="+mj-ea"/>
                <a:ea typeface="+mj-ea"/>
              </a:rPr>
              <a:t>的核心部分</a:t>
            </a:r>
          </a:p>
          <a:p>
            <a:pPr>
              <a:lnSpc>
                <a:spcPct val="80000"/>
              </a:lnSpc>
            </a:pPr>
            <a:r>
              <a:rPr lang="zh-CN" altLang="en-US" sz="2000" b="1" dirty="0">
                <a:solidFill>
                  <a:schemeClr val="accent1">
                    <a:lumMod val="75000"/>
                  </a:schemeClr>
                </a:solidFill>
                <a:latin typeface="+mj-ea"/>
                <a:ea typeface="+mj-ea"/>
              </a:rPr>
              <a:t>开发工具</a:t>
            </a:r>
          </a:p>
          <a:p>
            <a:pPr lvl="1">
              <a:lnSpc>
                <a:spcPct val="80000"/>
              </a:lnSpc>
            </a:pPr>
            <a:r>
              <a:rPr lang="zh-CN" altLang="en-US" b="1" dirty="0">
                <a:solidFill>
                  <a:schemeClr val="accent1">
                    <a:lumMod val="75000"/>
                  </a:schemeClr>
                </a:solidFill>
                <a:latin typeface="+mj-ea"/>
                <a:ea typeface="+mj-ea"/>
              </a:rPr>
              <a:t>编译器</a:t>
            </a:r>
          </a:p>
          <a:p>
            <a:pPr lvl="1">
              <a:lnSpc>
                <a:spcPct val="80000"/>
              </a:lnSpc>
            </a:pPr>
            <a:r>
              <a:rPr lang="zh-CN" altLang="en-US" b="1" dirty="0">
                <a:solidFill>
                  <a:schemeClr val="accent1">
                    <a:lumMod val="75000"/>
                  </a:schemeClr>
                </a:solidFill>
                <a:latin typeface="+mj-ea"/>
                <a:ea typeface="+mj-ea"/>
              </a:rPr>
              <a:t>调试器 </a:t>
            </a:r>
          </a:p>
          <a:p>
            <a:pPr lvl="1">
              <a:lnSpc>
                <a:spcPct val="80000"/>
              </a:lnSpc>
            </a:pPr>
            <a:r>
              <a:rPr lang="zh-CN" altLang="en-US" b="1" dirty="0">
                <a:solidFill>
                  <a:schemeClr val="accent1">
                    <a:lumMod val="75000"/>
                  </a:schemeClr>
                </a:solidFill>
                <a:latin typeface="+mj-ea"/>
                <a:ea typeface="+mj-ea"/>
              </a:rPr>
              <a:t>文档制作工具</a:t>
            </a:r>
          </a:p>
          <a:p>
            <a:pPr>
              <a:lnSpc>
                <a:spcPct val="80000"/>
              </a:lnSpc>
            </a:pPr>
            <a:r>
              <a:rPr lang="zh-CN" altLang="en-US" sz="2000" b="1" dirty="0">
                <a:solidFill>
                  <a:schemeClr val="accent1">
                    <a:lumMod val="75000"/>
                  </a:schemeClr>
                </a:solidFill>
                <a:latin typeface="+mj-ea"/>
                <a:ea typeface="+mj-ea"/>
              </a:rPr>
              <a:t>运行环境 </a:t>
            </a:r>
          </a:p>
          <a:p>
            <a:pPr lvl="1">
              <a:lnSpc>
                <a:spcPct val="80000"/>
              </a:lnSpc>
            </a:pPr>
            <a:r>
              <a:rPr lang="en-US" altLang="zh-CN" b="1" dirty="0">
                <a:solidFill>
                  <a:schemeClr val="accent1">
                    <a:lumMod val="75000"/>
                  </a:schemeClr>
                </a:solidFill>
                <a:latin typeface="+mj-ea"/>
                <a:ea typeface="+mj-ea"/>
              </a:rPr>
              <a:t>Java </a:t>
            </a:r>
            <a:r>
              <a:rPr lang="zh-CN" altLang="en-US" b="1" dirty="0">
                <a:solidFill>
                  <a:schemeClr val="accent1">
                    <a:lumMod val="75000"/>
                  </a:schemeClr>
                </a:solidFill>
                <a:latin typeface="+mj-ea"/>
                <a:ea typeface="+mj-ea"/>
              </a:rPr>
              <a:t>虚拟机</a:t>
            </a:r>
          </a:p>
          <a:p>
            <a:pPr lvl="1">
              <a:lnSpc>
                <a:spcPct val="80000"/>
              </a:lnSpc>
            </a:pPr>
            <a:r>
              <a:rPr lang="zh-CN" altLang="en-US" b="1" dirty="0">
                <a:solidFill>
                  <a:schemeClr val="accent1">
                    <a:lumMod val="75000"/>
                  </a:schemeClr>
                </a:solidFill>
                <a:latin typeface="+mj-ea"/>
                <a:ea typeface="+mj-ea"/>
              </a:rPr>
              <a:t>组成</a:t>
            </a:r>
            <a:r>
              <a:rPr lang="en-US" altLang="zh-CN" b="1" dirty="0">
                <a:solidFill>
                  <a:schemeClr val="accent1">
                    <a:lumMod val="75000"/>
                  </a:schemeClr>
                </a:solidFill>
                <a:latin typeface="+mj-ea"/>
                <a:ea typeface="+mj-ea"/>
              </a:rPr>
              <a:t>Java 2 </a:t>
            </a:r>
            <a:r>
              <a:rPr lang="zh-CN" altLang="en-US" b="1" dirty="0">
                <a:solidFill>
                  <a:schemeClr val="accent1">
                    <a:lumMod val="75000"/>
                  </a:schemeClr>
                </a:solidFill>
                <a:latin typeface="+mj-ea"/>
                <a:ea typeface="+mj-ea"/>
              </a:rPr>
              <a:t>平台</a:t>
            </a:r>
            <a:r>
              <a:rPr lang="en-US" altLang="zh-CN" b="1" dirty="0">
                <a:solidFill>
                  <a:schemeClr val="accent1">
                    <a:lumMod val="75000"/>
                  </a:schemeClr>
                </a:solidFill>
                <a:latin typeface="+mj-ea"/>
                <a:ea typeface="+mj-ea"/>
              </a:rPr>
              <a:t>API</a:t>
            </a:r>
            <a:r>
              <a:rPr lang="zh-CN" altLang="en-US" b="1" dirty="0">
                <a:solidFill>
                  <a:schemeClr val="accent1">
                    <a:lumMod val="75000"/>
                  </a:schemeClr>
                </a:solidFill>
                <a:latin typeface="+mj-ea"/>
                <a:ea typeface="+mj-ea"/>
              </a:rPr>
              <a:t>的类。</a:t>
            </a:r>
          </a:p>
          <a:p>
            <a:pPr lvl="1">
              <a:lnSpc>
                <a:spcPct val="80000"/>
              </a:lnSpc>
            </a:pPr>
            <a:r>
              <a:rPr lang="zh-CN" altLang="en-US" b="1" dirty="0">
                <a:solidFill>
                  <a:schemeClr val="accent1">
                    <a:lumMod val="75000"/>
                  </a:schemeClr>
                </a:solidFill>
                <a:latin typeface="+mj-ea"/>
                <a:ea typeface="+mj-ea"/>
              </a:rPr>
              <a:t>帮助文档</a:t>
            </a:r>
          </a:p>
          <a:p>
            <a:pPr>
              <a:lnSpc>
                <a:spcPct val="80000"/>
              </a:lnSpc>
            </a:pPr>
            <a:r>
              <a:rPr lang="zh-CN" altLang="en-US" sz="2000" b="1" dirty="0">
                <a:solidFill>
                  <a:schemeClr val="accent1">
                    <a:lumMod val="75000"/>
                  </a:schemeClr>
                </a:solidFill>
                <a:latin typeface="+mj-ea"/>
                <a:ea typeface="+mj-ea"/>
              </a:rPr>
              <a:t>附加库 </a:t>
            </a:r>
          </a:p>
          <a:p>
            <a:pPr>
              <a:lnSpc>
                <a:spcPct val="80000"/>
              </a:lnSpc>
            </a:pP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程序（</a:t>
            </a:r>
            <a:r>
              <a:rPr lang="en-US" altLang="zh-CN" sz="2000" b="1" dirty="0">
                <a:solidFill>
                  <a:schemeClr val="accent1">
                    <a:lumMod val="75000"/>
                  </a:schemeClr>
                </a:solidFill>
                <a:latin typeface="+mj-ea"/>
                <a:ea typeface="+mj-ea"/>
              </a:rPr>
              <a:t>Applets </a:t>
            </a:r>
            <a:r>
              <a:rPr lang="zh-CN" altLang="en-US" sz="2000" b="1" dirty="0">
                <a:solidFill>
                  <a:schemeClr val="accent1">
                    <a:lumMod val="75000"/>
                  </a:schemeClr>
                </a:solidFill>
                <a:latin typeface="+mj-ea"/>
                <a:ea typeface="+mj-ea"/>
              </a:rPr>
              <a:t>和 </a:t>
            </a:r>
            <a:r>
              <a:rPr lang="en-US" altLang="zh-CN" sz="2000" b="1" dirty="0">
                <a:solidFill>
                  <a:schemeClr val="accent1">
                    <a:lumMod val="75000"/>
                  </a:schemeClr>
                </a:solidFill>
                <a:latin typeface="+mj-ea"/>
                <a:ea typeface="+mj-ea"/>
              </a:rPr>
              <a:t>Applications</a:t>
            </a:r>
            <a:r>
              <a:rPr lang="zh-CN" altLang="en-US" sz="2000" b="1" dirty="0">
                <a:solidFill>
                  <a:schemeClr val="accent1">
                    <a:lumMod val="75000"/>
                  </a:schemeClr>
                </a:solidFill>
                <a:latin typeface="+mj-ea"/>
                <a:ea typeface="+mj-ea"/>
              </a:rPr>
              <a:t>） 的演示</a:t>
            </a:r>
          </a:p>
          <a:p>
            <a:pPr>
              <a:lnSpc>
                <a:spcPct val="80000"/>
              </a:lnSpc>
              <a:buFont typeface="Wingdings" panose="05000000000000000000" pitchFamily="2" charset="2"/>
              <a:buNone/>
            </a:pP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a:t>
            </a:r>
          </a:p>
        </p:txBody>
      </p:sp>
    </p:spTree>
    <p:custDataLst>
      <p:tags r:id="rId1"/>
    </p:custDataLst>
    <p:extLst>
      <p:ext uri="{BB962C8B-B14F-4D97-AF65-F5344CB8AC3E}">
        <p14:creationId xmlns:p14="http://schemas.microsoft.com/office/powerpoint/2010/main" val="338687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5C23789-71A8-4D4E-9F8D-BE19BD81C294}"/>
              </a:ext>
            </a:extLst>
          </p:cNvPr>
          <p:cNvSpPr/>
          <p:nvPr/>
        </p:nvSpPr>
        <p:spPr>
          <a:xfrm>
            <a:off x="827584" y="123478"/>
            <a:ext cx="2920287" cy="461665"/>
          </a:xfrm>
          <a:prstGeom prst="rect">
            <a:avLst/>
          </a:prstGeom>
        </p:spPr>
        <p:txBody>
          <a:bodyPr wrap="none">
            <a:spAutoFit/>
          </a:bodyPr>
          <a:lstStyle/>
          <a:p>
            <a:r>
              <a:rPr lang="en-US" altLang="en-US" sz="2400" b="1" dirty="0">
                <a:solidFill>
                  <a:schemeClr val="bg1"/>
                </a:solidFill>
                <a:latin typeface="+mj-ea"/>
                <a:ea typeface="+mj-ea"/>
              </a:rPr>
              <a:t>1.2.1 </a:t>
            </a:r>
            <a:r>
              <a:rPr lang="en-US" altLang="en-US" sz="2400" b="1" dirty="0" err="1">
                <a:solidFill>
                  <a:schemeClr val="bg1"/>
                </a:solidFill>
                <a:latin typeface="+mj-ea"/>
                <a:ea typeface="+mj-ea"/>
              </a:rPr>
              <a:t>Java开发环境</a:t>
            </a:r>
            <a:endParaRPr lang="zh-CN" altLang="en-US" sz="2400" b="1" dirty="0">
              <a:solidFill>
                <a:schemeClr val="bg1"/>
              </a:solidFill>
              <a:latin typeface="+mj-ea"/>
              <a:ea typeface="+mj-ea"/>
            </a:endParaRPr>
          </a:p>
        </p:txBody>
      </p:sp>
      <p:pic>
        <p:nvPicPr>
          <p:cNvPr id="3" name="图片 2">
            <a:extLst>
              <a:ext uri="{FF2B5EF4-FFF2-40B4-BE49-F238E27FC236}">
                <a16:creationId xmlns:a16="http://schemas.microsoft.com/office/drawing/2014/main" id="{AE49264F-DB2F-4181-AA27-6CEC6294D19A}"/>
              </a:ext>
            </a:extLst>
          </p:cNvPr>
          <p:cNvPicPr>
            <a:picLocks noChangeAspect="1"/>
          </p:cNvPicPr>
          <p:nvPr/>
        </p:nvPicPr>
        <p:blipFill>
          <a:blip r:embed="rId4"/>
          <a:stretch>
            <a:fillRect/>
          </a:stretch>
        </p:blipFill>
        <p:spPr>
          <a:xfrm>
            <a:off x="629816" y="771550"/>
            <a:ext cx="7884368" cy="2874570"/>
          </a:xfrm>
          <a:prstGeom prst="rect">
            <a:avLst/>
          </a:prstGeom>
        </p:spPr>
      </p:pic>
      <p:pic>
        <p:nvPicPr>
          <p:cNvPr id="4" name="图片 3">
            <a:extLst>
              <a:ext uri="{FF2B5EF4-FFF2-40B4-BE49-F238E27FC236}">
                <a16:creationId xmlns:a16="http://schemas.microsoft.com/office/drawing/2014/main" id="{352BFF56-6A84-4F74-9F2D-FE6795029D53}"/>
              </a:ext>
            </a:extLst>
          </p:cNvPr>
          <p:cNvPicPr>
            <a:picLocks noChangeAspect="1"/>
          </p:cNvPicPr>
          <p:nvPr/>
        </p:nvPicPr>
        <p:blipFill>
          <a:blip r:embed="rId5"/>
          <a:stretch>
            <a:fillRect/>
          </a:stretch>
        </p:blipFill>
        <p:spPr>
          <a:xfrm>
            <a:off x="4598613" y="2139702"/>
            <a:ext cx="3146375" cy="2786435"/>
          </a:xfrm>
          <a:prstGeom prst="rect">
            <a:avLst/>
          </a:prstGeom>
        </p:spPr>
      </p:pic>
    </p:spTree>
    <p:custDataLst>
      <p:tags r:id="rId1"/>
    </p:custDataLst>
    <p:extLst>
      <p:ext uri="{BB962C8B-B14F-4D97-AF65-F5344CB8AC3E}">
        <p14:creationId xmlns:p14="http://schemas.microsoft.com/office/powerpoint/2010/main" val="3020523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426F66-8697-4EE4-B266-6DF03C550ABF}"/>
              </a:ext>
            </a:extLst>
          </p:cNvPr>
          <p:cNvSpPr txBox="1"/>
          <p:nvPr/>
        </p:nvSpPr>
        <p:spPr>
          <a:xfrm>
            <a:off x="971600" y="123478"/>
            <a:ext cx="2066591" cy="461665"/>
          </a:xfrm>
          <a:prstGeom prst="rect">
            <a:avLst/>
          </a:prstGeom>
          <a:noFill/>
        </p:spPr>
        <p:txBody>
          <a:bodyPr wrap="none" rtlCol="0">
            <a:spAutoFit/>
          </a:bodyPr>
          <a:lstStyle/>
          <a:p>
            <a:r>
              <a:rPr lang="zh-CN" altLang="en-US" sz="2400" b="1" dirty="0">
                <a:solidFill>
                  <a:schemeClr val="bg1"/>
                </a:solidFill>
                <a:latin typeface="+mn-ea"/>
              </a:rPr>
              <a:t>学</a:t>
            </a:r>
            <a:r>
              <a:rPr lang="en-US" altLang="zh-CN" sz="2400" b="1" dirty="0">
                <a:solidFill>
                  <a:schemeClr val="bg1"/>
                </a:solidFill>
                <a:latin typeface="+mn-ea"/>
              </a:rPr>
              <a:t>Java</a:t>
            </a:r>
            <a:r>
              <a:rPr lang="zh-CN" altLang="en-US" sz="2400" b="1" dirty="0">
                <a:solidFill>
                  <a:schemeClr val="bg1"/>
                </a:solidFill>
                <a:latin typeface="+mn-ea"/>
              </a:rPr>
              <a:t>的作用</a:t>
            </a:r>
          </a:p>
        </p:txBody>
      </p:sp>
      <p:pic>
        <p:nvPicPr>
          <p:cNvPr id="1026" name="Picture 2">
            <a:extLst>
              <a:ext uri="{FF2B5EF4-FFF2-40B4-BE49-F238E27FC236}">
                <a16:creationId xmlns:a16="http://schemas.microsoft.com/office/drawing/2014/main" id="{B9AB8ABE-3EEB-4E34-842E-DAE12FB385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936104"/>
            <a:ext cx="2296574" cy="408391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99441A86-8503-455A-BA9C-7C3EA778E2F6}"/>
              </a:ext>
            </a:extLst>
          </p:cNvPr>
          <p:cNvSpPr/>
          <p:nvPr/>
        </p:nvSpPr>
        <p:spPr>
          <a:xfrm>
            <a:off x="3275856" y="906474"/>
            <a:ext cx="5472608" cy="646331"/>
          </a:xfrm>
          <a:prstGeom prst="rect">
            <a:avLst/>
          </a:prstGeom>
        </p:spPr>
        <p:txBody>
          <a:bodyPr wrap="square">
            <a:spAutoFit/>
          </a:bodyPr>
          <a:lstStyle/>
          <a:p>
            <a:r>
              <a:rPr lang="zh-CN" altLang="en-US" b="1" dirty="0">
                <a:solidFill>
                  <a:schemeClr val="accent1">
                    <a:lumMod val="75000"/>
                  </a:schemeClr>
                </a:solidFill>
                <a:latin typeface="Microsoft YaHei" panose="020B0503020204020204" pitchFamily="34" charset="-122"/>
                <a:ea typeface="Microsoft YaHei" panose="020B0503020204020204" pitchFamily="34" charset="-122"/>
              </a:rPr>
              <a:t>“</a:t>
            </a:r>
            <a:r>
              <a:rPr lang="en-US" altLang="zh-CN" b="1" dirty="0" err="1">
                <a:solidFill>
                  <a:schemeClr val="accent1">
                    <a:lumMod val="75000"/>
                  </a:schemeClr>
                </a:solidFill>
                <a:latin typeface="Microsoft YaHei" panose="020B0503020204020204" pitchFamily="34" charset="-122"/>
                <a:ea typeface="Microsoft YaHei" panose="020B0503020204020204" pitchFamily="34" charset="-122"/>
              </a:rPr>
              <a:t>Ele</a:t>
            </a:r>
            <a:r>
              <a:rPr lang="zh-CN" altLang="en-US" b="1" dirty="0">
                <a:solidFill>
                  <a:schemeClr val="accent1">
                    <a:lumMod val="75000"/>
                  </a:schemeClr>
                </a:solidFill>
                <a:latin typeface="Microsoft YaHei" panose="020B0503020204020204" pitchFamily="34" charset="-122"/>
                <a:ea typeface="Microsoft YaHei" panose="020B0503020204020204" pitchFamily="34" charset="-122"/>
              </a:rPr>
              <a:t>实验室” </a:t>
            </a:r>
            <a:r>
              <a:rPr lang="en-US" altLang="zh-CN" b="1" dirty="0">
                <a:solidFill>
                  <a:schemeClr val="accent1">
                    <a:lumMod val="75000"/>
                  </a:schemeClr>
                </a:solidFill>
                <a:latin typeface="Microsoft YaHei" panose="020B0503020204020204" pitchFamily="34" charset="-122"/>
                <a:ea typeface="Microsoft YaHei" panose="020B0503020204020204" pitchFamily="34" charset="-122"/>
              </a:rPr>
              <a:t>Bruce Young</a:t>
            </a:r>
            <a:r>
              <a:rPr lang="zh-CN" altLang="en-US" b="1" dirty="0">
                <a:solidFill>
                  <a:schemeClr val="accent1">
                    <a:lumMod val="75000"/>
                  </a:schemeClr>
                </a:solidFill>
                <a:latin typeface="Microsoft YaHei" panose="020B0503020204020204" pitchFamily="34" charset="-122"/>
                <a:ea typeface="Microsoft YaHei" panose="020B0503020204020204" pitchFamily="34" charset="-122"/>
              </a:rPr>
              <a:t>同学在家制作了一个有关病毒传播的仿真程序</a:t>
            </a:r>
            <a:endParaRPr lang="zh-CN" altLang="en-US" b="1" dirty="0">
              <a:solidFill>
                <a:schemeClr val="accent1">
                  <a:lumMod val="75000"/>
                </a:schemeClr>
              </a:solidFill>
            </a:endParaRPr>
          </a:p>
        </p:txBody>
      </p:sp>
      <p:pic>
        <p:nvPicPr>
          <p:cNvPr id="4" name="图片 3">
            <a:extLst>
              <a:ext uri="{FF2B5EF4-FFF2-40B4-BE49-F238E27FC236}">
                <a16:creationId xmlns:a16="http://schemas.microsoft.com/office/drawing/2014/main" id="{ED785420-7DF4-44A7-A242-B74FEA9BF926}"/>
              </a:ext>
            </a:extLst>
          </p:cNvPr>
          <p:cNvPicPr>
            <a:picLocks noChangeAspect="1"/>
          </p:cNvPicPr>
          <p:nvPr/>
        </p:nvPicPr>
        <p:blipFill>
          <a:blip r:embed="rId3"/>
          <a:stretch>
            <a:fillRect/>
          </a:stretch>
        </p:blipFill>
        <p:spPr>
          <a:xfrm>
            <a:off x="3347864" y="1635646"/>
            <a:ext cx="5504484" cy="2816661"/>
          </a:xfrm>
          <a:prstGeom prst="rect">
            <a:avLst/>
          </a:prstGeom>
        </p:spPr>
      </p:pic>
      <p:sp>
        <p:nvSpPr>
          <p:cNvPr id="5" name="矩形 4">
            <a:extLst>
              <a:ext uri="{FF2B5EF4-FFF2-40B4-BE49-F238E27FC236}">
                <a16:creationId xmlns:a16="http://schemas.microsoft.com/office/drawing/2014/main" id="{798F2BBB-BA54-4BD6-AEB9-D80A2451FA06}"/>
              </a:ext>
            </a:extLst>
          </p:cNvPr>
          <p:cNvSpPr/>
          <p:nvPr/>
        </p:nvSpPr>
        <p:spPr>
          <a:xfrm>
            <a:off x="3487752" y="4587974"/>
            <a:ext cx="5224708" cy="369332"/>
          </a:xfrm>
          <a:prstGeom prst="rect">
            <a:avLst/>
          </a:prstGeom>
        </p:spPr>
        <p:txBody>
          <a:bodyPr wrap="square">
            <a:spAutoFit/>
          </a:bodyPr>
          <a:lstStyle/>
          <a:p>
            <a:r>
              <a:rPr lang="en-US" altLang="zh-CN" dirty="0">
                <a:solidFill>
                  <a:srgbClr val="4183C4"/>
                </a:solidFill>
                <a:latin typeface="Microsoft YaHei" panose="020B0503020204020204" pitchFamily="34" charset="-122"/>
                <a:ea typeface="Microsoft YaHei" panose="020B0503020204020204" pitchFamily="34" charset="-122"/>
                <a:hlinkClick r:id="rId4"/>
              </a:rPr>
              <a:t>https://www.bilibili.com/video/av86478875</a:t>
            </a:r>
            <a:endParaRPr lang="zh-CN" altLang="en-US" dirty="0"/>
          </a:p>
        </p:txBody>
      </p:sp>
    </p:spTree>
    <p:extLst>
      <p:ext uri="{BB962C8B-B14F-4D97-AF65-F5344CB8AC3E}">
        <p14:creationId xmlns:p14="http://schemas.microsoft.com/office/powerpoint/2010/main" val="4227175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D034E9-F456-4494-86C6-C6AED39EF98C}"/>
              </a:ext>
            </a:extLst>
          </p:cNvPr>
          <p:cNvSpPr/>
          <p:nvPr/>
        </p:nvSpPr>
        <p:spPr>
          <a:xfrm>
            <a:off x="827584" y="123478"/>
            <a:ext cx="2920287" cy="461665"/>
          </a:xfrm>
          <a:prstGeom prst="rect">
            <a:avLst/>
          </a:prstGeom>
        </p:spPr>
        <p:txBody>
          <a:bodyPr wrap="none">
            <a:spAutoFit/>
          </a:bodyPr>
          <a:lstStyle/>
          <a:p>
            <a:r>
              <a:rPr lang="en-US" altLang="en-US" sz="2400" b="1" dirty="0">
                <a:solidFill>
                  <a:schemeClr val="bg1"/>
                </a:solidFill>
                <a:latin typeface="+mj-ea"/>
                <a:ea typeface="+mj-ea"/>
              </a:rPr>
              <a:t>1.2.1 </a:t>
            </a:r>
            <a:r>
              <a:rPr lang="en-US" altLang="en-US" sz="2400" b="1" dirty="0" err="1">
                <a:solidFill>
                  <a:schemeClr val="bg1"/>
                </a:solidFill>
                <a:latin typeface="+mj-ea"/>
                <a:ea typeface="+mj-ea"/>
              </a:rPr>
              <a:t>Java开发环境</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B0C2EF47-CDD4-43CC-8759-11E07A2D37B5}"/>
              </a:ext>
            </a:extLst>
          </p:cNvPr>
          <p:cNvSpPr/>
          <p:nvPr/>
        </p:nvSpPr>
        <p:spPr>
          <a:xfrm>
            <a:off x="395536" y="919551"/>
            <a:ext cx="8568952" cy="4085734"/>
          </a:xfrm>
          <a:prstGeom prst="rect">
            <a:avLst/>
          </a:prstGeom>
        </p:spPr>
        <p:txBody>
          <a:bodyPr wrap="square">
            <a:spAutoFit/>
          </a:bodyPr>
          <a:lstStyle/>
          <a:p>
            <a:pPr>
              <a:lnSpc>
                <a:spcPct val="90000"/>
              </a:lnSpc>
              <a:spcBef>
                <a:spcPct val="15000"/>
              </a:spcBef>
              <a:buFont typeface="Wingdings" panose="05000000000000000000" pitchFamily="2" charset="2"/>
              <a:buNone/>
            </a:pP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开发工具包括</a:t>
            </a:r>
          </a:p>
          <a:p>
            <a:pPr>
              <a:lnSpc>
                <a:spcPct val="90000"/>
              </a:lnSpc>
              <a:spcBef>
                <a:spcPct val="15000"/>
              </a:spcBef>
            </a:pPr>
            <a:r>
              <a:rPr lang="en-US" altLang="zh-CN" sz="2000" b="1" dirty="0" err="1">
                <a:solidFill>
                  <a:schemeClr val="accent1">
                    <a:lumMod val="75000"/>
                  </a:schemeClr>
                </a:solidFill>
                <a:latin typeface="+mj-ea"/>
                <a:ea typeface="+mj-ea"/>
              </a:rPr>
              <a:t>Javac</a:t>
            </a:r>
            <a:r>
              <a:rPr lang="zh-CN" altLang="en-US" sz="2000" b="1" dirty="0">
                <a:solidFill>
                  <a:schemeClr val="accent1">
                    <a:lumMod val="75000"/>
                  </a:schemeClr>
                </a:solidFill>
                <a:latin typeface="+mj-ea"/>
                <a:ea typeface="+mj-ea"/>
              </a:rPr>
              <a:t>：</a:t>
            </a:r>
          </a:p>
          <a:p>
            <a:pPr lvl="1">
              <a:lnSpc>
                <a:spcPct val="90000"/>
              </a:lnSpc>
              <a:spcBef>
                <a:spcPct val="15000"/>
              </a:spcBef>
            </a:pP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编译器，用来将</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程序编译成  </a:t>
            </a:r>
            <a:r>
              <a:rPr lang="en-US" altLang="zh-CN" b="1" dirty="0">
                <a:solidFill>
                  <a:schemeClr val="accent1">
                    <a:lumMod val="75000"/>
                  </a:schemeClr>
                </a:solidFill>
                <a:latin typeface="+mj-ea"/>
                <a:ea typeface="+mj-ea"/>
              </a:rPr>
              <a:t>Bytecode</a:t>
            </a:r>
            <a:r>
              <a:rPr lang="zh-CN" altLang="en-US" b="1" dirty="0">
                <a:solidFill>
                  <a:schemeClr val="accent1">
                    <a:lumMod val="75000"/>
                  </a:schemeClr>
                </a:solidFill>
                <a:latin typeface="+mj-ea"/>
                <a:ea typeface="+mj-ea"/>
              </a:rPr>
              <a:t>。</a:t>
            </a:r>
          </a:p>
          <a:p>
            <a:pPr>
              <a:lnSpc>
                <a:spcPct val="90000"/>
              </a:lnSpc>
              <a:spcBef>
                <a:spcPct val="15000"/>
              </a:spcBef>
            </a:pP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a:t>
            </a:r>
          </a:p>
          <a:p>
            <a:pPr lvl="1">
              <a:lnSpc>
                <a:spcPct val="90000"/>
              </a:lnSpc>
              <a:spcBef>
                <a:spcPct val="15000"/>
              </a:spcBef>
            </a:pP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解释器，执行已经转换成</a:t>
            </a:r>
            <a:r>
              <a:rPr lang="en-US" altLang="zh-CN" b="1" dirty="0">
                <a:solidFill>
                  <a:schemeClr val="accent1">
                    <a:lumMod val="75000"/>
                  </a:schemeClr>
                </a:solidFill>
                <a:latin typeface="+mj-ea"/>
                <a:ea typeface="+mj-ea"/>
              </a:rPr>
              <a:t>Bytecode</a:t>
            </a:r>
            <a:r>
              <a:rPr lang="zh-CN" altLang="en-US" b="1" dirty="0">
                <a:solidFill>
                  <a:schemeClr val="accent1">
                    <a:lumMod val="75000"/>
                  </a:schemeClr>
                </a:solidFill>
                <a:latin typeface="+mj-ea"/>
                <a:ea typeface="+mj-ea"/>
              </a:rPr>
              <a:t>的</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应用程序。</a:t>
            </a:r>
          </a:p>
          <a:p>
            <a:pPr>
              <a:lnSpc>
                <a:spcPct val="90000"/>
              </a:lnSpc>
              <a:spcBef>
                <a:spcPct val="15000"/>
              </a:spcBef>
            </a:pPr>
            <a:r>
              <a:rPr lang="zh-CN" altLang="en-US" sz="2000" b="1" dirty="0">
                <a:solidFill>
                  <a:schemeClr val="accent1">
                    <a:lumMod val="75000"/>
                  </a:schemeClr>
                </a:solidFill>
                <a:latin typeface="+mj-ea"/>
                <a:ea typeface="+mj-ea"/>
              </a:rPr>
              <a:t> </a:t>
            </a:r>
            <a:r>
              <a:rPr lang="en-US" altLang="zh-CN" sz="2000" b="1" dirty="0" err="1">
                <a:solidFill>
                  <a:schemeClr val="accent1">
                    <a:lumMod val="75000"/>
                  </a:schemeClr>
                </a:solidFill>
                <a:latin typeface="+mj-ea"/>
                <a:ea typeface="+mj-ea"/>
              </a:rPr>
              <a:t>Jdb</a:t>
            </a:r>
            <a:r>
              <a:rPr lang="zh-CN" altLang="en-US" sz="2000" b="1" dirty="0">
                <a:solidFill>
                  <a:schemeClr val="accent1">
                    <a:lumMod val="75000"/>
                  </a:schemeClr>
                </a:solidFill>
                <a:latin typeface="+mj-ea"/>
                <a:ea typeface="+mj-ea"/>
              </a:rPr>
              <a:t>：</a:t>
            </a:r>
          </a:p>
          <a:p>
            <a:pPr lvl="1">
              <a:lnSpc>
                <a:spcPct val="90000"/>
              </a:lnSpc>
              <a:spcBef>
                <a:spcPct val="15000"/>
              </a:spcBef>
            </a:pP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调试器， 用来调试</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程序。</a:t>
            </a:r>
          </a:p>
          <a:p>
            <a:pPr>
              <a:lnSpc>
                <a:spcPct val="90000"/>
              </a:lnSpc>
              <a:spcBef>
                <a:spcPct val="15000"/>
              </a:spcBef>
            </a:pPr>
            <a:r>
              <a:rPr lang="zh-CN" altLang="en-US" sz="2000" b="1" dirty="0">
                <a:solidFill>
                  <a:schemeClr val="accent1">
                    <a:lumMod val="75000"/>
                  </a:schemeClr>
                </a:solidFill>
                <a:latin typeface="+mj-ea"/>
                <a:ea typeface="+mj-ea"/>
              </a:rPr>
              <a:t> </a:t>
            </a:r>
            <a:r>
              <a:rPr lang="en-US" altLang="zh-CN" sz="2000" b="1" dirty="0" err="1">
                <a:solidFill>
                  <a:schemeClr val="accent1">
                    <a:lumMod val="75000"/>
                  </a:schemeClr>
                </a:solidFill>
                <a:latin typeface="+mj-ea"/>
                <a:ea typeface="+mj-ea"/>
              </a:rPr>
              <a:t>Javap</a:t>
            </a:r>
            <a:r>
              <a:rPr lang="zh-CN" altLang="en-US" sz="2000" b="1" dirty="0">
                <a:solidFill>
                  <a:schemeClr val="accent1">
                    <a:lumMod val="75000"/>
                  </a:schemeClr>
                </a:solidFill>
                <a:latin typeface="+mj-ea"/>
                <a:ea typeface="+mj-ea"/>
              </a:rPr>
              <a:t>：</a:t>
            </a:r>
          </a:p>
          <a:p>
            <a:pPr lvl="1">
              <a:lnSpc>
                <a:spcPct val="90000"/>
              </a:lnSpc>
              <a:spcBef>
                <a:spcPct val="15000"/>
              </a:spcBef>
            </a:pPr>
            <a:r>
              <a:rPr lang="zh-CN" altLang="en-US" b="1" dirty="0">
                <a:solidFill>
                  <a:schemeClr val="accent1">
                    <a:lumMod val="75000"/>
                  </a:schemeClr>
                </a:solidFill>
                <a:latin typeface="+mj-ea"/>
                <a:ea typeface="+mj-ea"/>
              </a:rPr>
              <a:t>反编译，将类文件还原回方法和变量。</a:t>
            </a:r>
          </a:p>
          <a:p>
            <a:pPr>
              <a:lnSpc>
                <a:spcPct val="90000"/>
              </a:lnSpc>
              <a:spcBef>
                <a:spcPct val="15000"/>
              </a:spcBef>
            </a:pPr>
            <a:r>
              <a:rPr lang="zh-CN" altLang="en-US" sz="2000" b="1" dirty="0">
                <a:solidFill>
                  <a:schemeClr val="accent1">
                    <a:lumMod val="75000"/>
                  </a:schemeClr>
                </a:solidFill>
                <a:latin typeface="+mj-ea"/>
                <a:ea typeface="+mj-ea"/>
              </a:rPr>
              <a:t> </a:t>
            </a:r>
            <a:r>
              <a:rPr lang="en-US" altLang="zh-CN" sz="2000" b="1" dirty="0">
                <a:solidFill>
                  <a:schemeClr val="accent1">
                    <a:lumMod val="75000"/>
                  </a:schemeClr>
                </a:solidFill>
                <a:latin typeface="+mj-ea"/>
                <a:ea typeface="+mj-ea"/>
              </a:rPr>
              <a:t>Javadoc</a:t>
            </a:r>
            <a:r>
              <a:rPr lang="zh-CN" altLang="en-US" sz="2000" b="1" dirty="0">
                <a:solidFill>
                  <a:schemeClr val="accent1">
                    <a:lumMod val="75000"/>
                  </a:schemeClr>
                </a:solidFill>
                <a:latin typeface="+mj-ea"/>
                <a:ea typeface="+mj-ea"/>
              </a:rPr>
              <a:t>：</a:t>
            </a:r>
          </a:p>
          <a:p>
            <a:pPr lvl="1">
              <a:lnSpc>
                <a:spcPct val="90000"/>
              </a:lnSpc>
              <a:spcBef>
                <a:spcPct val="15000"/>
              </a:spcBef>
            </a:pPr>
            <a:r>
              <a:rPr lang="zh-CN" altLang="en-US" b="1" dirty="0">
                <a:solidFill>
                  <a:schemeClr val="accent1">
                    <a:lumMod val="75000"/>
                  </a:schemeClr>
                </a:solidFill>
                <a:latin typeface="+mj-ea"/>
                <a:ea typeface="+mj-ea"/>
              </a:rPr>
              <a:t>文档生成器</a:t>
            </a:r>
            <a:r>
              <a:rPr lang="en-US" altLang="zh-CN" b="1" dirty="0">
                <a:solidFill>
                  <a:schemeClr val="accent1">
                    <a:lumMod val="75000"/>
                  </a:schemeClr>
                </a:solidFill>
                <a:latin typeface="+mj-ea"/>
                <a:ea typeface="+mj-ea"/>
              </a:rPr>
              <a:t>,</a:t>
            </a:r>
            <a:r>
              <a:rPr lang="zh-CN" altLang="en-US" b="1" dirty="0">
                <a:solidFill>
                  <a:schemeClr val="accent1">
                    <a:lumMod val="75000"/>
                  </a:schemeClr>
                </a:solidFill>
                <a:latin typeface="+mj-ea"/>
                <a:ea typeface="+mj-ea"/>
              </a:rPr>
              <a:t>创建</a:t>
            </a:r>
            <a:r>
              <a:rPr lang="en-US" altLang="zh-CN" b="1" dirty="0">
                <a:solidFill>
                  <a:schemeClr val="accent1">
                    <a:lumMod val="75000"/>
                  </a:schemeClr>
                </a:solidFill>
                <a:latin typeface="+mj-ea"/>
                <a:ea typeface="+mj-ea"/>
              </a:rPr>
              <a:t>HTML</a:t>
            </a:r>
            <a:r>
              <a:rPr lang="zh-CN" altLang="en-US" b="1" dirty="0">
                <a:solidFill>
                  <a:schemeClr val="accent1">
                    <a:lumMod val="75000"/>
                  </a:schemeClr>
                </a:solidFill>
                <a:latin typeface="+mj-ea"/>
                <a:ea typeface="+mj-ea"/>
              </a:rPr>
              <a:t>文件。</a:t>
            </a:r>
          </a:p>
          <a:p>
            <a:pPr>
              <a:lnSpc>
                <a:spcPct val="90000"/>
              </a:lnSpc>
              <a:spcBef>
                <a:spcPct val="15000"/>
              </a:spcBef>
            </a:pPr>
            <a:r>
              <a:rPr lang="zh-CN" altLang="en-US" sz="2000" b="1" dirty="0">
                <a:solidFill>
                  <a:schemeClr val="accent1">
                    <a:lumMod val="75000"/>
                  </a:schemeClr>
                </a:solidFill>
                <a:latin typeface="+mj-ea"/>
                <a:ea typeface="+mj-ea"/>
              </a:rPr>
              <a:t> </a:t>
            </a:r>
            <a:r>
              <a:rPr lang="en-US" altLang="zh-CN" sz="2000" b="1" dirty="0" err="1">
                <a:solidFill>
                  <a:schemeClr val="accent1">
                    <a:lumMod val="75000"/>
                  </a:schemeClr>
                </a:solidFill>
                <a:latin typeface="+mj-ea"/>
                <a:ea typeface="+mj-ea"/>
              </a:rPr>
              <a:t>Appletviwer</a:t>
            </a:r>
            <a:r>
              <a:rPr lang="zh-CN" altLang="en-US" sz="2000" b="1" dirty="0">
                <a:solidFill>
                  <a:schemeClr val="accent1">
                    <a:lumMod val="75000"/>
                  </a:schemeClr>
                </a:solidFill>
                <a:latin typeface="+mj-ea"/>
                <a:ea typeface="+mj-ea"/>
              </a:rPr>
              <a:t>：</a:t>
            </a:r>
          </a:p>
          <a:p>
            <a:pPr lvl="1">
              <a:lnSpc>
                <a:spcPct val="90000"/>
              </a:lnSpc>
              <a:spcBef>
                <a:spcPct val="15000"/>
              </a:spcBef>
            </a:pPr>
            <a:r>
              <a:rPr lang="en-US" altLang="zh-CN" b="1" dirty="0">
                <a:solidFill>
                  <a:schemeClr val="accent1">
                    <a:lumMod val="75000"/>
                  </a:schemeClr>
                </a:solidFill>
                <a:latin typeface="+mj-ea"/>
                <a:ea typeface="+mj-ea"/>
              </a:rPr>
              <a:t>Applet</a:t>
            </a:r>
            <a:r>
              <a:rPr lang="zh-CN" altLang="en-US" b="1" dirty="0">
                <a:solidFill>
                  <a:schemeClr val="accent1">
                    <a:lumMod val="75000"/>
                  </a:schemeClr>
                </a:solidFill>
                <a:latin typeface="+mj-ea"/>
                <a:ea typeface="+mj-ea"/>
              </a:rPr>
              <a:t>解释器</a:t>
            </a:r>
            <a:r>
              <a:rPr lang="en-US" altLang="zh-CN" b="1" dirty="0">
                <a:solidFill>
                  <a:schemeClr val="accent1">
                    <a:lumMod val="75000"/>
                  </a:schemeClr>
                </a:solidFill>
                <a:latin typeface="+mj-ea"/>
                <a:ea typeface="+mj-ea"/>
              </a:rPr>
              <a:t>, </a:t>
            </a:r>
            <a:r>
              <a:rPr lang="zh-CN" altLang="en-US" b="1" dirty="0">
                <a:solidFill>
                  <a:schemeClr val="accent1">
                    <a:lumMod val="75000"/>
                  </a:schemeClr>
                </a:solidFill>
                <a:latin typeface="+mj-ea"/>
                <a:ea typeface="+mj-ea"/>
              </a:rPr>
              <a:t>用来解释已经转换成</a:t>
            </a:r>
            <a:r>
              <a:rPr lang="en-US" altLang="zh-CN" b="1" dirty="0">
                <a:solidFill>
                  <a:schemeClr val="accent1">
                    <a:lumMod val="75000"/>
                  </a:schemeClr>
                </a:solidFill>
                <a:latin typeface="+mj-ea"/>
                <a:ea typeface="+mj-ea"/>
              </a:rPr>
              <a:t>Bytecode</a:t>
            </a:r>
            <a:r>
              <a:rPr lang="zh-CN" altLang="en-US" b="1" dirty="0">
                <a:solidFill>
                  <a:schemeClr val="accent1">
                    <a:lumMod val="75000"/>
                  </a:schemeClr>
                </a:solidFill>
                <a:latin typeface="+mj-ea"/>
                <a:ea typeface="+mj-ea"/>
              </a:rPr>
              <a:t>的</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小应用程序。</a:t>
            </a:r>
          </a:p>
        </p:txBody>
      </p:sp>
    </p:spTree>
    <p:custDataLst>
      <p:tags r:id="rId1"/>
    </p:custDataLst>
    <p:extLst>
      <p:ext uri="{BB962C8B-B14F-4D97-AF65-F5344CB8AC3E}">
        <p14:creationId xmlns:p14="http://schemas.microsoft.com/office/powerpoint/2010/main" val="4203209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B4A84A-6620-40B7-B58C-0BFCDCB177F2}"/>
              </a:ext>
            </a:extLst>
          </p:cNvPr>
          <p:cNvSpPr/>
          <p:nvPr/>
        </p:nvSpPr>
        <p:spPr>
          <a:xfrm>
            <a:off x="827584" y="123478"/>
            <a:ext cx="2920287" cy="461665"/>
          </a:xfrm>
          <a:prstGeom prst="rect">
            <a:avLst/>
          </a:prstGeom>
        </p:spPr>
        <p:txBody>
          <a:bodyPr wrap="none">
            <a:spAutoFit/>
          </a:bodyPr>
          <a:lstStyle/>
          <a:p>
            <a:r>
              <a:rPr lang="en-US" altLang="en-US" sz="2400" b="1" dirty="0">
                <a:solidFill>
                  <a:schemeClr val="bg1"/>
                </a:solidFill>
                <a:latin typeface="+mj-ea"/>
                <a:ea typeface="+mj-ea"/>
              </a:rPr>
              <a:t>1.2.1 </a:t>
            </a:r>
            <a:r>
              <a:rPr lang="en-US" altLang="en-US" sz="2400" b="1" dirty="0" err="1">
                <a:solidFill>
                  <a:schemeClr val="bg1"/>
                </a:solidFill>
                <a:latin typeface="+mj-ea"/>
                <a:ea typeface="+mj-ea"/>
              </a:rPr>
              <a:t>Java开发环境</a:t>
            </a:r>
            <a:endParaRPr lang="zh-CN" altLang="en-US" sz="2400" b="1" dirty="0">
              <a:solidFill>
                <a:schemeClr val="bg1"/>
              </a:solidFill>
              <a:latin typeface="+mj-ea"/>
              <a:ea typeface="+mj-ea"/>
            </a:endParaRPr>
          </a:p>
        </p:txBody>
      </p:sp>
      <p:sp>
        <p:nvSpPr>
          <p:cNvPr id="3" name="Rectangle 1028">
            <a:extLst>
              <a:ext uri="{FF2B5EF4-FFF2-40B4-BE49-F238E27FC236}">
                <a16:creationId xmlns:a16="http://schemas.microsoft.com/office/drawing/2014/main" id="{09372F03-F170-4077-A81A-9A4D5D7D2E3D}"/>
              </a:ext>
            </a:extLst>
          </p:cNvPr>
          <p:cNvSpPr txBox="1">
            <a:spLocks noChangeArrowheads="1"/>
          </p:cNvSpPr>
          <p:nvPr/>
        </p:nvSpPr>
        <p:spPr>
          <a:xfrm>
            <a:off x="755576" y="1347614"/>
            <a:ext cx="7920880" cy="259228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None/>
            </a:pPr>
            <a:r>
              <a:rPr lang="zh-CN" altLang="en-US" b="1">
                <a:solidFill>
                  <a:schemeClr val="accent1">
                    <a:lumMod val="75000"/>
                  </a:schemeClr>
                </a:solidFill>
                <a:latin typeface="+mj-ea"/>
                <a:ea typeface="+mj-ea"/>
              </a:rPr>
              <a:t>安装</a:t>
            </a:r>
            <a:r>
              <a:rPr lang="en-US" altLang="zh-CN" b="1">
                <a:solidFill>
                  <a:schemeClr val="accent1">
                    <a:lumMod val="75000"/>
                  </a:schemeClr>
                </a:solidFill>
                <a:latin typeface="+mj-ea"/>
                <a:ea typeface="+mj-ea"/>
              </a:rPr>
              <a:t>JDK</a:t>
            </a:r>
            <a:r>
              <a:rPr lang="zh-CN" altLang="en-US" b="1">
                <a:solidFill>
                  <a:schemeClr val="accent1">
                    <a:lumMod val="75000"/>
                  </a:schemeClr>
                </a:solidFill>
                <a:latin typeface="+mj-ea"/>
                <a:ea typeface="+mj-ea"/>
              </a:rPr>
              <a:t>后产生如下目录：</a:t>
            </a:r>
            <a:endParaRPr lang="zh-CN" altLang="en-US" sz="3600" b="1">
              <a:solidFill>
                <a:schemeClr val="accent1">
                  <a:lumMod val="75000"/>
                </a:schemeClr>
              </a:solidFill>
              <a:latin typeface="+mj-ea"/>
              <a:ea typeface="+mj-ea"/>
            </a:endParaRPr>
          </a:p>
          <a:p>
            <a:r>
              <a:rPr lang="en-US" altLang="zh-CN" b="1">
                <a:solidFill>
                  <a:schemeClr val="accent1">
                    <a:lumMod val="75000"/>
                  </a:schemeClr>
                </a:solidFill>
                <a:latin typeface="+mj-ea"/>
                <a:ea typeface="+mj-ea"/>
              </a:rPr>
              <a:t>\bin</a:t>
            </a:r>
            <a:r>
              <a:rPr lang="zh-CN" altLang="en-US" b="1">
                <a:solidFill>
                  <a:schemeClr val="accent1">
                    <a:lumMod val="75000"/>
                  </a:schemeClr>
                </a:solidFill>
                <a:latin typeface="+mj-ea"/>
                <a:ea typeface="+mj-ea"/>
              </a:rPr>
              <a:t>目录：</a:t>
            </a:r>
            <a:r>
              <a:rPr lang="en-US" altLang="zh-CN" b="1">
                <a:solidFill>
                  <a:schemeClr val="accent1">
                    <a:lumMod val="75000"/>
                  </a:schemeClr>
                </a:solidFill>
                <a:latin typeface="+mj-ea"/>
                <a:ea typeface="+mj-ea"/>
              </a:rPr>
              <a:t>Java</a:t>
            </a:r>
            <a:r>
              <a:rPr lang="zh-CN" altLang="en-US" b="1">
                <a:solidFill>
                  <a:schemeClr val="accent1">
                    <a:lumMod val="75000"/>
                  </a:schemeClr>
                </a:solidFill>
                <a:latin typeface="+mj-ea"/>
                <a:ea typeface="+mj-ea"/>
              </a:rPr>
              <a:t>开发工具，包括</a:t>
            </a:r>
            <a:r>
              <a:rPr lang="en-US" altLang="zh-CN" b="1">
                <a:solidFill>
                  <a:schemeClr val="accent1">
                    <a:lumMod val="75000"/>
                  </a:schemeClr>
                </a:solidFill>
                <a:latin typeface="+mj-ea"/>
                <a:ea typeface="+mj-ea"/>
              </a:rPr>
              <a:t>Java</a:t>
            </a:r>
            <a:r>
              <a:rPr lang="zh-CN" altLang="en-US" b="1">
                <a:solidFill>
                  <a:schemeClr val="accent1">
                    <a:lumMod val="75000"/>
                  </a:schemeClr>
                </a:solidFill>
                <a:latin typeface="+mj-ea"/>
                <a:ea typeface="+mj-ea"/>
              </a:rPr>
              <a:t>编译器、解释器等</a:t>
            </a:r>
          </a:p>
          <a:p>
            <a:r>
              <a:rPr lang="zh-CN" altLang="en-US" b="1">
                <a:solidFill>
                  <a:schemeClr val="accent1">
                    <a:lumMod val="75000"/>
                  </a:schemeClr>
                </a:solidFill>
                <a:latin typeface="+mj-ea"/>
                <a:ea typeface="+mj-ea"/>
              </a:rPr>
              <a:t> </a:t>
            </a:r>
            <a:r>
              <a:rPr lang="en-US" altLang="zh-CN" b="1">
                <a:solidFill>
                  <a:schemeClr val="accent1">
                    <a:lumMod val="75000"/>
                  </a:schemeClr>
                </a:solidFill>
                <a:latin typeface="+mj-ea"/>
                <a:ea typeface="+mj-ea"/>
              </a:rPr>
              <a:t>\demo</a:t>
            </a:r>
            <a:r>
              <a:rPr lang="zh-CN" altLang="en-US" b="1">
                <a:solidFill>
                  <a:schemeClr val="accent1">
                    <a:lumMod val="75000"/>
                  </a:schemeClr>
                </a:solidFill>
                <a:latin typeface="+mj-ea"/>
                <a:ea typeface="+mj-ea"/>
              </a:rPr>
              <a:t>目录：一些实例程序</a:t>
            </a:r>
          </a:p>
          <a:p>
            <a:r>
              <a:rPr lang="zh-CN" altLang="en-US" b="1">
                <a:solidFill>
                  <a:schemeClr val="accent1">
                    <a:lumMod val="75000"/>
                  </a:schemeClr>
                </a:solidFill>
                <a:latin typeface="+mj-ea"/>
                <a:ea typeface="+mj-ea"/>
              </a:rPr>
              <a:t> </a:t>
            </a:r>
            <a:r>
              <a:rPr lang="en-US" altLang="zh-CN" b="1">
                <a:solidFill>
                  <a:schemeClr val="accent1">
                    <a:lumMod val="75000"/>
                  </a:schemeClr>
                </a:solidFill>
                <a:latin typeface="+mj-ea"/>
                <a:ea typeface="+mj-ea"/>
              </a:rPr>
              <a:t>\lib</a:t>
            </a:r>
            <a:r>
              <a:rPr lang="zh-CN" altLang="en-US" b="1">
                <a:solidFill>
                  <a:schemeClr val="accent1">
                    <a:lumMod val="75000"/>
                  </a:schemeClr>
                </a:solidFill>
                <a:latin typeface="+mj-ea"/>
                <a:ea typeface="+mj-ea"/>
              </a:rPr>
              <a:t>目录：</a:t>
            </a:r>
            <a:r>
              <a:rPr lang="en-US" altLang="zh-CN" b="1">
                <a:solidFill>
                  <a:schemeClr val="accent1">
                    <a:lumMod val="75000"/>
                  </a:schemeClr>
                </a:solidFill>
                <a:latin typeface="+mj-ea"/>
                <a:ea typeface="+mj-ea"/>
              </a:rPr>
              <a:t>Java</a:t>
            </a:r>
            <a:r>
              <a:rPr lang="zh-CN" altLang="en-US" b="1">
                <a:solidFill>
                  <a:schemeClr val="accent1">
                    <a:lumMod val="75000"/>
                  </a:schemeClr>
                </a:solidFill>
                <a:latin typeface="+mj-ea"/>
                <a:ea typeface="+mj-ea"/>
              </a:rPr>
              <a:t>开发类库</a:t>
            </a:r>
          </a:p>
          <a:p>
            <a:r>
              <a:rPr lang="zh-CN" altLang="en-US" b="1">
                <a:solidFill>
                  <a:schemeClr val="accent1">
                    <a:lumMod val="75000"/>
                  </a:schemeClr>
                </a:solidFill>
                <a:latin typeface="+mj-ea"/>
                <a:ea typeface="+mj-ea"/>
              </a:rPr>
              <a:t> </a:t>
            </a:r>
            <a:r>
              <a:rPr lang="en-US" altLang="zh-CN" b="1">
                <a:solidFill>
                  <a:schemeClr val="accent1">
                    <a:lumMod val="75000"/>
                  </a:schemeClr>
                </a:solidFill>
                <a:latin typeface="+mj-ea"/>
                <a:ea typeface="+mj-ea"/>
              </a:rPr>
              <a:t>\jre</a:t>
            </a:r>
            <a:r>
              <a:rPr lang="zh-CN" altLang="en-US" b="1">
                <a:solidFill>
                  <a:schemeClr val="accent1">
                    <a:lumMod val="75000"/>
                  </a:schemeClr>
                </a:solidFill>
                <a:latin typeface="+mj-ea"/>
                <a:ea typeface="+mj-ea"/>
              </a:rPr>
              <a:t>目录： </a:t>
            </a:r>
            <a:r>
              <a:rPr lang="en-US" altLang="zh-CN" b="1">
                <a:solidFill>
                  <a:schemeClr val="accent1">
                    <a:lumMod val="75000"/>
                  </a:schemeClr>
                </a:solidFill>
                <a:latin typeface="+mj-ea"/>
                <a:ea typeface="+mj-ea"/>
              </a:rPr>
              <a:t>Java</a:t>
            </a:r>
            <a:r>
              <a:rPr lang="zh-CN" altLang="en-US" b="1">
                <a:solidFill>
                  <a:schemeClr val="accent1">
                    <a:lumMod val="75000"/>
                  </a:schemeClr>
                </a:solidFill>
                <a:latin typeface="+mj-ea"/>
                <a:ea typeface="+mj-ea"/>
              </a:rPr>
              <a:t>运行环境，包括</a:t>
            </a:r>
            <a:r>
              <a:rPr lang="en-US" altLang="zh-CN" b="1">
                <a:solidFill>
                  <a:schemeClr val="accent1">
                    <a:lumMod val="75000"/>
                  </a:schemeClr>
                </a:solidFill>
                <a:latin typeface="+mj-ea"/>
                <a:ea typeface="+mj-ea"/>
              </a:rPr>
              <a:t>Java</a:t>
            </a:r>
            <a:r>
              <a:rPr lang="zh-CN" altLang="en-US" b="1">
                <a:solidFill>
                  <a:schemeClr val="accent1">
                    <a:lumMod val="75000"/>
                  </a:schemeClr>
                </a:solidFill>
                <a:latin typeface="+mj-ea"/>
                <a:ea typeface="+mj-ea"/>
              </a:rPr>
              <a:t>虚拟机、运行类库等</a:t>
            </a:r>
          </a:p>
          <a:p>
            <a:r>
              <a:rPr lang="zh-CN" altLang="en-US" b="1">
                <a:solidFill>
                  <a:schemeClr val="accent1">
                    <a:lumMod val="75000"/>
                  </a:schemeClr>
                </a:solidFill>
                <a:latin typeface="+mj-ea"/>
                <a:ea typeface="+mj-ea"/>
              </a:rPr>
              <a:t> </a:t>
            </a:r>
            <a:r>
              <a:rPr lang="en-US" altLang="zh-CN" b="1">
                <a:solidFill>
                  <a:schemeClr val="accent1">
                    <a:lumMod val="75000"/>
                  </a:schemeClr>
                </a:solidFill>
                <a:latin typeface="+mj-ea"/>
                <a:ea typeface="+mj-ea"/>
              </a:rPr>
              <a:t>…</a:t>
            </a:r>
            <a:endParaRPr lang="en-US" altLang="zh-CN" b="1" dirty="0">
              <a:solidFill>
                <a:schemeClr val="accent1">
                  <a:lumMod val="75000"/>
                </a:schemeClr>
              </a:solidFill>
              <a:latin typeface="+mj-ea"/>
              <a:ea typeface="+mj-ea"/>
            </a:endParaRPr>
          </a:p>
        </p:txBody>
      </p:sp>
    </p:spTree>
    <p:custDataLst>
      <p:tags r:id="rId1"/>
    </p:custDataLst>
    <p:extLst>
      <p:ext uri="{BB962C8B-B14F-4D97-AF65-F5344CB8AC3E}">
        <p14:creationId xmlns:p14="http://schemas.microsoft.com/office/powerpoint/2010/main" val="768059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6C98CE-A798-4047-AD6F-CA8C3F6A2937}"/>
              </a:ext>
            </a:extLst>
          </p:cNvPr>
          <p:cNvSpPr/>
          <p:nvPr/>
        </p:nvSpPr>
        <p:spPr>
          <a:xfrm>
            <a:off x="827584" y="123478"/>
            <a:ext cx="2920287" cy="461665"/>
          </a:xfrm>
          <a:prstGeom prst="rect">
            <a:avLst/>
          </a:prstGeom>
        </p:spPr>
        <p:txBody>
          <a:bodyPr wrap="none">
            <a:spAutoFit/>
          </a:bodyPr>
          <a:lstStyle/>
          <a:p>
            <a:r>
              <a:rPr lang="en-US" altLang="en-US" sz="2400" b="1" dirty="0">
                <a:solidFill>
                  <a:schemeClr val="bg1"/>
                </a:solidFill>
                <a:latin typeface="+mj-ea"/>
                <a:ea typeface="+mj-ea"/>
              </a:rPr>
              <a:t>1.2.1 </a:t>
            </a:r>
            <a:r>
              <a:rPr lang="en-US" altLang="en-US" sz="2400" b="1" dirty="0" err="1">
                <a:solidFill>
                  <a:schemeClr val="bg1"/>
                </a:solidFill>
                <a:latin typeface="+mj-ea"/>
                <a:ea typeface="+mj-ea"/>
              </a:rPr>
              <a:t>Java开发环境</a:t>
            </a:r>
            <a:endParaRPr lang="zh-CN" altLang="en-US" sz="2400" b="1" dirty="0">
              <a:solidFill>
                <a:schemeClr val="bg1"/>
              </a:solidFill>
              <a:latin typeface="+mj-ea"/>
              <a:ea typeface="+mj-ea"/>
            </a:endParaRPr>
          </a:p>
        </p:txBody>
      </p:sp>
      <p:sp>
        <p:nvSpPr>
          <p:cNvPr id="3" name="Rectangle 1031">
            <a:extLst>
              <a:ext uri="{FF2B5EF4-FFF2-40B4-BE49-F238E27FC236}">
                <a16:creationId xmlns:a16="http://schemas.microsoft.com/office/drawing/2014/main" id="{3A273A19-FC15-480E-8AF5-F3E2FB404F47}"/>
              </a:ext>
            </a:extLst>
          </p:cNvPr>
          <p:cNvSpPr txBox="1">
            <a:spLocks noChangeArrowheads="1"/>
          </p:cNvSpPr>
          <p:nvPr/>
        </p:nvSpPr>
        <p:spPr>
          <a:xfrm>
            <a:off x="683568" y="1131590"/>
            <a:ext cx="7239000" cy="30721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None/>
            </a:pPr>
            <a:r>
              <a:rPr lang="zh-CN" altLang="en-US" b="1" dirty="0">
                <a:solidFill>
                  <a:schemeClr val="accent1">
                    <a:lumMod val="75000"/>
                  </a:schemeClr>
                </a:solidFill>
                <a:latin typeface="+mj-ea"/>
                <a:ea typeface="+mj-ea"/>
              </a:rPr>
              <a:t>几种集成开发环境</a:t>
            </a:r>
          </a:p>
          <a:p>
            <a:r>
              <a:rPr lang="en-US" altLang="zh-CN" sz="2000" b="1" dirty="0">
                <a:solidFill>
                  <a:schemeClr val="accent1">
                    <a:lumMod val="75000"/>
                  </a:schemeClr>
                </a:solidFill>
                <a:latin typeface="+mj-ea"/>
                <a:ea typeface="+mj-ea"/>
              </a:rPr>
              <a:t>IDEA</a:t>
            </a:r>
          </a:p>
          <a:p>
            <a:r>
              <a:rPr lang="en-US" altLang="zh-CN" sz="2000" b="1" dirty="0">
                <a:solidFill>
                  <a:schemeClr val="accent1">
                    <a:lumMod val="75000"/>
                  </a:schemeClr>
                </a:solidFill>
                <a:latin typeface="+mj-ea"/>
                <a:ea typeface="+mj-ea"/>
              </a:rPr>
              <a:t>MyEclipse</a:t>
            </a:r>
          </a:p>
          <a:p>
            <a:r>
              <a:rPr lang="en-US" altLang="zh-CN" sz="2000" b="1" dirty="0">
                <a:solidFill>
                  <a:schemeClr val="accent1">
                    <a:lumMod val="75000"/>
                  </a:schemeClr>
                </a:solidFill>
                <a:latin typeface="+mj-ea"/>
                <a:ea typeface="+mj-ea"/>
              </a:rPr>
              <a:t>Eclipse</a:t>
            </a:r>
          </a:p>
          <a:p>
            <a:r>
              <a:rPr lang="en-US" altLang="zh-CN" sz="2000" b="1" dirty="0" err="1">
                <a:solidFill>
                  <a:schemeClr val="accent1">
                    <a:lumMod val="75000"/>
                  </a:schemeClr>
                </a:solidFill>
                <a:latin typeface="+mj-ea"/>
              </a:rPr>
              <a:t>netBeans</a:t>
            </a:r>
            <a:endParaRPr lang="en-US" altLang="zh-CN" sz="2000" b="1" dirty="0">
              <a:solidFill>
                <a:schemeClr val="accent1">
                  <a:lumMod val="75000"/>
                </a:schemeClr>
              </a:solidFill>
              <a:latin typeface="+mj-ea"/>
            </a:endParaRPr>
          </a:p>
          <a:p>
            <a:r>
              <a:rPr lang="en-US" altLang="zh-CN" sz="2000" b="1" dirty="0">
                <a:solidFill>
                  <a:schemeClr val="accent1">
                    <a:lumMod val="75000"/>
                  </a:schemeClr>
                </a:solidFill>
                <a:latin typeface="+mj-ea"/>
                <a:ea typeface="+mj-ea"/>
              </a:rPr>
              <a:t>Visual Studio Code</a:t>
            </a:r>
          </a:p>
          <a:p>
            <a:r>
              <a:rPr lang="en-US" altLang="zh-CN" sz="2000" b="1" dirty="0">
                <a:solidFill>
                  <a:schemeClr val="accent1">
                    <a:lumMod val="75000"/>
                  </a:schemeClr>
                </a:solidFill>
                <a:latin typeface="+mj-ea"/>
                <a:ea typeface="+mj-ea"/>
              </a:rPr>
              <a:t>Notepad</a:t>
            </a:r>
          </a:p>
        </p:txBody>
      </p:sp>
    </p:spTree>
    <p:custDataLst>
      <p:tags r:id="rId1"/>
    </p:custDataLst>
    <p:extLst>
      <p:ext uri="{BB962C8B-B14F-4D97-AF65-F5344CB8AC3E}">
        <p14:creationId xmlns:p14="http://schemas.microsoft.com/office/powerpoint/2010/main" val="1226659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7D599FE-AF64-48CE-8509-E9F402EE8D70}"/>
              </a:ext>
            </a:extLst>
          </p:cNvPr>
          <p:cNvSpPr/>
          <p:nvPr/>
        </p:nvSpPr>
        <p:spPr>
          <a:xfrm>
            <a:off x="827584" y="123478"/>
            <a:ext cx="3416320" cy="461665"/>
          </a:xfrm>
          <a:prstGeom prst="rect">
            <a:avLst/>
          </a:prstGeom>
        </p:spPr>
        <p:txBody>
          <a:bodyPr wrap="none">
            <a:spAutoFit/>
          </a:bodyPr>
          <a:lstStyle/>
          <a:p>
            <a:r>
              <a:rPr lang="en-GB" altLang="zh-CN" sz="2400" b="1" dirty="0">
                <a:solidFill>
                  <a:schemeClr val="bg1"/>
                </a:solidFill>
                <a:latin typeface="+mj-ea"/>
                <a:ea typeface="+mj-ea"/>
              </a:rPr>
              <a:t>1.2.2 Application</a:t>
            </a:r>
            <a:r>
              <a:rPr lang="zh-CN" altLang="en-GB" sz="2400" b="1" dirty="0">
                <a:solidFill>
                  <a:schemeClr val="bg1"/>
                </a:solidFill>
                <a:latin typeface="+mj-ea"/>
                <a:ea typeface="+mj-ea"/>
              </a:rPr>
              <a:t>举例</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61E0E4E9-6F18-4151-BA93-E15119F64A99}"/>
              </a:ext>
            </a:extLst>
          </p:cNvPr>
          <p:cNvSpPr/>
          <p:nvPr/>
        </p:nvSpPr>
        <p:spPr>
          <a:xfrm>
            <a:off x="539552" y="1059582"/>
            <a:ext cx="8208912" cy="2720232"/>
          </a:xfrm>
          <a:prstGeom prst="rect">
            <a:avLst/>
          </a:prstGeom>
        </p:spPr>
        <p:txBody>
          <a:bodyPr wrap="square">
            <a:spAutoFit/>
          </a:bodyPr>
          <a:lstStyle/>
          <a:p>
            <a:pPr>
              <a:lnSpc>
                <a:spcPct val="120000"/>
              </a:lnSpc>
              <a:buFont typeface="Wingdings" panose="05000000000000000000" pitchFamily="2" charset="2"/>
              <a:buNone/>
            </a:pPr>
            <a:r>
              <a:rPr lang="en-US" altLang="zh-CN" sz="2400" b="1" dirty="0">
                <a:solidFill>
                  <a:schemeClr val="accent1">
                    <a:lumMod val="75000"/>
                  </a:schemeClr>
                </a:solidFill>
                <a:latin typeface="+mj-ea"/>
                <a:ea typeface="+mj-ea"/>
              </a:rPr>
              <a:t>Application</a:t>
            </a:r>
          </a:p>
          <a:p>
            <a:pPr lvl="1">
              <a:lnSpc>
                <a:spcPct val="120000"/>
              </a:lnSpc>
            </a:pPr>
            <a:r>
              <a:rPr lang="zh-CN" altLang="en-US" sz="2000" b="1" dirty="0">
                <a:solidFill>
                  <a:schemeClr val="accent1">
                    <a:lumMod val="75000"/>
                  </a:schemeClr>
                </a:solidFill>
                <a:latin typeface="+mj-ea"/>
                <a:ea typeface="+mj-ea"/>
              </a:rPr>
              <a:t>运行在客户端</a:t>
            </a: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虚拟机上的</a:t>
            </a: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程序</a:t>
            </a:r>
          </a:p>
          <a:p>
            <a:pPr lvl="1">
              <a:lnSpc>
                <a:spcPct val="120000"/>
              </a:lnSpc>
            </a:pPr>
            <a:r>
              <a:rPr lang="zh-CN" altLang="en-US" sz="2000" b="1" dirty="0">
                <a:solidFill>
                  <a:schemeClr val="accent1">
                    <a:lumMod val="75000"/>
                  </a:schemeClr>
                </a:solidFill>
                <a:latin typeface="+mj-ea"/>
                <a:ea typeface="+mj-ea"/>
              </a:rPr>
              <a:t>可在客户端机器中读写</a:t>
            </a:r>
          </a:p>
          <a:p>
            <a:pPr lvl="1">
              <a:lnSpc>
                <a:spcPct val="120000"/>
              </a:lnSpc>
            </a:pPr>
            <a:r>
              <a:rPr lang="zh-CN" altLang="en-US" sz="2000" b="1" dirty="0">
                <a:solidFill>
                  <a:schemeClr val="accent1">
                    <a:lumMod val="75000"/>
                  </a:schemeClr>
                </a:solidFill>
                <a:latin typeface="+mj-ea"/>
                <a:ea typeface="+mj-ea"/>
              </a:rPr>
              <a:t>可使用自己的主窗口、标题栏和菜单</a:t>
            </a:r>
          </a:p>
          <a:p>
            <a:pPr lvl="1">
              <a:lnSpc>
                <a:spcPct val="120000"/>
              </a:lnSpc>
            </a:pPr>
            <a:r>
              <a:rPr lang="zh-CN" altLang="en-US" sz="2000" b="1" dirty="0">
                <a:solidFill>
                  <a:schemeClr val="accent1">
                    <a:lumMod val="75000"/>
                  </a:schemeClr>
                </a:solidFill>
                <a:latin typeface="+mj-ea"/>
                <a:ea typeface="+mj-ea"/>
              </a:rPr>
              <a:t>程序可大可小</a:t>
            </a:r>
          </a:p>
          <a:p>
            <a:pPr lvl="1">
              <a:lnSpc>
                <a:spcPct val="120000"/>
              </a:lnSpc>
            </a:pPr>
            <a:r>
              <a:rPr lang="zh-CN" altLang="en-US" sz="2000" b="1" dirty="0">
                <a:solidFill>
                  <a:schemeClr val="accent1">
                    <a:lumMod val="75000"/>
                  </a:schemeClr>
                </a:solidFill>
                <a:latin typeface="+mj-ea"/>
                <a:ea typeface="+mj-ea"/>
              </a:rPr>
              <a:t>能够以命令行方式运行</a:t>
            </a:r>
          </a:p>
          <a:p>
            <a:pPr lvl="1">
              <a:lnSpc>
                <a:spcPct val="120000"/>
              </a:lnSpc>
            </a:pPr>
            <a:r>
              <a:rPr lang="zh-CN" altLang="en-US" sz="2000" b="1" dirty="0">
                <a:solidFill>
                  <a:schemeClr val="accent1">
                    <a:lumMod val="75000"/>
                  </a:schemeClr>
                </a:solidFill>
                <a:latin typeface="+mj-ea"/>
                <a:ea typeface="+mj-ea"/>
              </a:rPr>
              <a:t>主类必须有一个主方法</a:t>
            </a:r>
            <a:r>
              <a:rPr lang="en-US" altLang="zh-CN" sz="2000" b="1" dirty="0">
                <a:solidFill>
                  <a:schemeClr val="accent1">
                    <a:lumMod val="75000"/>
                  </a:schemeClr>
                </a:solidFill>
                <a:latin typeface="+mj-ea"/>
                <a:ea typeface="+mj-ea"/>
              </a:rPr>
              <a:t>main()</a:t>
            </a:r>
            <a:r>
              <a:rPr lang="zh-CN" altLang="en-US" sz="2000" b="1" dirty="0">
                <a:solidFill>
                  <a:schemeClr val="accent1">
                    <a:lumMod val="75000"/>
                  </a:schemeClr>
                </a:solidFill>
                <a:latin typeface="+mj-ea"/>
                <a:ea typeface="+mj-ea"/>
              </a:rPr>
              <a:t>，作为程序运行的入口。</a:t>
            </a:r>
          </a:p>
        </p:txBody>
      </p:sp>
    </p:spTree>
    <p:custDataLst>
      <p:tags r:id="rId1"/>
    </p:custDataLst>
    <p:extLst>
      <p:ext uri="{BB962C8B-B14F-4D97-AF65-F5344CB8AC3E}">
        <p14:creationId xmlns:p14="http://schemas.microsoft.com/office/powerpoint/2010/main" val="1745230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AB8055-9C83-41BE-A2E9-D5C106E692CC}"/>
              </a:ext>
            </a:extLst>
          </p:cNvPr>
          <p:cNvSpPr/>
          <p:nvPr/>
        </p:nvSpPr>
        <p:spPr>
          <a:xfrm>
            <a:off x="827584" y="123478"/>
            <a:ext cx="3416320" cy="461665"/>
          </a:xfrm>
          <a:prstGeom prst="rect">
            <a:avLst/>
          </a:prstGeom>
        </p:spPr>
        <p:txBody>
          <a:bodyPr wrap="none">
            <a:spAutoFit/>
          </a:bodyPr>
          <a:lstStyle/>
          <a:p>
            <a:r>
              <a:rPr lang="en-GB" altLang="zh-CN" sz="2400" b="1" dirty="0">
                <a:solidFill>
                  <a:schemeClr val="bg1"/>
                </a:solidFill>
                <a:latin typeface="+mj-ea"/>
                <a:ea typeface="+mj-ea"/>
              </a:rPr>
              <a:t>1.2.2 Application</a:t>
            </a:r>
            <a:r>
              <a:rPr lang="zh-CN" altLang="en-GB" sz="2400" b="1" dirty="0">
                <a:solidFill>
                  <a:schemeClr val="bg1"/>
                </a:solidFill>
                <a:latin typeface="+mj-ea"/>
                <a:ea typeface="+mj-ea"/>
              </a:rPr>
              <a:t>举例</a:t>
            </a:r>
            <a:endParaRPr lang="zh-CN" altLang="en-US" sz="2400" b="1" dirty="0">
              <a:solidFill>
                <a:schemeClr val="bg1"/>
              </a:solidFill>
              <a:latin typeface="+mj-ea"/>
              <a:ea typeface="+mj-ea"/>
            </a:endParaRPr>
          </a:p>
        </p:txBody>
      </p:sp>
      <p:pic>
        <p:nvPicPr>
          <p:cNvPr id="3" name="图片 2">
            <a:extLst>
              <a:ext uri="{FF2B5EF4-FFF2-40B4-BE49-F238E27FC236}">
                <a16:creationId xmlns:a16="http://schemas.microsoft.com/office/drawing/2014/main" id="{009CFEB7-9DE3-4AD1-B90B-115036A049EA}"/>
              </a:ext>
            </a:extLst>
          </p:cNvPr>
          <p:cNvPicPr>
            <a:picLocks noChangeAspect="1"/>
          </p:cNvPicPr>
          <p:nvPr/>
        </p:nvPicPr>
        <p:blipFill>
          <a:blip r:embed="rId4"/>
          <a:stretch>
            <a:fillRect/>
          </a:stretch>
        </p:blipFill>
        <p:spPr>
          <a:xfrm>
            <a:off x="179512" y="843558"/>
            <a:ext cx="4824536" cy="3199605"/>
          </a:xfrm>
          <a:prstGeom prst="rect">
            <a:avLst/>
          </a:prstGeom>
        </p:spPr>
      </p:pic>
      <p:sp>
        <p:nvSpPr>
          <p:cNvPr id="5" name="矩形 4">
            <a:extLst>
              <a:ext uri="{FF2B5EF4-FFF2-40B4-BE49-F238E27FC236}">
                <a16:creationId xmlns:a16="http://schemas.microsoft.com/office/drawing/2014/main" id="{89EA5CDC-33C0-409E-90DA-8F76C37A31A2}"/>
              </a:ext>
            </a:extLst>
          </p:cNvPr>
          <p:cNvSpPr/>
          <p:nvPr/>
        </p:nvSpPr>
        <p:spPr>
          <a:xfrm>
            <a:off x="612169" y="4155926"/>
            <a:ext cx="3312368" cy="646331"/>
          </a:xfrm>
          <a:prstGeom prst="rect">
            <a:avLst/>
          </a:prstGeom>
        </p:spPr>
        <p:txBody>
          <a:bodyPr wrap="square">
            <a:spAutoFit/>
          </a:bodyPr>
          <a:lstStyle/>
          <a:p>
            <a:pPr marL="0" lvl="1"/>
            <a:r>
              <a:rPr lang="zh-CN" altLang="en-US" b="1" dirty="0">
                <a:solidFill>
                  <a:srgbClr val="C00000"/>
                </a:solidFill>
                <a:latin typeface="+mj-ea"/>
                <a:ea typeface="+mj-ea"/>
              </a:rPr>
              <a:t>主类必须有一个主方法</a:t>
            </a:r>
            <a:r>
              <a:rPr lang="en-US" altLang="zh-CN" b="1" dirty="0">
                <a:solidFill>
                  <a:srgbClr val="C00000"/>
                </a:solidFill>
                <a:latin typeface="+mj-ea"/>
                <a:ea typeface="+mj-ea"/>
              </a:rPr>
              <a:t>main()</a:t>
            </a:r>
            <a:r>
              <a:rPr lang="zh-CN" altLang="en-US" b="1" dirty="0">
                <a:solidFill>
                  <a:srgbClr val="C00000"/>
                </a:solidFill>
                <a:latin typeface="+mj-ea"/>
                <a:ea typeface="+mj-ea"/>
              </a:rPr>
              <a:t>，作为程序运行的入口。</a:t>
            </a:r>
          </a:p>
        </p:txBody>
      </p:sp>
      <p:sp>
        <p:nvSpPr>
          <p:cNvPr id="6" name="矩形 5">
            <a:extLst>
              <a:ext uri="{FF2B5EF4-FFF2-40B4-BE49-F238E27FC236}">
                <a16:creationId xmlns:a16="http://schemas.microsoft.com/office/drawing/2014/main" id="{F280478B-F173-4262-8D7B-DFC0DBE623CA}"/>
              </a:ext>
            </a:extLst>
          </p:cNvPr>
          <p:cNvSpPr/>
          <p:nvPr/>
        </p:nvSpPr>
        <p:spPr>
          <a:xfrm>
            <a:off x="611560" y="2859782"/>
            <a:ext cx="3816424"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pic>
        <p:nvPicPr>
          <p:cNvPr id="8" name="图片 7">
            <a:extLst>
              <a:ext uri="{FF2B5EF4-FFF2-40B4-BE49-F238E27FC236}">
                <a16:creationId xmlns:a16="http://schemas.microsoft.com/office/drawing/2014/main" id="{AA95D54F-048E-41D8-A5AC-33574C759DC5}"/>
              </a:ext>
            </a:extLst>
          </p:cNvPr>
          <p:cNvPicPr>
            <a:picLocks noChangeAspect="1"/>
          </p:cNvPicPr>
          <p:nvPr/>
        </p:nvPicPr>
        <p:blipFill>
          <a:blip r:embed="rId5"/>
          <a:stretch>
            <a:fillRect/>
          </a:stretch>
        </p:blipFill>
        <p:spPr>
          <a:xfrm>
            <a:off x="5382673" y="868351"/>
            <a:ext cx="3435077" cy="2255753"/>
          </a:xfrm>
          <a:prstGeom prst="rect">
            <a:avLst/>
          </a:prstGeom>
        </p:spPr>
      </p:pic>
      <p:sp>
        <p:nvSpPr>
          <p:cNvPr id="9" name="矩形 8">
            <a:extLst>
              <a:ext uri="{FF2B5EF4-FFF2-40B4-BE49-F238E27FC236}">
                <a16:creationId xmlns:a16="http://schemas.microsoft.com/office/drawing/2014/main" id="{37D7991D-AB0B-4D78-B8D5-56FFB6C4062E}"/>
              </a:ext>
            </a:extLst>
          </p:cNvPr>
          <p:cNvSpPr/>
          <p:nvPr/>
        </p:nvSpPr>
        <p:spPr>
          <a:xfrm>
            <a:off x="5364087" y="3308250"/>
            <a:ext cx="3600401" cy="1354217"/>
          </a:xfrm>
          <a:prstGeom prst="rect">
            <a:avLst/>
          </a:prstGeom>
        </p:spPr>
        <p:txBody>
          <a:bodyPr wrap="square">
            <a:spAutoFit/>
          </a:bodyPr>
          <a:lstStyle/>
          <a:p>
            <a:pPr>
              <a:buFont typeface="Wingdings" panose="05000000000000000000" pitchFamily="2" charset="2"/>
              <a:buNone/>
            </a:pPr>
            <a:r>
              <a:rPr lang="zh-CN" altLang="en-US" sz="1600" b="1" dirty="0">
                <a:solidFill>
                  <a:srgbClr val="C00000"/>
                </a:solidFill>
                <a:latin typeface="+mj-ea"/>
                <a:ea typeface="+mj-ea"/>
              </a:rPr>
              <a:t>使用如下命令编译并运行程序：</a:t>
            </a:r>
          </a:p>
          <a:p>
            <a:pPr marL="0" lvl="1">
              <a:buFontTx/>
              <a:buNone/>
            </a:pPr>
            <a:r>
              <a:rPr lang="en-US" altLang="zh-CN" sz="1600" b="1" dirty="0" err="1">
                <a:solidFill>
                  <a:srgbClr val="C00000"/>
                </a:solidFill>
                <a:latin typeface="+mj-ea"/>
                <a:ea typeface="+mj-ea"/>
              </a:rPr>
              <a:t>javac</a:t>
            </a:r>
            <a:r>
              <a:rPr lang="en-US" altLang="zh-CN" sz="1600" b="1" dirty="0">
                <a:solidFill>
                  <a:srgbClr val="C00000"/>
                </a:solidFill>
                <a:latin typeface="+mj-ea"/>
                <a:ea typeface="+mj-ea"/>
              </a:rPr>
              <a:t>	MyClass.java</a:t>
            </a:r>
          </a:p>
          <a:p>
            <a:pPr marL="0" lvl="1">
              <a:buFontTx/>
              <a:buNone/>
            </a:pPr>
            <a:r>
              <a:rPr lang="en-US" altLang="zh-CN" sz="1600" b="1" dirty="0">
                <a:solidFill>
                  <a:srgbClr val="C00000"/>
                </a:solidFill>
                <a:latin typeface="+mj-ea"/>
                <a:ea typeface="+mj-ea"/>
              </a:rPr>
              <a:t>java  </a:t>
            </a:r>
            <a:r>
              <a:rPr lang="en-US" altLang="zh-CN" sz="1600" b="1" dirty="0" err="1">
                <a:solidFill>
                  <a:srgbClr val="C00000"/>
                </a:solidFill>
                <a:latin typeface="+mj-ea"/>
                <a:ea typeface="+mj-ea"/>
              </a:rPr>
              <a:t>MyClass</a:t>
            </a:r>
            <a:endParaRPr lang="en-US" altLang="zh-CN" sz="1600" b="1" dirty="0">
              <a:solidFill>
                <a:srgbClr val="C00000"/>
              </a:solidFill>
              <a:latin typeface="+mj-ea"/>
              <a:ea typeface="+mj-ea"/>
            </a:endParaRPr>
          </a:p>
          <a:p>
            <a:pPr>
              <a:buFont typeface="Wingdings" panose="05000000000000000000" pitchFamily="2" charset="2"/>
              <a:buNone/>
            </a:pPr>
            <a:r>
              <a:rPr lang="zh-CN" altLang="en-US" sz="1600" b="1" dirty="0">
                <a:solidFill>
                  <a:srgbClr val="C00000"/>
                </a:solidFill>
                <a:latin typeface="+mj-ea"/>
                <a:ea typeface="+mj-ea"/>
              </a:rPr>
              <a:t>运行结果如下：</a:t>
            </a:r>
          </a:p>
          <a:p>
            <a:pPr marL="0" lvl="1">
              <a:buFontTx/>
              <a:buNone/>
            </a:pPr>
            <a:r>
              <a:rPr lang="en-US" altLang="zh-CN" sz="1600" b="1" dirty="0">
                <a:solidFill>
                  <a:srgbClr val="C00000"/>
                </a:solidFill>
                <a:latin typeface="+mj-ea"/>
                <a:ea typeface="+mj-ea"/>
              </a:rPr>
              <a:t>The sum is: 3</a:t>
            </a:r>
          </a:p>
        </p:txBody>
      </p:sp>
    </p:spTree>
    <p:custDataLst>
      <p:tags r:id="rId1"/>
    </p:custDataLst>
    <p:extLst>
      <p:ext uri="{BB962C8B-B14F-4D97-AF65-F5344CB8AC3E}">
        <p14:creationId xmlns:p14="http://schemas.microsoft.com/office/powerpoint/2010/main" val="112798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1C144A-7E59-4E7E-9C9A-AD1F8AD3FBBB}"/>
              </a:ext>
            </a:extLst>
          </p:cNvPr>
          <p:cNvSpPr/>
          <p:nvPr/>
        </p:nvSpPr>
        <p:spPr>
          <a:xfrm>
            <a:off x="827584" y="123478"/>
            <a:ext cx="3416320" cy="461665"/>
          </a:xfrm>
          <a:prstGeom prst="rect">
            <a:avLst/>
          </a:prstGeom>
        </p:spPr>
        <p:txBody>
          <a:bodyPr wrap="none">
            <a:spAutoFit/>
          </a:bodyPr>
          <a:lstStyle/>
          <a:p>
            <a:r>
              <a:rPr lang="en-GB" altLang="zh-CN" sz="2400" b="1" dirty="0">
                <a:solidFill>
                  <a:schemeClr val="bg1"/>
                </a:solidFill>
                <a:latin typeface="+mj-ea"/>
                <a:ea typeface="+mj-ea"/>
              </a:rPr>
              <a:t>1.2.2 Application</a:t>
            </a:r>
            <a:r>
              <a:rPr lang="zh-CN" altLang="en-GB" sz="2400" b="1" dirty="0">
                <a:solidFill>
                  <a:schemeClr val="bg1"/>
                </a:solidFill>
                <a:latin typeface="+mj-ea"/>
                <a:ea typeface="+mj-ea"/>
              </a:rPr>
              <a:t>举例</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ECCBC2F7-2537-4F80-A553-AEA0E86B135B}"/>
              </a:ext>
            </a:extLst>
          </p:cNvPr>
          <p:cNvSpPr/>
          <p:nvPr/>
        </p:nvSpPr>
        <p:spPr>
          <a:xfrm>
            <a:off x="539552" y="1059582"/>
            <a:ext cx="8280920" cy="1602170"/>
          </a:xfrm>
          <a:prstGeom prst="rect">
            <a:avLst/>
          </a:prstGeom>
        </p:spPr>
        <p:txBody>
          <a:bodyPr wrap="square">
            <a:spAutoFit/>
          </a:bodyPr>
          <a:lstStyle/>
          <a:p>
            <a:pPr>
              <a:lnSpc>
                <a:spcPct val="110000"/>
              </a:lnSpc>
            </a:pPr>
            <a:r>
              <a:rPr lang="en-US" altLang="zh-CN" b="1" dirty="0">
                <a:solidFill>
                  <a:schemeClr val="accent1">
                    <a:lumMod val="75000"/>
                  </a:schemeClr>
                </a:solidFill>
                <a:latin typeface="+mj-ea"/>
                <a:ea typeface="+mj-ea"/>
              </a:rPr>
              <a:t>Applet——</a:t>
            </a:r>
            <a:r>
              <a:rPr lang="zh-CN" altLang="en-US" b="1" dirty="0">
                <a:solidFill>
                  <a:schemeClr val="accent1">
                    <a:lumMod val="75000"/>
                  </a:schemeClr>
                </a:solidFill>
                <a:latin typeface="+mj-ea"/>
                <a:ea typeface="+mj-ea"/>
              </a:rPr>
              <a:t>小应用程序</a:t>
            </a:r>
          </a:p>
          <a:p>
            <a:pPr lvl="1">
              <a:lnSpc>
                <a:spcPct val="110000"/>
              </a:lnSpc>
            </a:pPr>
            <a:r>
              <a:rPr lang="zh-CN" altLang="en-US" b="1" dirty="0">
                <a:solidFill>
                  <a:schemeClr val="accent1">
                    <a:lumMod val="75000"/>
                  </a:schemeClr>
                </a:solidFill>
                <a:latin typeface="+mj-ea"/>
                <a:ea typeface="+mj-ea"/>
              </a:rPr>
              <a:t>运行于支持</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的</a:t>
            </a:r>
            <a:r>
              <a:rPr lang="en-US" altLang="zh-CN" b="1" dirty="0">
                <a:solidFill>
                  <a:schemeClr val="accent1">
                    <a:lumMod val="75000"/>
                  </a:schemeClr>
                </a:solidFill>
                <a:latin typeface="+mj-ea"/>
                <a:ea typeface="+mj-ea"/>
              </a:rPr>
              <a:t>Web</a:t>
            </a:r>
            <a:r>
              <a:rPr lang="zh-CN" altLang="en-US" b="1" dirty="0">
                <a:solidFill>
                  <a:schemeClr val="accent1">
                    <a:lumMod val="75000"/>
                  </a:schemeClr>
                </a:solidFill>
                <a:latin typeface="+mj-ea"/>
                <a:ea typeface="+mj-ea"/>
              </a:rPr>
              <a:t>浏览器中</a:t>
            </a:r>
          </a:p>
          <a:p>
            <a:pPr lvl="1">
              <a:lnSpc>
                <a:spcPct val="110000"/>
              </a:lnSpc>
            </a:pPr>
            <a:r>
              <a:rPr lang="zh-CN" altLang="en-US" b="1" dirty="0">
                <a:solidFill>
                  <a:schemeClr val="accent1">
                    <a:lumMod val="75000"/>
                  </a:schemeClr>
                </a:solidFill>
                <a:latin typeface="+mj-ea"/>
                <a:ea typeface="+mj-ea"/>
              </a:rPr>
              <a:t>浏览器的解释器把字节码转换成和机器匹配的指令，在网页中执行小程序。</a:t>
            </a:r>
          </a:p>
          <a:p>
            <a:pPr lvl="1">
              <a:lnSpc>
                <a:spcPct val="110000"/>
              </a:lnSpc>
            </a:pPr>
            <a:r>
              <a:rPr lang="en-US" altLang="zh-CN" b="1" dirty="0">
                <a:solidFill>
                  <a:schemeClr val="accent1">
                    <a:lumMod val="75000"/>
                  </a:schemeClr>
                </a:solidFill>
                <a:latin typeface="+mj-ea"/>
                <a:ea typeface="+mj-ea"/>
              </a:rPr>
              <a:t>Applet</a:t>
            </a:r>
            <a:r>
              <a:rPr lang="zh-CN" altLang="en-US" b="1" dirty="0">
                <a:solidFill>
                  <a:schemeClr val="accent1">
                    <a:lumMod val="75000"/>
                  </a:schemeClr>
                </a:solidFill>
                <a:latin typeface="+mj-ea"/>
                <a:ea typeface="+mj-ea"/>
              </a:rPr>
              <a:t>和</a:t>
            </a:r>
            <a:r>
              <a:rPr lang="en-US" altLang="zh-CN" b="1" dirty="0">
                <a:solidFill>
                  <a:schemeClr val="accent1">
                    <a:lumMod val="75000"/>
                  </a:schemeClr>
                </a:solidFill>
                <a:latin typeface="+mj-ea"/>
                <a:ea typeface="+mj-ea"/>
              </a:rPr>
              <a:t>Application</a:t>
            </a:r>
            <a:r>
              <a:rPr lang="zh-CN" altLang="en-US" b="1" dirty="0">
                <a:solidFill>
                  <a:schemeClr val="accent1">
                    <a:lumMod val="75000"/>
                  </a:schemeClr>
                </a:solidFill>
                <a:latin typeface="+mj-ea"/>
                <a:ea typeface="+mj-ea"/>
              </a:rPr>
              <a:t>的差别：运行环境的不同，小应用程序总是放在</a:t>
            </a:r>
            <a:r>
              <a:rPr lang="en-US" altLang="zh-CN" b="1" dirty="0">
                <a:solidFill>
                  <a:schemeClr val="accent1">
                    <a:lumMod val="75000"/>
                  </a:schemeClr>
                </a:solidFill>
                <a:latin typeface="+mj-ea"/>
                <a:ea typeface="+mj-ea"/>
              </a:rPr>
              <a:t>Web</a:t>
            </a:r>
            <a:r>
              <a:rPr lang="zh-CN" altLang="en-US" b="1" dirty="0">
                <a:solidFill>
                  <a:schemeClr val="accent1">
                    <a:lumMod val="75000"/>
                  </a:schemeClr>
                </a:solidFill>
                <a:latin typeface="+mj-ea"/>
                <a:ea typeface="+mj-ea"/>
              </a:rPr>
              <a:t>浏览器的图形用户界面中</a:t>
            </a:r>
          </a:p>
        </p:txBody>
      </p:sp>
      <p:sp>
        <p:nvSpPr>
          <p:cNvPr id="4" name="矩形 3">
            <a:extLst>
              <a:ext uri="{FF2B5EF4-FFF2-40B4-BE49-F238E27FC236}">
                <a16:creationId xmlns:a16="http://schemas.microsoft.com/office/drawing/2014/main" id="{8D807D52-5CFE-4E70-845E-99C6F57FEC3A}"/>
              </a:ext>
            </a:extLst>
          </p:cNvPr>
          <p:cNvSpPr/>
          <p:nvPr/>
        </p:nvSpPr>
        <p:spPr>
          <a:xfrm>
            <a:off x="467544" y="2715766"/>
            <a:ext cx="7128792" cy="2066143"/>
          </a:xfrm>
          <a:prstGeom prst="rect">
            <a:avLst/>
          </a:prstGeom>
        </p:spPr>
        <p:txBody>
          <a:bodyPr wrap="square">
            <a:spAutoFit/>
          </a:bodyPr>
          <a:lstStyle/>
          <a:p>
            <a:pPr>
              <a:lnSpc>
                <a:spcPct val="120000"/>
              </a:lnSpc>
            </a:pPr>
            <a:r>
              <a:rPr lang="en-US" altLang="zh-CN" b="1" dirty="0">
                <a:solidFill>
                  <a:schemeClr val="accent1">
                    <a:lumMod val="75000"/>
                  </a:schemeClr>
                </a:solidFill>
                <a:latin typeface="+mj-ea"/>
                <a:ea typeface="+mj-ea"/>
              </a:rPr>
              <a:t>Applet</a:t>
            </a:r>
            <a:r>
              <a:rPr lang="zh-CN" altLang="en-US" b="1" dirty="0">
                <a:solidFill>
                  <a:schemeClr val="accent1">
                    <a:lumMod val="75000"/>
                  </a:schemeClr>
                </a:solidFill>
                <a:latin typeface="+mj-ea"/>
                <a:ea typeface="+mj-ea"/>
              </a:rPr>
              <a:t>的优点</a:t>
            </a:r>
          </a:p>
          <a:p>
            <a:pPr lvl="1">
              <a:lnSpc>
                <a:spcPct val="120000"/>
              </a:lnSpc>
            </a:pPr>
            <a:r>
              <a:rPr lang="en-US" altLang="zh-CN" b="1" dirty="0">
                <a:solidFill>
                  <a:schemeClr val="accent1">
                    <a:lumMod val="75000"/>
                  </a:schemeClr>
                </a:solidFill>
                <a:latin typeface="+mj-ea"/>
                <a:ea typeface="+mj-ea"/>
              </a:rPr>
              <a:t>Web </a:t>
            </a:r>
            <a:r>
              <a:rPr lang="zh-CN" altLang="en-US" b="1" dirty="0">
                <a:solidFill>
                  <a:schemeClr val="accent1">
                    <a:lumMod val="75000"/>
                  </a:schemeClr>
                </a:solidFill>
                <a:latin typeface="+mj-ea"/>
                <a:ea typeface="+mj-ea"/>
              </a:rPr>
              <a:t>浏览器软件包括很多小应用程序运行所需的功能</a:t>
            </a:r>
          </a:p>
          <a:p>
            <a:pPr>
              <a:lnSpc>
                <a:spcPct val="120000"/>
              </a:lnSpc>
            </a:pPr>
            <a:r>
              <a:rPr lang="en-US" altLang="zh-CN" b="1" dirty="0">
                <a:solidFill>
                  <a:schemeClr val="accent1">
                    <a:lumMod val="75000"/>
                  </a:schemeClr>
                </a:solidFill>
                <a:latin typeface="+mj-ea"/>
                <a:ea typeface="+mj-ea"/>
              </a:rPr>
              <a:t>Applet</a:t>
            </a:r>
            <a:r>
              <a:rPr lang="zh-CN" altLang="en-US" b="1" dirty="0">
                <a:solidFill>
                  <a:schemeClr val="accent1">
                    <a:lumMod val="75000"/>
                  </a:schemeClr>
                </a:solidFill>
                <a:latin typeface="+mj-ea"/>
                <a:ea typeface="+mj-ea"/>
              </a:rPr>
              <a:t>的局限性</a:t>
            </a:r>
          </a:p>
          <a:p>
            <a:pPr lvl="1">
              <a:lnSpc>
                <a:spcPct val="120000"/>
              </a:lnSpc>
            </a:pPr>
            <a:r>
              <a:rPr lang="zh-CN" altLang="en-US" b="1" dirty="0">
                <a:solidFill>
                  <a:schemeClr val="accent1">
                    <a:lumMod val="75000"/>
                  </a:schemeClr>
                </a:solidFill>
                <a:latin typeface="+mj-ea"/>
                <a:ea typeface="+mj-ea"/>
              </a:rPr>
              <a:t>在客户端主机的文件系统中读</a:t>
            </a:r>
            <a:r>
              <a:rPr lang="en-US" altLang="zh-CN" b="1" dirty="0">
                <a:solidFill>
                  <a:schemeClr val="accent1">
                    <a:lumMod val="75000"/>
                  </a:schemeClr>
                </a:solidFill>
                <a:latin typeface="+mj-ea"/>
                <a:ea typeface="+mj-ea"/>
              </a:rPr>
              <a:t>/</a:t>
            </a:r>
            <a:r>
              <a:rPr lang="zh-CN" altLang="en-US" b="1" dirty="0">
                <a:solidFill>
                  <a:schemeClr val="accent1">
                    <a:lumMod val="75000"/>
                  </a:schemeClr>
                </a:solidFill>
                <a:latin typeface="+mj-ea"/>
                <a:ea typeface="+mj-ea"/>
              </a:rPr>
              <a:t>写受限</a:t>
            </a:r>
          </a:p>
          <a:p>
            <a:pPr lvl="1">
              <a:lnSpc>
                <a:spcPct val="120000"/>
              </a:lnSpc>
            </a:pPr>
            <a:r>
              <a:rPr lang="zh-CN" altLang="en-US" b="1" dirty="0">
                <a:solidFill>
                  <a:schemeClr val="accent1">
                    <a:lumMod val="75000"/>
                  </a:schemeClr>
                </a:solidFill>
                <a:latin typeface="+mj-ea"/>
                <a:ea typeface="+mj-ea"/>
              </a:rPr>
              <a:t>不能运行客户端主机的任何程序</a:t>
            </a:r>
          </a:p>
          <a:p>
            <a:pPr lvl="1">
              <a:lnSpc>
                <a:spcPct val="120000"/>
              </a:lnSpc>
            </a:pPr>
            <a:r>
              <a:rPr lang="zh-CN" altLang="en-US" b="1" dirty="0">
                <a:solidFill>
                  <a:schemeClr val="accent1">
                    <a:lumMod val="75000"/>
                  </a:schemeClr>
                </a:solidFill>
                <a:latin typeface="+mj-ea"/>
                <a:ea typeface="+mj-ea"/>
              </a:rPr>
              <a:t>仅能在服务器和客户端之间建立联系</a:t>
            </a:r>
          </a:p>
        </p:txBody>
      </p:sp>
    </p:spTree>
    <p:custDataLst>
      <p:tags r:id="rId1"/>
    </p:custDataLst>
    <p:extLst>
      <p:ext uri="{BB962C8B-B14F-4D97-AF65-F5344CB8AC3E}">
        <p14:creationId xmlns:p14="http://schemas.microsoft.com/office/powerpoint/2010/main" val="226139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C67475-DF7E-41F3-B483-D177060B2303}"/>
              </a:ext>
            </a:extLst>
          </p:cNvPr>
          <p:cNvSpPr/>
          <p:nvPr/>
        </p:nvSpPr>
        <p:spPr>
          <a:xfrm>
            <a:off x="827584" y="123478"/>
            <a:ext cx="3416320" cy="461665"/>
          </a:xfrm>
          <a:prstGeom prst="rect">
            <a:avLst/>
          </a:prstGeom>
        </p:spPr>
        <p:txBody>
          <a:bodyPr wrap="none">
            <a:spAutoFit/>
          </a:bodyPr>
          <a:lstStyle/>
          <a:p>
            <a:r>
              <a:rPr lang="en-GB" altLang="zh-CN" sz="2400" b="1" dirty="0">
                <a:solidFill>
                  <a:schemeClr val="bg1"/>
                </a:solidFill>
                <a:latin typeface="+mj-ea"/>
                <a:ea typeface="+mj-ea"/>
              </a:rPr>
              <a:t>1.2.2 Application</a:t>
            </a:r>
            <a:r>
              <a:rPr lang="zh-CN" altLang="en-GB" sz="2400" b="1" dirty="0">
                <a:solidFill>
                  <a:schemeClr val="bg1"/>
                </a:solidFill>
                <a:latin typeface="+mj-ea"/>
                <a:ea typeface="+mj-ea"/>
              </a:rPr>
              <a:t>举例</a:t>
            </a:r>
            <a:endParaRPr lang="zh-CN" altLang="en-US" sz="2400" b="1" dirty="0">
              <a:solidFill>
                <a:schemeClr val="bg1"/>
              </a:solidFill>
              <a:latin typeface="+mj-ea"/>
              <a:ea typeface="+mj-ea"/>
            </a:endParaRPr>
          </a:p>
        </p:txBody>
      </p:sp>
      <p:pic>
        <p:nvPicPr>
          <p:cNvPr id="3" name="图片 2">
            <a:extLst>
              <a:ext uri="{FF2B5EF4-FFF2-40B4-BE49-F238E27FC236}">
                <a16:creationId xmlns:a16="http://schemas.microsoft.com/office/drawing/2014/main" id="{7790BCB8-D829-42B6-8BB2-11F8246A512B}"/>
              </a:ext>
            </a:extLst>
          </p:cNvPr>
          <p:cNvPicPr>
            <a:picLocks noChangeAspect="1"/>
          </p:cNvPicPr>
          <p:nvPr/>
        </p:nvPicPr>
        <p:blipFill>
          <a:blip r:embed="rId4"/>
          <a:stretch>
            <a:fillRect/>
          </a:stretch>
        </p:blipFill>
        <p:spPr>
          <a:xfrm>
            <a:off x="287923" y="890788"/>
            <a:ext cx="4267200" cy="3000375"/>
          </a:xfrm>
          <a:prstGeom prst="rect">
            <a:avLst/>
          </a:prstGeom>
        </p:spPr>
      </p:pic>
      <p:sp>
        <p:nvSpPr>
          <p:cNvPr id="4" name="矩形 3">
            <a:extLst>
              <a:ext uri="{FF2B5EF4-FFF2-40B4-BE49-F238E27FC236}">
                <a16:creationId xmlns:a16="http://schemas.microsoft.com/office/drawing/2014/main" id="{00A3A419-E67A-4E63-BCCF-4522A67C40FA}"/>
              </a:ext>
            </a:extLst>
          </p:cNvPr>
          <p:cNvSpPr/>
          <p:nvPr/>
        </p:nvSpPr>
        <p:spPr>
          <a:xfrm>
            <a:off x="562487" y="4011910"/>
            <a:ext cx="7452429" cy="757130"/>
          </a:xfrm>
          <a:prstGeom prst="rect">
            <a:avLst/>
          </a:prstGeom>
        </p:spPr>
        <p:txBody>
          <a:bodyPr wrap="square">
            <a:spAutoFit/>
          </a:bodyPr>
          <a:lstStyle/>
          <a:p>
            <a:pPr>
              <a:lnSpc>
                <a:spcPct val="90000"/>
              </a:lnSpc>
            </a:pPr>
            <a:r>
              <a:rPr lang="zh-CN" altLang="en-US" sz="1600" b="1" dirty="0">
                <a:solidFill>
                  <a:schemeClr val="accent1">
                    <a:lumMod val="75000"/>
                  </a:schemeClr>
                </a:solidFill>
                <a:latin typeface="+mj-ea"/>
                <a:ea typeface="+mj-ea"/>
              </a:rPr>
              <a:t>方法</a:t>
            </a:r>
            <a:r>
              <a:rPr lang="en-US" altLang="zh-CN" sz="1600" b="1" dirty="0">
                <a:solidFill>
                  <a:schemeClr val="accent1">
                    <a:lumMod val="75000"/>
                  </a:schemeClr>
                </a:solidFill>
                <a:latin typeface="+mj-ea"/>
                <a:ea typeface="+mj-ea"/>
              </a:rPr>
              <a:t>paint() </a:t>
            </a:r>
            <a:r>
              <a:rPr lang="zh-CN" altLang="en-US" sz="1600" b="1" dirty="0">
                <a:solidFill>
                  <a:schemeClr val="accent1">
                    <a:lumMod val="75000"/>
                  </a:schemeClr>
                </a:solidFill>
                <a:latin typeface="+mj-ea"/>
                <a:ea typeface="+mj-ea"/>
              </a:rPr>
              <a:t>中</a:t>
            </a:r>
          </a:p>
          <a:p>
            <a:pPr lvl="1">
              <a:lnSpc>
                <a:spcPct val="90000"/>
              </a:lnSpc>
            </a:pPr>
            <a:r>
              <a:rPr lang="en-US" altLang="zh-CN" sz="1600" b="1" dirty="0">
                <a:solidFill>
                  <a:schemeClr val="accent1">
                    <a:lumMod val="75000"/>
                  </a:schemeClr>
                </a:solidFill>
                <a:latin typeface="+mj-ea"/>
                <a:ea typeface="+mj-ea"/>
              </a:rPr>
              <a:t>g</a:t>
            </a:r>
            <a:r>
              <a:rPr lang="zh-CN" altLang="en-US" sz="1600" b="1" dirty="0">
                <a:solidFill>
                  <a:schemeClr val="accent1">
                    <a:lumMod val="75000"/>
                  </a:schemeClr>
                </a:solidFill>
                <a:latin typeface="+mj-ea"/>
                <a:ea typeface="+mj-ea"/>
              </a:rPr>
              <a:t>为</a:t>
            </a:r>
            <a:r>
              <a:rPr lang="en-US" altLang="zh-CN" sz="1600" b="1" dirty="0">
                <a:solidFill>
                  <a:schemeClr val="accent1">
                    <a:lumMod val="75000"/>
                  </a:schemeClr>
                </a:solidFill>
                <a:latin typeface="+mj-ea"/>
                <a:ea typeface="+mj-ea"/>
              </a:rPr>
              <a:t>Graphics</a:t>
            </a:r>
            <a:r>
              <a:rPr lang="zh-CN" altLang="en-US" sz="1600" b="1" dirty="0">
                <a:solidFill>
                  <a:schemeClr val="accent1">
                    <a:lumMod val="75000"/>
                  </a:schemeClr>
                </a:solidFill>
                <a:latin typeface="+mj-ea"/>
                <a:ea typeface="+mj-ea"/>
              </a:rPr>
              <a:t>类的对象。调用了</a:t>
            </a:r>
            <a:r>
              <a:rPr lang="en-US" altLang="zh-CN" sz="1600" b="1" dirty="0">
                <a:solidFill>
                  <a:schemeClr val="accent1">
                    <a:lumMod val="75000"/>
                  </a:schemeClr>
                </a:solidFill>
                <a:latin typeface="+mj-ea"/>
                <a:ea typeface="+mj-ea"/>
              </a:rPr>
              <a:t>Graphics</a:t>
            </a:r>
            <a:r>
              <a:rPr lang="zh-CN" altLang="en-US" sz="1600" b="1" dirty="0">
                <a:solidFill>
                  <a:schemeClr val="accent1">
                    <a:lumMod val="75000"/>
                  </a:schemeClr>
                </a:solidFill>
                <a:latin typeface="+mj-ea"/>
                <a:ea typeface="+mj-ea"/>
              </a:rPr>
              <a:t>的</a:t>
            </a:r>
            <a:r>
              <a:rPr lang="en-US" altLang="zh-CN" sz="1600" b="1" dirty="0" err="1">
                <a:solidFill>
                  <a:schemeClr val="accent1">
                    <a:lumMod val="75000"/>
                  </a:schemeClr>
                </a:solidFill>
                <a:latin typeface="+mj-ea"/>
                <a:ea typeface="+mj-ea"/>
              </a:rPr>
              <a:t>drawString</a:t>
            </a:r>
            <a:r>
              <a:rPr lang="zh-CN" altLang="en-US" sz="1600" b="1" dirty="0">
                <a:solidFill>
                  <a:schemeClr val="accent1">
                    <a:lumMod val="75000"/>
                  </a:schemeClr>
                </a:solidFill>
                <a:latin typeface="+mj-ea"/>
                <a:ea typeface="+mj-ea"/>
              </a:rPr>
              <a:t>方法绘制字符串。</a:t>
            </a:r>
          </a:p>
          <a:p>
            <a:pPr lvl="1">
              <a:lnSpc>
                <a:spcPct val="90000"/>
              </a:lnSpc>
            </a:pPr>
            <a:r>
              <a:rPr lang="zh-CN" altLang="en-US" sz="1600" b="1" dirty="0">
                <a:solidFill>
                  <a:schemeClr val="accent1">
                    <a:lumMod val="75000"/>
                  </a:schemeClr>
                </a:solidFill>
                <a:latin typeface="+mj-ea"/>
                <a:ea typeface="+mj-ea"/>
              </a:rPr>
              <a:t>此方法执行的结果就是从坐标</a:t>
            </a:r>
            <a:r>
              <a:rPr lang="en-US" altLang="zh-CN" sz="1600" b="1" dirty="0">
                <a:solidFill>
                  <a:schemeClr val="accent1">
                    <a:lumMod val="75000"/>
                  </a:schemeClr>
                </a:solidFill>
                <a:latin typeface="+mj-ea"/>
                <a:ea typeface="+mj-ea"/>
              </a:rPr>
              <a:t>(60,40)</a:t>
            </a:r>
            <a:r>
              <a:rPr lang="zh-CN" altLang="en-US" sz="1600" b="1" dirty="0">
                <a:solidFill>
                  <a:schemeClr val="accent1">
                    <a:lumMod val="75000"/>
                  </a:schemeClr>
                </a:solidFill>
                <a:latin typeface="+mj-ea"/>
                <a:ea typeface="+mj-ea"/>
              </a:rPr>
              <a:t>开始绘制出字符串</a:t>
            </a:r>
            <a:r>
              <a:rPr lang="en-US" altLang="zh-CN" sz="1600" b="1" dirty="0">
                <a:solidFill>
                  <a:schemeClr val="accent1">
                    <a:lumMod val="75000"/>
                  </a:schemeClr>
                </a:solidFill>
                <a:latin typeface="+mj-ea"/>
                <a:ea typeface="+mj-ea"/>
              </a:rPr>
              <a:t>Hello World! </a:t>
            </a:r>
            <a:r>
              <a:rPr lang="zh-CN" altLang="en-US" sz="1600" b="1" dirty="0">
                <a:solidFill>
                  <a:schemeClr val="accent1">
                    <a:lumMod val="75000"/>
                  </a:schemeClr>
                </a:solidFill>
                <a:latin typeface="+mj-ea"/>
                <a:ea typeface="+mj-ea"/>
              </a:rPr>
              <a:t>。</a:t>
            </a:r>
          </a:p>
        </p:txBody>
      </p:sp>
      <p:sp>
        <p:nvSpPr>
          <p:cNvPr id="5" name="矩形 4">
            <a:extLst>
              <a:ext uri="{FF2B5EF4-FFF2-40B4-BE49-F238E27FC236}">
                <a16:creationId xmlns:a16="http://schemas.microsoft.com/office/drawing/2014/main" id="{2FEE46E8-3D2D-4325-AAED-D439F720C0A8}"/>
              </a:ext>
            </a:extLst>
          </p:cNvPr>
          <p:cNvSpPr/>
          <p:nvPr/>
        </p:nvSpPr>
        <p:spPr>
          <a:xfrm>
            <a:off x="4288702" y="1059582"/>
            <a:ext cx="4572000" cy="535531"/>
          </a:xfrm>
          <a:prstGeom prst="rect">
            <a:avLst/>
          </a:prstGeom>
        </p:spPr>
        <p:txBody>
          <a:bodyPr>
            <a:spAutoFit/>
          </a:bodyPr>
          <a:lstStyle/>
          <a:p>
            <a:pPr>
              <a:lnSpc>
                <a:spcPct val="90000"/>
              </a:lnSpc>
            </a:pPr>
            <a:r>
              <a:rPr lang="en-US" altLang="zh-CN" sz="1600" b="1" dirty="0">
                <a:solidFill>
                  <a:schemeClr val="accent1">
                    <a:lumMod val="75000"/>
                  </a:schemeClr>
                </a:solidFill>
                <a:latin typeface="+mj-ea"/>
              </a:rPr>
              <a:t>Graphics</a:t>
            </a:r>
            <a:r>
              <a:rPr lang="zh-CN" altLang="en-US" sz="1600" b="1" dirty="0">
                <a:solidFill>
                  <a:schemeClr val="accent1">
                    <a:lumMod val="75000"/>
                  </a:schemeClr>
                </a:solidFill>
                <a:latin typeface="+mj-ea"/>
              </a:rPr>
              <a:t>类</a:t>
            </a:r>
            <a:endParaRPr lang="en-US" altLang="zh-CN" sz="1600" b="1" dirty="0">
              <a:solidFill>
                <a:schemeClr val="accent1">
                  <a:lumMod val="75000"/>
                </a:schemeClr>
              </a:solidFill>
              <a:latin typeface="+mj-ea"/>
            </a:endParaRPr>
          </a:p>
          <a:p>
            <a:pPr>
              <a:lnSpc>
                <a:spcPct val="90000"/>
              </a:lnSpc>
            </a:pPr>
            <a:r>
              <a:rPr lang="zh-CN" altLang="en-US" sz="1600" b="1" dirty="0">
                <a:solidFill>
                  <a:schemeClr val="accent1">
                    <a:lumMod val="75000"/>
                  </a:schemeClr>
                </a:solidFill>
                <a:latin typeface="+mj-ea"/>
              </a:rPr>
              <a:t>使得</a:t>
            </a:r>
            <a:r>
              <a:rPr lang="en-US" altLang="zh-CN" sz="1600" b="1" dirty="0">
                <a:solidFill>
                  <a:schemeClr val="accent1">
                    <a:lumMod val="75000"/>
                  </a:schemeClr>
                </a:solidFill>
                <a:latin typeface="+mj-ea"/>
              </a:rPr>
              <a:t>applet</a:t>
            </a:r>
            <a:r>
              <a:rPr lang="zh-CN" altLang="en-US" sz="1600" b="1" dirty="0">
                <a:solidFill>
                  <a:schemeClr val="accent1">
                    <a:lumMod val="75000"/>
                  </a:schemeClr>
                </a:solidFill>
                <a:latin typeface="+mj-ea"/>
              </a:rPr>
              <a:t>绘制直线、矩形、椭圆形、字符串等</a:t>
            </a:r>
          </a:p>
        </p:txBody>
      </p:sp>
      <p:sp>
        <p:nvSpPr>
          <p:cNvPr id="6" name="矩形 5">
            <a:extLst>
              <a:ext uri="{FF2B5EF4-FFF2-40B4-BE49-F238E27FC236}">
                <a16:creationId xmlns:a16="http://schemas.microsoft.com/office/drawing/2014/main" id="{D3D883EC-F796-4E3F-81FE-2FAE9E2F18D0}"/>
              </a:ext>
            </a:extLst>
          </p:cNvPr>
          <p:cNvSpPr/>
          <p:nvPr/>
        </p:nvSpPr>
        <p:spPr>
          <a:xfrm>
            <a:off x="4716016" y="2207606"/>
            <a:ext cx="3511513" cy="535531"/>
          </a:xfrm>
          <a:prstGeom prst="rect">
            <a:avLst/>
          </a:prstGeom>
        </p:spPr>
        <p:txBody>
          <a:bodyPr wrap="square">
            <a:spAutoFit/>
          </a:bodyPr>
          <a:lstStyle/>
          <a:p>
            <a:pPr>
              <a:lnSpc>
                <a:spcPct val="90000"/>
              </a:lnSpc>
            </a:pPr>
            <a:r>
              <a:rPr lang="zh-CN" altLang="en-US" sz="1600" b="1" dirty="0">
                <a:solidFill>
                  <a:schemeClr val="accent1">
                    <a:lumMod val="75000"/>
                  </a:schemeClr>
                </a:solidFill>
                <a:latin typeface="+mj-ea"/>
              </a:rPr>
              <a:t>方法</a:t>
            </a:r>
            <a:r>
              <a:rPr lang="en-US" altLang="zh-CN" sz="1600" b="1" dirty="0" err="1">
                <a:solidFill>
                  <a:schemeClr val="accent1">
                    <a:lumMod val="75000"/>
                  </a:schemeClr>
                </a:solidFill>
                <a:latin typeface="+mj-ea"/>
              </a:rPr>
              <a:t>init</a:t>
            </a:r>
            <a:r>
              <a:rPr lang="en-US" altLang="zh-CN" sz="1600" b="1" dirty="0">
                <a:solidFill>
                  <a:schemeClr val="accent1">
                    <a:lumMod val="75000"/>
                  </a:schemeClr>
                </a:solidFill>
                <a:latin typeface="+mj-ea"/>
              </a:rPr>
              <a:t>()</a:t>
            </a:r>
          </a:p>
          <a:p>
            <a:pPr>
              <a:lnSpc>
                <a:spcPct val="90000"/>
              </a:lnSpc>
            </a:pPr>
            <a:r>
              <a:rPr lang="zh-CN" altLang="en-US" sz="1600" b="1" dirty="0">
                <a:solidFill>
                  <a:schemeClr val="accent1">
                    <a:lumMod val="75000"/>
                  </a:schemeClr>
                </a:solidFill>
                <a:latin typeface="+mj-ea"/>
              </a:rPr>
              <a:t>初始化，实现了字符串的创建</a:t>
            </a:r>
          </a:p>
        </p:txBody>
      </p:sp>
    </p:spTree>
    <p:custDataLst>
      <p:tags r:id="rId1"/>
    </p:custDataLst>
    <p:extLst>
      <p:ext uri="{BB962C8B-B14F-4D97-AF65-F5344CB8AC3E}">
        <p14:creationId xmlns:p14="http://schemas.microsoft.com/office/powerpoint/2010/main" val="3461761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EE2B02F-5A06-46AF-BB6C-EA45EF4DD826}"/>
              </a:ext>
            </a:extLst>
          </p:cNvPr>
          <p:cNvSpPr/>
          <p:nvPr/>
        </p:nvSpPr>
        <p:spPr>
          <a:xfrm>
            <a:off x="827584" y="123478"/>
            <a:ext cx="3416320" cy="461665"/>
          </a:xfrm>
          <a:prstGeom prst="rect">
            <a:avLst/>
          </a:prstGeom>
        </p:spPr>
        <p:txBody>
          <a:bodyPr wrap="none">
            <a:spAutoFit/>
          </a:bodyPr>
          <a:lstStyle/>
          <a:p>
            <a:r>
              <a:rPr lang="en-GB" altLang="zh-CN" sz="2400" b="1" dirty="0">
                <a:solidFill>
                  <a:schemeClr val="bg1"/>
                </a:solidFill>
                <a:latin typeface="+mj-ea"/>
                <a:ea typeface="+mj-ea"/>
              </a:rPr>
              <a:t>1.2.2 Application</a:t>
            </a:r>
            <a:r>
              <a:rPr lang="zh-CN" altLang="en-GB" sz="2400" b="1" dirty="0">
                <a:solidFill>
                  <a:schemeClr val="bg1"/>
                </a:solidFill>
                <a:latin typeface="+mj-ea"/>
                <a:ea typeface="+mj-ea"/>
              </a:rPr>
              <a:t>举例</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B9DEFA20-B76A-4A0C-ADF2-BB58BAB3DF0F}"/>
              </a:ext>
            </a:extLst>
          </p:cNvPr>
          <p:cNvSpPr/>
          <p:nvPr/>
        </p:nvSpPr>
        <p:spPr>
          <a:xfrm>
            <a:off x="467544" y="987574"/>
            <a:ext cx="3576941" cy="369332"/>
          </a:xfrm>
          <a:prstGeom prst="rect">
            <a:avLst/>
          </a:prstGeom>
        </p:spPr>
        <p:txBody>
          <a:bodyPr wrap="none">
            <a:spAutoFit/>
          </a:bodyPr>
          <a:lstStyle/>
          <a:p>
            <a:r>
              <a:rPr lang="zh-CN" altLang="en-US" b="1" dirty="0">
                <a:solidFill>
                  <a:schemeClr val="accent1">
                    <a:lumMod val="75000"/>
                  </a:schemeClr>
                </a:solidFill>
                <a:latin typeface="+mj-ea"/>
                <a:ea typeface="+mj-ea"/>
              </a:rPr>
              <a:t>用</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自带的</a:t>
            </a:r>
            <a:r>
              <a:rPr lang="en-US" altLang="zh-CN" b="1" dirty="0" err="1">
                <a:solidFill>
                  <a:schemeClr val="accent1">
                    <a:lumMod val="75000"/>
                  </a:schemeClr>
                </a:solidFill>
                <a:latin typeface="+mj-ea"/>
                <a:ea typeface="+mj-ea"/>
              </a:rPr>
              <a:t>appletviewer</a:t>
            </a:r>
            <a:r>
              <a:rPr lang="zh-CN" altLang="en-US" b="1" dirty="0">
                <a:solidFill>
                  <a:schemeClr val="accent1">
                    <a:lumMod val="75000"/>
                  </a:schemeClr>
                </a:solidFill>
                <a:latin typeface="+mj-ea"/>
                <a:ea typeface="+mj-ea"/>
              </a:rPr>
              <a:t>浏览</a:t>
            </a:r>
          </a:p>
        </p:txBody>
      </p:sp>
      <p:pic>
        <p:nvPicPr>
          <p:cNvPr id="4" name="图片 3">
            <a:extLst>
              <a:ext uri="{FF2B5EF4-FFF2-40B4-BE49-F238E27FC236}">
                <a16:creationId xmlns:a16="http://schemas.microsoft.com/office/drawing/2014/main" id="{4E6EC604-1FC2-42CB-B4C7-9AF801DF10F2}"/>
              </a:ext>
            </a:extLst>
          </p:cNvPr>
          <p:cNvPicPr>
            <a:picLocks noChangeAspect="1"/>
          </p:cNvPicPr>
          <p:nvPr/>
        </p:nvPicPr>
        <p:blipFill>
          <a:blip r:embed="rId4"/>
          <a:stretch>
            <a:fillRect/>
          </a:stretch>
        </p:blipFill>
        <p:spPr>
          <a:xfrm>
            <a:off x="1619672" y="1635646"/>
            <a:ext cx="4276725" cy="2981325"/>
          </a:xfrm>
          <a:prstGeom prst="rect">
            <a:avLst/>
          </a:prstGeom>
        </p:spPr>
      </p:pic>
    </p:spTree>
    <p:custDataLst>
      <p:tags r:id="rId1"/>
    </p:custDataLst>
    <p:extLst>
      <p:ext uri="{BB962C8B-B14F-4D97-AF65-F5344CB8AC3E}">
        <p14:creationId xmlns:p14="http://schemas.microsoft.com/office/powerpoint/2010/main" val="38615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D504FEB-F535-4E99-B1DF-FAAEBF2CCB27}"/>
              </a:ext>
            </a:extLst>
          </p:cNvPr>
          <p:cNvSpPr/>
          <p:nvPr/>
        </p:nvSpPr>
        <p:spPr>
          <a:xfrm>
            <a:off x="827584" y="123478"/>
            <a:ext cx="3789820" cy="461665"/>
          </a:xfrm>
          <a:prstGeom prst="rect">
            <a:avLst/>
          </a:prstGeom>
        </p:spPr>
        <p:txBody>
          <a:bodyPr wrap="none">
            <a:spAutoFit/>
          </a:bodyPr>
          <a:lstStyle/>
          <a:p>
            <a:r>
              <a:rPr lang="en-US" altLang="zh-CN" sz="2400" b="1" dirty="0">
                <a:solidFill>
                  <a:schemeClr val="bg1"/>
                </a:solidFill>
                <a:latin typeface="+mj-ea"/>
                <a:ea typeface="+mj-ea"/>
              </a:rPr>
              <a:t>1.3 </a:t>
            </a:r>
            <a:r>
              <a:rPr lang="zh-CN" altLang="en-US" sz="2400" b="1" dirty="0">
                <a:solidFill>
                  <a:schemeClr val="bg1"/>
                </a:solidFill>
                <a:latin typeface="+mj-ea"/>
                <a:ea typeface="+mj-ea"/>
              </a:rPr>
              <a:t>基本数据类型与表达式</a:t>
            </a:r>
          </a:p>
        </p:txBody>
      </p:sp>
      <p:sp>
        <p:nvSpPr>
          <p:cNvPr id="3" name="矩形 2">
            <a:extLst>
              <a:ext uri="{FF2B5EF4-FFF2-40B4-BE49-F238E27FC236}">
                <a16:creationId xmlns:a16="http://schemas.microsoft.com/office/drawing/2014/main" id="{023B7790-6497-422A-ABBD-0C7282FB32A5}"/>
              </a:ext>
            </a:extLst>
          </p:cNvPr>
          <p:cNvSpPr/>
          <p:nvPr/>
        </p:nvSpPr>
        <p:spPr>
          <a:xfrm>
            <a:off x="899592" y="1203598"/>
            <a:ext cx="4572000" cy="1884106"/>
          </a:xfrm>
          <a:prstGeom prst="rect">
            <a:avLst/>
          </a:prstGeom>
        </p:spPr>
        <p:txBody>
          <a:bodyPr>
            <a:spAutoFit/>
          </a:bodyPr>
          <a:lstStyle/>
          <a:p>
            <a:pPr>
              <a:lnSpc>
                <a:spcPct val="150000"/>
              </a:lnSpc>
            </a:pPr>
            <a:r>
              <a:rPr lang="zh-CN" altLang="en-US" sz="2000" b="1" dirty="0">
                <a:solidFill>
                  <a:schemeClr val="accent1">
                    <a:lumMod val="75000"/>
                  </a:schemeClr>
                </a:solidFill>
              </a:rPr>
              <a:t>变量与常量</a:t>
            </a:r>
          </a:p>
          <a:p>
            <a:pPr>
              <a:lnSpc>
                <a:spcPct val="150000"/>
              </a:lnSpc>
            </a:pPr>
            <a:r>
              <a:rPr lang="zh-CN" altLang="en-US" sz="2000" b="1" dirty="0">
                <a:solidFill>
                  <a:schemeClr val="accent1">
                    <a:lumMod val="75000"/>
                  </a:schemeClr>
                </a:solidFill>
              </a:rPr>
              <a:t>基本数据类型</a:t>
            </a:r>
          </a:p>
          <a:p>
            <a:pPr>
              <a:lnSpc>
                <a:spcPct val="150000"/>
              </a:lnSpc>
            </a:pPr>
            <a:r>
              <a:rPr lang="zh-CN" altLang="en-US" sz="2000" b="1" dirty="0">
                <a:solidFill>
                  <a:schemeClr val="accent1">
                    <a:lumMod val="75000"/>
                  </a:schemeClr>
                </a:solidFill>
              </a:rPr>
              <a:t>表达式与运算符</a:t>
            </a:r>
          </a:p>
          <a:p>
            <a:pPr>
              <a:lnSpc>
                <a:spcPct val="150000"/>
              </a:lnSpc>
            </a:pPr>
            <a:r>
              <a:rPr lang="zh-CN" altLang="en-US" sz="2000" b="1" dirty="0">
                <a:solidFill>
                  <a:schemeClr val="accent1">
                    <a:lumMod val="75000"/>
                  </a:schemeClr>
                </a:solidFill>
              </a:rPr>
              <a:t>类型转换</a:t>
            </a:r>
          </a:p>
        </p:txBody>
      </p:sp>
    </p:spTree>
    <p:custDataLst>
      <p:tags r:id="rId1"/>
    </p:custDataLst>
    <p:extLst>
      <p:ext uri="{BB962C8B-B14F-4D97-AF65-F5344CB8AC3E}">
        <p14:creationId xmlns:p14="http://schemas.microsoft.com/office/powerpoint/2010/main" val="3821883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8C2924E-734B-4362-B5B9-84E3F3A28EBD}"/>
              </a:ext>
            </a:extLst>
          </p:cNvPr>
          <p:cNvSpPr/>
          <p:nvPr/>
        </p:nvSpPr>
        <p:spPr>
          <a:xfrm>
            <a:off x="827584" y="123478"/>
            <a:ext cx="2650084" cy="461665"/>
          </a:xfrm>
          <a:prstGeom prst="rect">
            <a:avLst/>
          </a:prstGeom>
        </p:spPr>
        <p:txBody>
          <a:bodyPr wrap="none">
            <a:spAutoFit/>
          </a:bodyPr>
          <a:lstStyle/>
          <a:p>
            <a:r>
              <a:rPr lang="zh-CN" altLang="en-GB" sz="2400" b="1" dirty="0">
                <a:solidFill>
                  <a:schemeClr val="bg1"/>
                </a:solidFill>
                <a:latin typeface="+mj-ea"/>
                <a:ea typeface="+mj-ea"/>
              </a:rPr>
              <a:t>1.3.1 变量与常量</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72EF5557-34E1-46DC-9260-FEACFC9E287A}"/>
              </a:ext>
            </a:extLst>
          </p:cNvPr>
          <p:cNvSpPr/>
          <p:nvPr/>
        </p:nvSpPr>
        <p:spPr>
          <a:xfrm>
            <a:off x="323528" y="843558"/>
            <a:ext cx="8064896" cy="1754326"/>
          </a:xfrm>
          <a:prstGeom prst="rect">
            <a:avLst/>
          </a:prstGeom>
        </p:spPr>
        <p:txBody>
          <a:bodyPr wrap="square">
            <a:spAutoFit/>
          </a:bodyPr>
          <a:lstStyle/>
          <a:p>
            <a:r>
              <a:rPr lang="zh-CN" altLang="en-US" b="1" dirty="0">
                <a:solidFill>
                  <a:schemeClr val="accent1">
                    <a:lumMod val="75000"/>
                  </a:schemeClr>
                </a:solidFill>
                <a:latin typeface="+mj-ea"/>
                <a:ea typeface="+mj-ea"/>
              </a:rPr>
              <a:t>变量</a:t>
            </a:r>
          </a:p>
          <a:p>
            <a:pPr lvl="1"/>
            <a:r>
              <a:rPr lang="zh-CN" altLang="en-US" b="1" dirty="0">
                <a:solidFill>
                  <a:schemeClr val="accent1">
                    <a:lumMod val="75000"/>
                  </a:schemeClr>
                </a:solidFill>
                <a:latin typeface="+mj-ea"/>
                <a:ea typeface="+mj-ea"/>
              </a:rPr>
              <a:t>一个由标识符命名的项</a:t>
            </a:r>
          </a:p>
          <a:p>
            <a:pPr lvl="1"/>
            <a:r>
              <a:rPr lang="zh-CN" altLang="en-US" b="1" dirty="0">
                <a:solidFill>
                  <a:schemeClr val="accent1">
                    <a:lumMod val="75000"/>
                  </a:schemeClr>
                </a:solidFill>
                <a:latin typeface="+mj-ea"/>
                <a:ea typeface="+mj-ea"/>
              </a:rPr>
              <a:t>每个变量都有类型</a:t>
            </a:r>
            <a:r>
              <a:rPr lang="en-US" altLang="zh-CN" b="1" dirty="0">
                <a:solidFill>
                  <a:schemeClr val="accent1">
                    <a:lumMod val="75000"/>
                  </a:schemeClr>
                </a:solidFill>
                <a:latin typeface="+mj-ea"/>
                <a:ea typeface="+mj-ea"/>
              </a:rPr>
              <a:t>, </a:t>
            </a:r>
            <a:r>
              <a:rPr lang="zh-CN" altLang="en-US" b="1" dirty="0">
                <a:solidFill>
                  <a:schemeClr val="accent1">
                    <a:lumMod val="75000"/>
                  </a:schemeClr>
                </a:solidFill>
                <a:latin typeface="+mj-ea"/>
                <a:ea typeface="+mj-ea"/>
              </a:rPr>
              <a:t>例如 </a:t>
            </a:r>
            <a:r>
              <a:rPr lang="en-US" altLang="zh-CN" b="1" dirty="0">
                <a:solidFill>
                  <a:schemeClr val="accent1">
                    <a:lumMod val="75000"/>
                  </a:schemeClr>
                </a:solidFill>
                <a:latin typeface="+mj-ea"/>
                <a:ea typeface="+mj-ea"/>
              </a:rPr>
              <a:t>int </a:t>
            </a:r>
            <a:r>
              <a:rPr lang="zh-CN" altLang="en-US" b="1" dirty="0">
                <a:solidFill>
                  <a:schemeClr val="accent1">
                    <a:lumMod val="75000"/>
                  </a:schemeClr>
                </a:solidFill>
                <a:latin typeface="+mj-ea"/>
                <a:ea typeface="+mj-ea"/>
              </a:rPr>
              <a:t>类型或 </a:t>
            </a:r>
            <a:r>
              <a:rPr lang="en-US" altLang="zh-CN" b="1" dirty="0">
                <a:solidFill>
                  <a:schemeClr val="accent1">
                    <a:lumMod val="75000"/>
                  </a:schemeClr>
                </a:solidFill>
                <a:latin typeface="+mj-ea"/>
                <a:ea typeface="+mj-ea"/>
              </a:rPr>
              <a:t>Object</a:t>
            </a:r>
            <a:r>
              <a:rPr lang="zh-CN" altLang="en-US" b="1" dirty="0">
                <a:solidFill>
                  <a:schemeClr val="accent1">
                    <a:lumMod val="75000"/>
                  </a:schemeClr>
                </a:solidFill>
                <a:latin typeface="+mj-ea"/>
                <a:ea typeface="+mj-ea"/>
              </a:rPr>
              <a:t>类型</a:t>
            </a:r>
            <a:r>
              <a:rPr lang="en-US" altLang="zh-CN" b="1" dirty="0">
                <a:solidFill>
                  <a:schemeClr val="accent1">
                    <a:lumMod val="75000"/>
                  </a:schemeClr>
                </a:solidFill>
                <a:latin typeface="+mj-ea"/>
                <a:ea typeface="+mj-ea"/>
              </a:rPr>
              <a:t>, </a:t>
            </a:r>
            <a:r>
              <a:rPr lang="zh-CN" altLang="en-US" b="1" dirty="0">
                <a:solidFill>
                  <a:schemeClr val="accent1">
                    <a:lumMod val="75000"/>
                  </a:schemeClr>
                </a:solidFill>
                <a:latin typeface="+mj-ea"/>
                <a:ea typeface="+mj-ea"/>
              </a:rPr>
              <a:t>变量还有作用域</a:t>
            </a:r>
            <a:r>
              <a:rPr lang="en-US" altLang="zh-CN" b="1" dirty="0">
                <a:solidFill>
                  <a:schemeClr val="accent1">
                    <a:lumMod val="75000"/>
                  </a:schemeClr>
                </a:solidFill>
                <a:latin typeface="+mj-ea"/>
                <a:ea typeface="+mj-ea"/>
              </a:rPr>
              <a:t>.</a:t>
            </a:r>
            <a:endParaRPr lang="zh-CN" altLang="en-GB" b="1" dirty="0">
              <a:solidFill>
                <a:schemeClr val="accent1">
                  <a:lumMod val="75000"/>
                </a:schemeClr>
              </a:solidFill>
              <a:latin typeface="+mj-ea"/>
              <a:ea typeface="+mj-ea"/>
            </a:endParaRPr>
          </a:p>
          <a:p>
            <a:pPr lvl="1"/>
            <a:r>
              <a:rPr lang="zh-CN" altLang="en-GB" b="1" dirty="0">
                <a:solidFill>
                  <a:schemeClr val="accent1">
                    <a:lumMod val="75000"/>
                  </a:schemeClr>
                </a:solidFill>
                <a:latin typeface="+mj-ea"/>
                <a:ea typeface="+mj-ea"/>
              </a:rPr>
              <a:t>变量的值可以被改变. </a:t>
            </a:r>
          </a:p>
          <a:p>
            <a:r>
              <a:rPr lang="zh-CN" altLang="en-GB" b="1" dirty="0">
                <a:solidFill>
                  <a:schemeClr val="accent1">
                    <a:lumMod val="75000"/>
                  </a:schemeClr>
                </a:solidFill>
                <a:latin typeface="+mj-ea"/>
                <a:ea typeface="+mj-ea"/>
              </a:rPr>
              <a:t>常量 </a:t>
            </a:r>
          </a:p>
          <a:p>
            <a:pPr lvl="1"/>
            <a:r>
              <a:rPr lang="zh-CN" altLang="en-GB" b="1" dirty="0">
                <a:solidFill>
                  <a:schemeClr val="accent1">
                    <a:lumMod val="75000"/>
                  </a:schemeClr>
                </a:solidFill>
                <a:latin typeface="+mj-ea"/>
                <a:ea typeface="+mj-ea"/>
              </a:rPr>
              <a:t>常量一旦被初始化以后就不可改变。</a:t>
            </a:r>
          </a:p>
        </p:txBody>
      </p:sp>
      <p:pic>
        <p:nvPicPr>
          <p:cNvPr id="2050" name="Picture 2">
            <a:extLst>
              <a:ext uri="{FF2B5EF4-FFF2-40B4-BE49-F238E27FC236}">
                <a16:creationId xmlns:a16="http://schemas.microsoft.com/office/drawing/2014/main" id="{116B3B08-70E6-44B4-938B-E0DDE5EE2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142928"/>
            <a:ext cx="2600325" cy="9429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157E149-5E0A-41C5-B32C-29E228C42F39}"/>
              </a:ext>
            </a:extLst>
          </p:cNvPr>
          <p:cNvSpPr/>
          <p:nvPr/>
        </p:nvSpPr>
        <p:spPr>
          <a:xfrm>
            <a:off x="3563888" y="3075806"/>
            <a:ext cx="4572000" cy="1077218"/>
          </a:xfrm>
          <a:prstGeom prst="rect">
            <a:avLst/>
          </a:prstGeom>
        </p:spPr>
        <p:txBody>
          <a:bodyPr>
            <a:spAutoFit/>
          </a:bodyPr>
          <a:lstStyle/>
          <a:p>
            <a:pPr latinLnBrk="1"/>
            <a:r>
              <a:rPr lang="zh-CN" altLang="en-US" sz="1600" b="1" dirty="0">
                <a:solidFill>
                  <a:schemeClr val="accent1">
                    <a:lumMod val="75000"/>
                  </a:schemeClr>
                </a:solidFill>
                <a:latin typeface="Helvetica Neue"/>
              </a:rPr>
              <a:t>变量就是申请内存来存储值。也就是说，当创建变量的时候，需要在内存中申请空间。</a:t>
            </a:r>
          </a:p>
          <a:p>
            <a:pPr latinLnBrk="1"/>
            <a:r>
              <a:rPr lang="zh-CN" altLang="en-US" sz="1600" b="1" dirty="0">
                <a:solidFill>
                  <a:schemeClr val="accent1">
                    <a:lumMod val="75000"/>
                  </a:schemeClr>
                </a:solidFill>
                <a:latin typeface="Helvetica Neue"/>
              </a:rPr>
              <a:t>内存管理系统根据变量的类型为变量分配存储空间，分配的空间只能用来储存该类型数据。</a:t>
            </a:r>
            <a:endParaRPr lang="zh-CN" altLang="en-US" sz="1600" b="1" i="0" dirty="0">
              <a:solidFill>
                <a:schemeClr val="accent1">
                  <a:lumMod val="75000"/>
                </a:schemeClr>
              </a:solidFill>
              <a:effectLst/>
              <a:latin typeface="Helvetica Neue"/>
            </a:endParaRPr>
          </a:p>
        </p:txBody>
      </p:sp>
      <p:sp>
        <p:nvSpPr>
          <p:cNvPr id="5" name="矩形 4">
            <a:extLst>
              <a:ext uri="{FF2B5EF4-FFF2-40B4-BE49-F238E27FC236}">
                <a16:creationId xmlns:a16="http://schemas.microsoft.com/office/drawing/2014/main" id="{78F8A2CD-BA97-4E10-89F3-A137AA2A4AF0}"/>
              </a:ext>
            </a:extLst>
          </p:cNvPr>
          <p:cNvSpPr/>
          <p:nvPr/>
        </p:nvSpPr>
        <p:spPr>
          <a:xfrm>
            <a:off x="3563888" y="4371950"/>
            <a:ext cx="2202847" cy="338554"/>
          </a:xfrm>
          <a:prstGeom prst="rect">
            <a:avLst/>
          </a:prstGeom>
        </p:spPr>
        <p:txBody>
          <a:bodyPr wrap="none">
            <a:spAutoFit/>
          </a:bodyPr>
          <a:lstStyle/>
          <a:p>
            <a:r>
              <a:rPr lang="en-US" altLang="zh-CN" sz="1600" b="1" dirty="0">
                <a:solidFill>
                  <a:schemeClr val="accent1">
                    <a:lumMod val="75000"/>
                  </a:schemeClr>
                </a:solidFill>
                <a:latin typeface="+mj-ea"/>
                <a:ea typeface="+mj-ea"/>
              </a:rPr>
              <a:t>Java </a:t>
            </a:r>
            <a:r>
              <a:rPr lang="zh-CN" altLang="en-US" sz="1600" b="1" dirty="0">
                <a:solidFill>
                  <a:schemeClr val="accent1">
                    <a:lumMod val="75000"/>
                  </a:schemeClr>
                </a:solidFill>
                <a:latin typeface="+mj-ea"/>
                <a:ea typeface="+mj-ea"/>
              </a:rPr>
              <a:t>的两大数据类型</a:t>
            </a:r>
            <a:r>
              <a:rPr lang="en-US" altLang="zh-CN" sz="1600" b="1" dirty="0">
                <a:solidFill>
                  <a:schemeClr val="accent1">
                    <a:lumMod val="75000"/>
                  </a:schemeClr>
                </a:solidFill>
                <a:latin typeface="+mj-ea"/>
                <a:ea typeface="+mj-ea"/>
              </a:rPr>
              <a:t>:</a:t>
            </a:r>
            <a:endParaRPr lang="zh-CN" altLang="en-US" sz="1600" b="1" dirty="0">
              <a:solidFill>
                <a:schemeClr val="accent1">
                  <a:lumMod val="75000"/>
                </a:schemeClr>
              </a:solidFill>
              <a:latin typeface="+mj-ea"/>
              <a:ea typeface="+mj-ea"/>
            </a:endParaRPr>
          </a:p>
        </p:txBody>
      </p:sp>
      <p:sp>
        <p:nvSpPr>
          <p:cNvPr id="6" name="矩形 5">
            <a:extLst>
              <a:ext uri="{FF2B5EF4-FFF2-40B4-BE49-F238E27FC236}">
                <a16:creationId xmlns:a16="http://schemas.microsoft.com/office/drawing/2014/main" id="{FC96BB0D-3E63-495F-805B-F054564F81B5}"/>
              </a:ext>
            </a:extLst>
          </p:cNvPr>
          <p:cNvSpPr/>
          <p:nvPr/>
        </p:nvSpPr>
        <p:spPr>
          <a:xfrm>
            <a:off x="5732861" y="4371950"/>
            <a:ext cx="1415772" cy="338554"/>
          </a:xfrm>
          <a:prstGeom prst="rect">
            <a:avLst/>
          </a:prstGeom>
        </p:spPr>
        <p:txBody>
          <a:bodyPr wrap="none">
            <a:spAutoFit/>
          </a:bodyPr>
          <a:lstStyle/>
          <a:p>
            <a:r>
              <a:rPr lang="zh-CN" altLang="en-US" sz="1600" b="1" dirty="0">
                <a:solidFill>
                  <a:schemeClr val="accent1">
                    <a:lumMod val="75000"/>
                  </a:schemeClr>
                </a:solidFill>
                <a:latin typeface="Helvetica Neue"/>
              </a:rPr>
              <a:t>内置数据类型</a:t>
            </a:r>
            <a:endParaRPr lang="zh-CN" altLang="en-US" sz="1600" b="1" dirty="0">
              <a:solidFill>
                <a:schemeClr val="accent1">
                  <a:lumMod val="75000"/>
                </a:schemeClr>
              </a:solidFill>
            </a:endParaRPr>
          </a:p>
        </p:txBody>
      </p:sp>
      <p:sp>
        <p:nvSpPr>
          <p:cNvPr id="7" name="矩形 6">
            <a:extLst>
              <a:ext uri="{FF2B5EF4-FFF2-40B4-BE49-F238E27FC236}">
                <a16:creationId xmlns:a16="http://schemas.microsoft.com/office/drawing/2014/main" id="{CDA264FA-F29B-44B3-831A-36E4A97DE3BC}"/>
              </a:ext>
            </a:extLst>
          </p:cNvPr>
          <p:cNvSpPr/>
          <p:nvPr/>
        </p:nvSpPr>
        <p:spPr>
          <a:xfrm>
            <a:off x="7227822" y="4371950"/>
            <a:ext cx="1415772" cy="338554"/>
          </a:xfrm>
          <a:prstGeom prst="rect">
            <a:avLst/>
          </a:prstGeom>
        </p:spPr>
        <p:txBody>
          <a:bodyPr wrap="none">
            <a:spAutoFit/>
          </a:bodyPr>
          <a:lstStyle/>
          <a:p>
            <a:r>
              <a:rPr lang="zh-CN" altLang="en-US" sz="1600" b="1" dirty="0">
                <a:solidFill>
                  <a:schemeClr val="accent1">
                    <a:lumMod val="75000"/>
                  </a:schemeClr>
                </a:solidFill>
                <a:latin typeface="Helvetica Neue"/>
              </a:rPr>
              <a:t>引用数据类型</a:t>
            </a:r>
            <a:endParaRPr lang="zh-CN" altLang="en-US" sz="1600" b="1" dirty="0">
              <a:solidFill>
                <a:schemeClr val="accent1">
                  <a:lumMod val="75000"/>
                </a:schemeClr>
              </a:solidFill>
            </a:endParaRPr>
          </a:p>
        </p:txBody>
      </p:sp>
      <p:cxnSp>
        <p:nvCxnSpPr>
          <p:cNvPr id="9" name="直接连接符 8">
            <a:extLst>
              <a:ext uri="{FF2B5EF4-FFF2-40B4-BE49-F238E27FC236}">
                <a16:creationId xmlns:a16="http://schemas.microsoft.com/office/drawing/2014/main" id="{A6721FAC-16D9-43C0-A808-155977F717AA}"/>
              </a:ext>
            </a:extLst>
          </p:cNvPr>
          <p:cNvCxnSpPr/>
          <p:nvPr/>
        </p:nvCxnSpPr>
        <p:spPr>
          <a:xfrm>
            <a:off x="323528" y="2931790"/>
            <a:ext cx="8424936"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6863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1FD5D04-D64D-407B-8B7A-538CB6084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355726"/>
            <a:ext cx="4378622" cy="271091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4BC444E-DF3A-4A9F-A94A-FA5085FC5036}"/>
              </a:ext>
            </a:extLst>
          </p:cNvPr>
          <p:cNvSpPr/>
          <p:nvPr/>
        </p:nvSpPr>
        <p:spPr>
          <a:xfrm>
            <a:off x="3851920" y="1779662"/>
            <a:ext cx="5112568" cy="369332"/>
          </a:xfrm>
          <a:prstGeom prst="rect">
            <a:avLst/>
          </a:prstGeom>
        </p:spPr>
        <p:txBody>
          <a:bodyPr wrap="square">
            <a:spAutoFit/>
          </a:bodyPr>
          <a:lstStyle/>
          <a:p>
            <a:r>
              <a:rPr lang="zh-CN" altLang="en-US" b="1" dirty="0">
                <a:solidFill>
                  <a:srgbClr val="DB2C03"/>
                </a:solidFill>
                <a:latin typeface="Arial" panose="020B0604020202020204" pitchFamily="34" charset="0"/>
              </a:rPr>
              <a:t>一夜速成学编程的正确姿势，请收好，不用谢！ ​​​​</a:t>
            </a:r>
            <a:endParaRPr lang="zh-CN" altLang="en-US" b="1" dirty="0">
              <a:solidFill>
                <a:srgbClr val="DB2C03"/>
              </a:solidFill>
            </a:endParaRPr>
          </a:p>
        </p:txBody>
      </p:sp>
      <p:pic>
        <p:nvPicPr>
          <p:cNvPr id="2054" name="Picture 6">
            <a:extLst>
              <a:ext uri="{FF2B5EF4-FFF2-40B4-BE49-F238E27FC236}">
                <a16:creationId xmlns:a16="http://schemas.microsoft.com/office/drawing/2014/main" id="{0177344A-183B-4232-A904-AEE4FB026A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700" y="1059582"/>
            <a:ext cx="2147486" cy="161217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1E644AC-09A9-4D06-A794-F7C2D8816907}"/>
              </a:ext>
            </a:extLst>
          </p:cNvPr>
          <p:cNvSpPr/>
          <p:nvPr/>
        </p:nvSpPr>
        <p:spPr>
          <a:xfrm>
            <a:off x="1043608" y="119703"/>
            <a:ext cx="2700676" cy="461665"/>
          </a:xfrm>
          <a:prstGeom prst="rect">
            <a:avLst/>
          </a:prstGeom>
        </p:spPr>
        <p:txBody>
          <a:bodyPr wrap="none">
            <a:spAutoFit/>
          </a:bodyPr>
          <a:lstStyle/>
          <a:p>
            <a:r>
              <a:rPr lang="en-US" altLang="zh-CN" sz="2400" b="1" dirty="0">
                <a:solidFill>
                  <a:schemeClr val="bg1"/>
                </a:solidFill>
                <a:latin typeface="+mn-ea"/>
              </a:rPr>
              <a:t>Java</a:t>
            </a:r>
            <a:r>
              <a:rPr lang="zh-CN" altLang="en-US" sz="2400" b="1" dirty="0">
                <a:solidFill>
                  <a:schemeClr val="bg1"/>
                </a:solidFill>
                <a:latin typeface="+mn-ea"/>
              </a:rPr>
              <a:t>语言程序设计</a:t>
            </a:r>
            <a:endParaRPr lang="zh-CN" altLang="en-US" sz="2400" dirty="0"/>
          </a:p>
        </p:txBody>
      </p:sp>
      <p:sp>
        <p:nvSpPr>
          <p:cNvPr id="4" name="矩形 3">
            <a:extLst>
              <a:ext uri="{FF2B5EF4-FFF2-40B4-BE49-F238E27FC236}">
                <a16:creationId xmlns:a16="http://schemas.microsoft.com/office/drawing/2014/main" id="{FAF0F48C-C3BC-43F7-A66D-A0F36B7BD5BA}"/>
              </a:ext>
            </a:extLst>
          </p:cNvPr>
          <p:cNvSpPr/>
          <p:nvPr/>
        </p:nvSpPr>
        <p:spPr>
          <a:xfrm>
            <a:off x="3707904" y="774739"/>
            <a:ext cx="3185487" cy="369332"/>
          </a:xfrm>
          <a:prstGeom prst="rect">
            <a:avLst/>
          </a:prstGeom>
        </p:spPr>
        <p:txBody>
          <a:bodyPr wrap="none">
            <a:spAutoFit/>
          </a:bodyPr>
          <a:lstStyle/>
          <a:p>
            <a:r>
              <a:rPr lang="zh-CN" altLang="en-US" b="1" dirty="0">
                <a:solidFill>
                  <a:srgbClr val="C00000"/>
                </a:solidFill>
                <a:latin typeface="Arial" panose="020B0604020202020204" pitchFamily="34" charset="0"/>
              </a:rPr>
              <a:t>加强学习，克服“本领恐慌”</a:t>
            </a:r>
            <a:endParaRPr lang="zh-CN" altLang="en-US" dirty="0">
              <a:solidFill>
                <a:srgbClr val="C00000"/>
              </a:solidFill>
            </a:endParaRPr>
          </a:p>
        </p:txBody>
      </p:sp>
      <p:sp>
        <p:nvSpPr>
          <p:cNvPr id="5" name="矩形 4">
            <a:extLst>
              <a:ext uri="{FF2B5EF4-FFF2-40B4-BE49-F238E27FC236}">
                <a16:creationId xmlns:a16="http://schemas.microsoft.com/office/drawing/2014/main" id="{868BC8CA-1901-44A2-A69B-EFC4B4341451}"/>
              </a:ext>
            </a:extLst>
          </p:cNvPr>
          <p:cNvSpPr/>
          <p:nvPr/>
        </p:nvSpPr>
        <p:spPr>
          <a:xfrm>
            <a:off x="4750538" y="1144071"/>
            <a:ext cx="3315331" cy="307777"/>
          </a:xfrm>
          <a:prstGeom prst="rect">
            <a:avLst/>
          </a:prstGeom>
        </p:spPr>
        <p:txBody>
          <a:bodyPr wrap="none">
            <a:spAutoFit/>
          </a:bodyPr>
          <a:lstStyle/>
          <a:p>
            <a:r>
              <a:rPr lang="en-US" altLang="zh-CN" sz="1400" dirty="0">
                <a:solidFill>
                  <a:srgbClr val="333333"/>
                </a:solidFill>
                <a:latin typeface="+mj-ea"/>
                <a:ea typeface="+mj-ea"/>
              </a:rPr>
              <a:t>-</a:t>
            </a:r>
            <a:r>
              <a:rPr lang="zh-CN" altLang="en-US" sz="1400" dirty="0">
                <a:solidFill>
                  <a:srgbClr val="333333"/>
                </a:solidFill>
                <a:latin typeface="+mj-ea"/>
                <a:ea typeface="+mj-ea"/>
              </a:rPr>
              <a:t>习近平在中央党校建校</a:t>
            </a:r>
            <a:r>
              <a:rPr lang="en-US" altLang="zh-CN" sz="1400" dirty="0">
                <a:solidFill>
                  <a:srgbClr val="333333"/>
                </a:solidFill>
                <a:latin typeface="+mj-ea"/>
                <a:ea typeface="+mj-ea"/>
              </a:rPr>
              <a:t>80</a:t>
            </a:r>
            <a:r>
              <a:rPr lang="zh-CN" altLang="en-US" sz="1400" dirty="0">
                <a:solidFill>
                  <a:srgbClr val="333333"/>
                </a:solidFill>
                <a:latin typeface="+mj-ea"/>
                <a:ea typeface="+mj-ea"/>
              </a:rPr>
              <a:t>周年庆祝大会</a:t>
            </a:r>
            <a:endParaRPr lang="zh-CN" altLang="en-US" sz="1400" dirty="0">
              <a:latin typeface="+mj-ea"/>
              <a:ea typeface="+mj-ea"/>
            </a:endParaRPr>
          </a:p>
        </p:txBody>
      </p:sp>
      <p:sp>
        <p:nvSpPr>
          <p:cNvPr id="6" name="矩形 5">
            <a:extLst>
              <a:ext uri="{FF2B5EF4-FFF2-40B4-BE49-F238E27FC236}">
                <a16:creationId xmlns:a16="http://schemas.microsoft.com/office/drawing/2014/main" id="{847447BE-84A5-4B91-8915-B75B1D52A066}"/>
              </a:ext>
            </a:extLst>
          </p:cNvPr>
          <p:cNvSpPr/>
          <p:nvPr/>
        </p:nvSpPr>
        <p:spPr>
          <a:xfrm>
            <a:off x="3491880" y="774739"/>
            <a:ext cx="4989420" cy="7168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Tree>
    <p:extLst>
      <p:ext uri="{BB962C8B-B14F-4D97-AF65-F5344CB8AC3E}">
        <p14:creationId xmlns:p14="http://schemas.microsoft.com/office/powerpoint/2010/main" val="2082531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57786A8-1C55-4C27-B8B5-C72C32D5DB76}"/>
              </a:ext>
            </a:extLst>
          </p:cNvPr>
          <p:cNvSpPr/>
          <p:nvPr/>
        </p:nvSpPr>
        <p:spPr>
          <a:xfrm>
            <a:off x="827584" y="123478"/>
            <a:ext cx="2650084" cy="461665"/>
          </a:xfrm>
          <a:prstGeom prst="rect">
            <a:avLst/>
          </a:prstGeom>
        </p:spPr>
        <p:txBody>
          <a:bodyPr wrap="none">
            <a:spAutoFit/>
          </a:bodyPr>
          <a:lstStyle/>
          <a:p>
            <a:r>
              <a:rPr lang="zh-CN" altLang="en-GB" sz="2400" b="1" dirty="0">
                <a:solidFill>
                  <a:schemeClr val="bg1"/>
                </a:solidFill>
                <a:latin typeface="+mj-ea"/>
                <a:ea typeface="+mj-ea"/>
              </a:rPr>
              <a:t>1.3.1 变量与常量</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7401AE46-332F-4D67-BEAA-9B4627A330F2}"/>
              </a:ext>
            </a:extLst>
          </p:cNvPr>
          <p:cNvSpPr/>
          <p:nvPr/>
        </p:nvSpPr>
        <p:spPr>
          <a:xfrm>
            <a:off x="395536" y="987574"/>
            <a:ext cx="8424936" cy="3046988"/>
          </a:xfrm>
          <a:prstGeom prst="rect">
            <a:avLst/>
          </a:prstGeom>
        </p:spPr>
        <p:txBody>
          <a:bodyPr wrap="square">
            <a:spAutoFit/>
          </a:bodyPr>
          <a:lstStyle/>
          <a:p>
            <a:r>
              <a:rPr lang="zh-CN" altLang="en-GB" sz="2400" b="1" dirty="0">
                <a:solidFill>
                  <a:schemeClr val="accent1">
                    <a:lumMod val="75000"/>
                  </a:schemeClr>
                </a:solidFill>
                <a:latin typeface="+mj-ea"/>
                <a:ea typeface="+mj-ea"/>
              </a:rPr>
              <a:t>标识符</a:t>
            </a:r>
          </a:p>
          <a:p>
            <a:pPr lvl="1"/>
            <a:r>
              <a:rPr lang="zh-CN" altLang="en-GB" sz="2000" b="1" dirty="0">
                <a:solidFill>
                  <a:schemeClr val="accent1">
                    <a:lumMod val="75000"/>
                  </a:schemeClr>
                </a:solidFill>
                <a:latin typeface="+mj-ea"/>
                <a:ea typeface="+mj-ea"/>
              </a:rPr>
              <a:t>标识符是一个名称，与内存中的某个位置（地址）相对应</a:t>
            </a:r>
          </a:p>
          <a:p>
            <a:pPr lvl="1"/>
            <a:r>
              <a:rPr lang="zh-CN" altLang="en-GB" sz="2000" b="1" dirty="0">
                <a:solidFill>
                  <a:schemeClr val="accent1">
                    <a:lumMod val="75000"/>
                  </a:schemeClr>
                </a:solidFill>
                <a:latin typeface="+mj-ea"/>
                <a:ea typeface="+mj-ea"/>
              </a:rPr>
              <a:t>标识符的第一个字符必须是下列字符之一： </a:t>
            </a:r>
          </a:p>
          <a:p>
            <a:pPr lvl="2"/>
            <a:r>
              <a:rPr lang="zh-CN" altLang="en-GB" b="1" dirty="0">
                <a:solidFill>
                  <a:srgbClr val="C00000"/>
                </a:solidFill>
                <a:latin typeface="+mj-ea"/>
                <a:ea typeface="+mj-ea"/>
              </a:rPr>
              <a:t>大写字母 (</a:t>
            </a:r>
            <a:r>
              <a:rPr lang="en-GB" altLang="zh-CN" b="1" dirty="0">
                <a:solidFill>
                  <a:srgbClr val="C00000"/>
                </a:solidFill>
                <a:latin typeface="+mj-ea"/>
                <a:ea typeface="+mj-ea"/>
              </a:rPr>
              <a:t>A-Z) </a:t>
            </a:r>
          </a:p>
          <a:p>
            <a:pPr lvl="2"/>
            <a:r>
              <a:rPr lang="zh-CN" altLang="en-GB" b="1" dirty="0">
                <a:solidFill>
                  <a:srgbClr val="C00000"/>
                </a:solidFill>
                <a:latin typeface="+mj-ea"/>
                <a:ea typeface="+mj-ea"/>
              </a:rPr>
              <a:t>小写字母 (</a:t>
            </a:r>
            <a:r>
              <a:rPr lang="en-GB" altLang="zh-CN" b="1" dirty="0">
                <a:solidFill>
                  <a:srgbClr val="C00000"/>
                </a:solidFill>
                <a:latin typeface="+mj-ea"/>
                <a:ea typeface="+mj-ea"/>
              </a:rPr>
              <a:t>a-z) </a:t>
            </a:r>
          </a:p>
          <a:p>
            <a:pPr lvl="2"/>
            <a:r>
              <a:rPr lang="zh-CN" altLang="en-GB" b="1" dirty="0">
                <a:solidFill>
                  <a:srgbClr val="C00000"/>
                </a:solidFill>
                <a:latin typeface="+mj-ea"/>
                <a:ea typeface="+mj-ea"/>
              </a:rPr>
              <a:t>下划线(_) </a:t>
            </a:r>
          </a:p>
          <a:p>
            <a:pPr lvl="2"/>
            <a:r>
              <a:rPr lang="zh-CN" altLang="en-GB" b="1" dirty="0">
                <a:solidFill>
                  <a:srgbClr val="C00000"/>
                </a:solidFill>
                <a:latin typeface="+mj-ea"/>
                <a:ea typeface="+mj-ea"/>
              </a:rPr>
              <a:t>美元符号 ($) </a:t>
            </a:r>
          </a:p>
          <a:p>
            <a:pPr lvl="1"/>
            <a:r>
              <a:rPr lang="zh-CN" altLang="en-GB" sz="2000" b="1" dirty="0">
                <a:solidFill>
                  <a:schemeClr val="accent1">
                    <a:lumMod val="75000"/>
                  </a:schemeClr>
                </a:solidFill>
                <a:latin typeface="+mj-ea"/>
                <a:ea typeface="+mj-ea"/>
              </a:rPr>
              <a:t>标识符的第二个字符及后继字符必须是： </a:t>
            </a:r>
          </a:p>
          <a:p>
            <a:pPr lvl="2"/>
            <a:r>
              <a:rPr lang="zh-CN" altLang="en-GB" b="1" dirty="0">
                <a:solidFill>
                  <a:srgbClr val="C00000"/>
                </a:solidFill>
                <a:latin typeface="+mj-ea"/>
                <a:ea typeface="+mj-ea"/>
              </a:rPr>
              <a:t>上述列表中的任意字符 </a:t>
            </a:r>
          </a:p>
          <a:p>
            <a:pPr lvl="2"/>
            <a:r>
              <a:rPr lang="zh-CN" altLang="en-GB" b="1" dirty="0">
                <a:solidFill>
                  <a:srgbClr val="C00000"/>
                </a:solidFill>
                <a:latin typeface="+mj-ea"/>
                <a:ea typeface="+mj-ea"/>
              </a:rPr>
              <a:t>数字字符 (0-9) </a:t>
            </a:r>
          </a:p>
        </p:txBody>
      </p:sp>
    </p:spTree>
    <p:custDataLst>
      <p:tags r:id="rId1"/>
    </p:custDataLst>
    <p:extLst>
      <p:ext uri="{BB962C8B-B14F-4D97-AF65-F5344CB8AC3E}">
        <p14:creationId xmlns:p14="http://schemas.microsoft.com/office/powerpoint/2010/main" val="1576986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0C2B5D-0749-4A27-9B9E-12135F252B11}"/>
              </a:ext>
            </a:extLst>
          </p:cNvPr>
          <p:cNvSpPr/>
          <p:nvPr/>
        </p:nvSpPr>
        <p:spPr>
          <a:xfrm>
            <a:off x="827584" y="123478"/>
            <a:ext cx="2650084" cy="461665"/>
          </a:xfrm>
          <a:prstGeom prst="rect">
            <a:avLst/>
          </a:prstGeom>
        </p:spPr>
        <p:txBody>
          <a:bodyPr wrap="none">
            <a:spAutoFit/>
          </a:bodyPr>
          <a:lstStyle/>
          <a:p>
            <a:r>
              <a:rPr lang="zh-CN" altLang="en-GB" sz="2400" b="1" dirty="0">
                <a:solidFill>
                  <a:schemeClr val="bg1"/>
                </a:solidFill>
                <a:latin typeface="+mj-ea"/>
                <a:ea typeface="+mj-ea"/>
              </a:rPr>
              <a:t>1.3.1 变量与常量</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E8C222A5-904D-4F87-9956-65B5FD2EFC08}"/>
              </a:ext>
            </a:extLst>
          </p:cNvPr>
          <p:cNvSpPr/>
          <p:nvPr/>
        </p:nvSpPr>
        <p:spPr>
          <a:xfrm>
            <a:off x="582966" y="797225"/>
            <a:ext cx="1338828" cy="369332"/>
          </a:xfrm>
          <a:prstGeom prst="rect">
            <a:avLst/>
          </a:prstGeom>
        </p:spPr>
        <p:txBody>
          <a:bodyPr wrap="none">
            <a:spAutoFit/>
          </a:bodyPr>
          <a:lstStyle/>
          <a:p>
            <a:r>
              <a:rPr lang="zh-CN" altLang="en-US" b="1" dirty="0">
                <a:solidFill>
                  <a:srgbClr val="000000"/>
                </a:solidFill>
                <a:latin typeface="Microsoft YaHei" panose="020B0503020204020204" pitchFamily="34" charset="-122"/>
                <a:ea typeface="Microsoft YaHei" panose="020B0503020204020204" pitchFamily="34" charset="-122"/>
              </a:rPr>
              <a:t>驼峰命名法</a:t>
            </a:r>
          </a:p>
        </p:txBody>
      </p:sp>
      <p:sp>
        <p:nvSpPr>
          <p:cNvPr id="4" name="矩形 3">
            <a:extLst>
              <a:ext uri="{FF2B5EF4-FFF2-40B4-BE49-F238E27FC236}">
                <a16:creationId xmlns:a16="http://schemas.microsoft.com/office/drawing/2014/main" id="{986A8F2E-AD04-4CD1-B9C8-831672703E52}"/>
              </a:ext>
            </a:extLst>
          </p:cNvPr>
          <p:cNvSpPr/>
          <p:nvPr/>
        </p:nvSpPr>
        <p:spPr>
          <a:xfrm>
            <a:off x="597136" y="2155841"/>
            <a:ext cx="1569660" cy="369332"/>
          </a:xfrm>
          <a:prstGeom prst="rect">
            <a:avLst/>
          </a:prstGeom>
        </p:spPr>
        <p:txBody>
          <a:bodyPr wrap="none">
            <a:spAutoFit/>
          </a:bodyPr>
          <a:lstStyle/>
          <a:p>
            <a:r>
              <a:rPr lang="zh-CN" altLang="en-US" b="1" dirty="0">
                <a:solidFill>
                  <a:srgbClr val="000000"/>
                </a:solidFill>
                <a:latin typeface="Microsoft YaHei" panose="020B0503020204020204" pitchFamily="34" charset="-122"/>
                <a:ea typeface="Microsoft YaHei" panose="020B0503020204020204" pitchFamily="34" charset="-122"/>
              </a:rPr>
              <a:t>帕斯卡命名法</a:t>
            </a:r>
            <a:endParaRPr lang="zh-CN" altLang="en-US" dirty="0"/>
          </a:p>
        </p:txBody>
      </p:sp>
      <p:sp>
        <p:nvSpPr>
          <p:cNvPr id="5" name="矩形 4">
            <a:extLst>
              <a:ext uri="{FF2B5EF4-FFF2-40B4-BE49-F238E27FC236}">
                <a16:creationId xmlns:a16="http://schemas.microsoft.com/office/drawing/2014/main" id="{60226658-23DB-426B-AEA3-A9B44E7BA710}"/>
              </a:ext>
            </a:extLst>
          </p:cNvPr>
          <p:cNvSpPr/>
          <p:nvPr/>
        </p:nvSpPr>
        <p:spPr>
          <a:xfrm>
            <a:off x="582966" y="3275249"/>
            <a:ext cx="1569660" cy="369332"/>
          </a:xfrm>
          <a:prstGeom prst="rect">
            <a:avLst/>
          </a:prstGeom>
        </p:spPr>
        <p:txBody>
          <a:bodyPr wrap="none">
            <a:spAutoFit/>
          </a:bodyPr>
          <a:lstStyle/>
          <a:p>
            <a:r>
              <a:rPr lang="zh-CN" altLang="en-US" b="1" dirty="0">
                <a:solidFill>
                  <a:srgbClr val="000000"/>
                </a:solidFill>
                <a:latin typeface="Microsoft YaHei" panose="020B0503020204020204" pitchFamily="34" charset="-122"/>
                <a:ea typeface="Microsoft YaHei" panose="020B0503020204020204" pitchFamily="34" charset="-122"/>
              </a:rPr>
              <a:t>匈牙利命名法</a:t>
            </a:r>
            <a:endParaRPr lang="zh-CN" altLang="en-US" dirty="0"/>
          </a:p>
        </p:txBody>
      </p:sp>
      <p:sp>
        <p:nvSpPr>
          <p:cNvPr id="6" name="矩形 5">
            <a:extLst>
              <a:ext uri="{FF2B5EF4-FFF2-40B4-BE49-F238E27FC236}">
                <a16:creationId xmlns:a16="http://schemas.microsoft.com/office/drawing/2014/main" id="{B39669C1-3072-4550-B625-53E5BC7D778B}"/>
              </a:ext>
            </a:extLst>
          </p:cNvPr>
          <p:cNvSpPr/>
          <p:nvPr/>
        </p:nvSpPr>
        <p:spPr>
          <a:xfrm>
            <a:off x="582966" y="1239435"/>
            <a:ext cx="8165498" cy="646331"/>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也称骆驼式命名法正如它的名称所表示的那样，是指混合使用大小写字母来构成变量和函数的名字</a:t>
            </a:r>
            <a:endParaRPr lang="zh-CN" altLang="en-US" dirty="0"/>
          </a:p>
        </p:txBody>
      </p:sp>
      <p:sp>
        <p:nvSpPr>
          <p:cNvPr id="7" name="矩形 6">
            <a:extLst>
              <a:ext uri="{FF2B5EF4-FFF2-40B4-BE49-F238E27FC236}">
                <a16:creationId xmlns:a16="http://schemas.microsoft.com/office/drawing/2014/main" id="{69F44F50-A624-465A-8DC8-D73A1A3AB28D}"/>
              </a:ext>
            </a:extLst>
          </p:cNvPr>
          <p:cNvSpPr/>
          <p:nvPr/>
        </p:nvSpPr>
        <p:spPr>
          <a:xfrm>
            <a:off x="597136" y="3668407"/>
            <a:ext cx="8208912" cy="923330"/>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匈牙利命名法通过在变量名前面加上相应的小写字母的符号标识作为前缀，标识出变量的作用域，类型等这些符号可以多个同时使用，顺序是先</a:t>
            </a:r>
            <a:r>
              <a:rPr lang="en-US" altLang="zh-CN" dirty="0">
                <a:solidFill>
                  <a:srgbClr val="4D4D4D"/>
                </a:solidFill>
                <a:latin typeface="Microsoft YaHei" panose="020B0503020204020204" pitchFamily="34" charset="-122"/>
                <a:ea typeface="Microsoft YaHei" panose="020B0503020204020204" pitchFamily="34" charset="-122"/>
              </a:rPr>
              <a:t>m_</a:t>
            </a:r>
            <a:r>
              <a:rPr lang="zh-CN" altLang="en-US" dirty="0">
                <a:solidFill>
                  <a:srgbClr val="4D4D4D"/>
                </a:solidFill>
                <a:latin typeface="Microsoft YaHei" panose="020B0503020204020204" pitchFamily="34" charset="-122"/>
                <a:ea typeface="Microsoft YaHei" panose="020B0503020204020204" pitchFamily="34" charset="-122"/>
              </a:rPr>
              <a:t>（成员变量）， 再指针，再简单数据类型，再其它</a:t>
            </a:r>
            <a:endParaRPr lang="zh-CN" altLang="en-US" dirty="0"/>
          </a:p>
        </p:txBody>
      </p:sp>
      <p:sp>
        <p:nvSpPr>
          <p:cNvPr id="8" name="矩形 7">
            <a:extLst>
              <a:ext uri="{FF2B5EF4-FFF2-40B4-BE49-F238E27FC236}">
                <a16:creationId xmlns:a16="http://schemas.microsoft.com/office/drawing/2014/main" id="{32D78DE6-3486-40FE-8F1D-4DB5F348C047}"/>
              </a:ext>
            </a:extLst>
          </p:cNvPr>
          <p:cNvSpPr/>
          <p:nvPr/>
        </p:nvSpPr>
        <p:spPr>
          <a:xfrm>
            <a:off x="611560" y="4671992"/>
            <a:ext cx="7920880" cy="369332"/>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例如：</a:t>
            </a:r>
            <a:r>
              <a:rPr lang="en-US" altLang="zh-CN" dirty="0" err="1">
                <a:solidFill>
                  <a:schemeClr val="accent1">
                    <a:lumMod val="75000"/>
                  </a:schemeClr>
                </a:solidFill>
                <a:latin typeface="Microsoft YaHei" panose="020B0503020204020204" pitchFamily="34" charset="-122"/>
                <a:ea typeface="Microsoft YaHei" panose="020B0503020204020204" pitchFamily="34" charset="-122"/>
              </a:rPr>
              <a:t>m_lpszStr</a:t>
            </a:r>
            <a:r>
              <a:rPr lang="en-US" altLang="zh-CN" dirty="0">
                <a:solidFill>
                  <a:srgbClr val="4D4D4D"/>
                </a:solidFill>
                <a:latin typeface="Microsoft YaHei" panose="020B0503020204020204" pitchFamily="34" charset="-122"/>
                <a:ea typeface="Microsoft YaHei" panose="020B0503020204020204" pitchFamily="34" charset="-122"/>
              </a:rPr>
              <a:t>, </a:t>
            </a:r>
            <a:r>
              <a:rPr lang="zh-CN" altLang="en-US" dirty="0">
                <a:solidFill>
                  <a:srgbClr val="4D4D4D"/>
                </a:solidFill>
                <a:latin typeface="Microsoft YaHei" panose="020B0503020204020204" pitchFamily="34" charset="-122"/>
                <a:ea typeface="Microsoft YaHei" panose="020B0503020204020204" pitchFamily="34" charset="-122"/>
              </a:rPr>
              <a:t>表示指向一个以</a:t>
            </a:r>
            <a:r>
              <a:rPr lang="en-US" altLang="zh-CN" dirty="0">
                <a:solidFill>
                  <a:srgbClr val="4D4D4D"/>
                </a:solidFill>
                <a:latin typeface="Microsoft YaHei" panose="020B0503020204020204" pitchFamily="34" charset="-122"/>
                <a:ea typeface="Microsoft YaHei" panose="020B0503020204020204" pitchFamily="34" charset="-122"/>
              </a:rPr>
              <a:t>0</a:t>
            </a:r>
            <a:r>
              <a:rPr lang="zh-CN" altLang="en-US" dirty="0">
                <a:solidFill>
                  <a:srgbClr val="4D4D4D"/>
                </a:solidFill>
                <a:latin typeface="Microsoft YaHei" panose="020B0503020204020204" pitchFamily="34" charset="-122"/>
                <a:ea typeface="Microsoft YaHei" panose="020B0503020204020204" pitchFamily="34" charset="-122"/>
              </a:rPr>
              <a:t>字符结尾的字符串的长指针成员变量</a:t>
            </a:r>
            <a:endParaRPr lang="zh-CN" altLang="en-US" dirty="0"/>
          </a:p>
        </p:txBody>
      </p:sp>
      <p:sp>
        <p:nvSpPr>
          <p:cNvPr id="9" name="矩形 8">
            <a:extLst>
              <a:ext uri="{FF2B5EF4-FFF2-40B4-BE49-F238E27FC236}">
                <a16:creationId xmlns:a16="http://schemas.microsoft.com/office/drawing/2014/main" id="{A4299723-85C9-44FF-87E4-B666B1163D6B}"/>
              </a:ext>
            </a:extLst>
          </p:cNvPr>
          <p:cNvSpPr/>
          <p:nvPr/>
        </p:nvSpPr>
        <p:spPr>
          <a:xfrm>
            <a:off x="578649" y="2556040"/>
            <a:ext cx="8459667" cy="369332"/>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与骆驼命名法类似只不过骆驼命名法是首字母小写，而帕斯卡命名法是首字母大写</a:t>
            </a:r>
            <a:endParaRPr lang="zh-CN" altLang="en-US" dirty="0"/>
          </a:p>
        </p:txBody>
      </p:sp>
      <p:sp>
        <p:nvSpPr>
          <p:cNvPr id="10" name="矩形 9">
            <a:extLst>
              <a:ext uri="{FF2B5EF4-FFF2-40B4-BE49-F238E27FC236}">
                <a16:creationId xmlns:a16="http://schemas.microsoft.com/office/drawing/2014/main" id="{42D2C618-42D2-4854-AA6B-F7DE62BCC553}"/>
              </a:ext>
            </a:extLst>
          </p:cNvPr>
          <p:cNvSpPr/>
          <p:nvPr/>
        </p:nvSpPr>
        <p:spPr>
          <a:xfrm>
            <a:off x="899592" y="2865790"/>
            <a:ext cx="1957587" cy="369332"/>
          </a:xfrm>
          <a:prstGeom prst="rect">
            <a:avLst/>
          </a:prstGeom>
        </p:spPr>
        <p:txBody>
          <a:bodyPr wrap="none">
            <a:spAutoFit/>
          </a:bodyPr>
          <a:lstStyle/>
          <a:p>
            <a:r>
              <a:rPr lang="en-US" altLang="zh-CN" dirty="0" err="1">
                <a:solidFill>
                  <a:srgbClr val="795DA3"/>
                </a:solidFill>
                <a:latin typeface="Source Code Pro"/>
              </a:rPr>
              <a:t>DisplayInfo</a:t>
            </a:r>
            <a:r>
              <a:rPr lang="en-US" altLang="zh-CN" dirty="0">
                <a:solidFill>
                  <a:srgbClr val="969896"/>
                </a:solidFill>
                <a:latin typeface="Source Code Pro"/>
              </a:rPr>
              <a:t>();</a:t>
            </a:r>
            <a:endParaRPr lang="zh-CN" altLang="en-US" dirty="0"/>
          </a:p>
        </p:txBody>
      </p:sp>
      <p:sp>
        <p:nvSpPr>
          <p:cNvPr id="11" name="矩形 10">
            <a:extLst>
              <a:ext uri="{FF2B5EF4-FFF2-40B4-BE49-F238E27FC236}">
                <a16:creationId xmlns:a16="http://schemas.microsoft.com/office/drawing/2014/main" id="{063ADE60-85A3-4941-9A5C-5EF603C1C4C6}"/>
              </a:ext>
            </a:extLst>
          </p:cNvPr>
          <p:cNvSpPr/>
          <p:nvPr/>
        </p:nvSpPr>
        <p:spPr>
          <a:xfrm>
            <a:off x="2987824" y="2865790"/>
            <a:ext cx="2210862" cy="369332"/>
          </a:xfrm>
          <a:prstGeom prst="rect">
            <a:avLst/>
          </a:prstGeom>
        </p:spPr>
        <p:txBody>
          <a:bodyPr wrap="none">
            <a:spAutoFit/>
          </a:bodyPr>
          <a:lstStyle/>
          <a:p>
            <a:r>
              <a:rPr lang="en-US" altLang="zh-CN" dirty="0">
                <a:solidFill>
                  <a:srgbClr val="5E6687"/>
                </a:solidFill>
                <a:latin typeface="Source Code Pro"/>
              </a:rPr>
              <a:t>string </a:t>
            </a:r>
            <a:r>
              <a:rPr lang="en-US" altLang="zh-CN" dirty="0" err="1">
                <a:solidFill>
                  <a:srgbClr val="5E6687"/>
                </a:solidFill>
                <a:latin typeface="Source Code Pro"/>
              </a:rPr>
              <a:t>UserName</a:t>
            </a:r>
            <a:r>
              <a:rPr lang="en-US" altLang="zh-CN" dirty="0">
                <a:solidFill>
                  <a:srgbClr val="969896"/>
                </a:solidFill>
                <a:latin typeface="Source Code Pro"/>
              </a:rPr>
              <a:t>;</a:t>
            </a:r>
            <a:endParaRPr lang="zh-CN" altLang="en-US" dirty="0"/>
          </a:p>
        </p:txBody>
      </p:sp>
      <p:sp>
        <p:nvSpPr>
          <p:cNvPr id="12" name="矩形 11">
            <a:extLst>
              <a:ext uri="{FF2B5EF4-FFF2-40B4-BE49-F238E27FC236}">
                <a16:creationId xmlns:a16="http://schemas.microsoft.com/office/drawing/2014/main" id="{F52BD5CD-4EC5-4947-8C41-E9C5384AAA8F}"/>
              </a:ext>
            </a:extLst>
          </p:cNvPr>
          <p:cNvSpPr/>
          <p:nvPr/>
        </p:nvSpPr>
        <p:spPr>
          <a:xfrm>
            <a:off x="1691680" y="1801996"/>
            <a:ext cx="3454792" cy="369332"/>
          </a:xfrm>
          <a:prstGeom prst="rect">
            <a:avLst/>
          </a:prstGeom>
        </p:spPr>
        <p:txBody>
          <a:bodyPr wrap="none">
            <a:spAutoFit/>
          </a:bodyPr>
          <a:lstStyle/>
          <a:p>
            <a:r>
              <a:rPr lang="en-US" altLang="zh-CN" dirty="0" err="1">
                <a:solidFill>
                  <a:srgbClr val="795DA3"/>
                </a:solidFill>
                <a:latin typeface="Source Code Pro"/>
              </a:rPr>
              <a:t>printEmployeePaychecks</a:t>
            </a:r>
            <a:r>
              <a:rPr lang="en-US" altLang="zh-CN" dirty="0">
                <a:solidFill>
                  <a:srgbClr val="969896"/>
                </a:solidFill>
                <a:latin typeface="Source Code Pro"/>
              </a:rPr>
              <a:t>()</a:t>
            </a:r>
            <a:r>
              <a:rPr lang="zh-CN" altLang="en-US" dirty="0">
                <a:solidFill>
                  <a:srgbClr val="5E6687"/>
                </a:solidFill>
                <a:latin typeface="Source Code Pro"/>
              </a:rPr>
              <a:t>；</a:t>
            </a:r>
            <a:endParaRPr lang="zh-CN" altLang="en-US" dirty="0"/>
          </a:p>
        </p:txBody>
      </p:sp>
      <p:sp>
        <p:nvSpPr>
          <p:cNvPr id="13" name="矩形 12">
            <a:extLst>
              <a:ext uri="{FF2B5EF4-FFF2-40B4-BE49-F238E27FC236}">
                <a16:creationId xmlns:a16="http://schemas.microsoft.com/office/drawing/2014/main" id="{60B2FAE2-07C3-4BF7-9D71-222E7B168023}"/>
              </a:ext>
            </a:extLst>
          </p:cNvPr>
          <p:cNvSpPr/>
          <p:nvPr/>
        </p:nvSpPr>
        <p:spPr>
          <a:xfrm>
            <a:off x="5041060" y="1788187"/>
            <a:ext cx="3708066" cy="369332"/>
          </a:xfrm>
          <a:prstGeom prst="rect">
            <a:avLst/>
          </a:prstGeom>
        </p:spPr>
        <p:txBody>
          <a:bodyPr wrap="none">
            <a:spAutoFit/>
          </a:bodyPr>
          <a:lstStyle/>
          <a:p>
            <a:r>
              <a:rPr lang="en-US" altLang="zh-CN" dirty="0" err="1">
                <a:solidFill>
                  <a:srgbClr val="795DA3"/>
                </a:solidFill>
                <a:latin typeface="Source Code Pro"/>
              </a:rPr>
              <a:t>print_employee_paychecks</a:t>
            </a:r>
            <a:r>
              <a:rPr lang="en-US" altLang="zh-CN" dirty="0">
                <a:solidFill>
                  <a:srgbClr val="969896"/>
                </a:solidFill>
                <a:latin typeface="Source Code Pro"/>
              </a:rPr>
              <a:t>()</a:t>
            </a:r>
            <a:r>
              <a:rPr lang="zh-CN" altLang="en-US" dirty="0">
                <a:solidFill>
                  <a:srgbClr val="5E6687"/>
                </a:solidFill>
                <a:latin typeface="Source Code Pro"/>
              </a:rPr>
              <a:t>；</a:t>
            </a:r>
            <a:endParaRPr lang="zh-CN" altLang="en-US" dirty="0"/>
          </a:p>
        </p:txBody>
      </p:sp>
    </p:spTree>
    <p:extLst>
      <p:ext uri="{BB962C8B-B14F-4D97-AF65-F5344CB8AC3E}">
        <p14:creationId xmlns:p14="http://schemas.microsoft.com/office/powerpoint/2010/main" val="3246768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D6C0707-1DC5-4B05-B021-FE7DF1900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07654"/>
            <a:ext cx="3071831" cy="32403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3880609-9D2B-4250-8ECA-6C89EC21F25C}"/>
              </a:ext>
            </a:extLst>
          </p:cNvPr>
          <p:cNvSpPr/>
          <p:nvPr/>
        </p:nvSpPr>
        <p:spPr>
          <a:xfrm>
            <a:off x="539552" y="1059582"/>
            <a:ext cx="4896544" cy="338554"/>
          </a:xfrm>
          <a:prstGeom prst="rect">
            <a:avLst/>
          </a:prstGeom>
        </p:spPr>
        <p:txBody>
          <a:bodyPr wrap="square">
            <a:spAutoFit/>
          </a:bodyPr>
          <a:lstStyle/>
          <a:p>
            <a:r>
              <a:rPr lang="zh-CN" altLang="en-US" sz="1600" b="1" dirty="0">
                <a:solidFill>
                  <a:srgbClr val="DB2C03"/>
                </a:solidFill>
                <a:latin typeface="+mj-ea"/>
                <a:ea typeface="+mj-ea"/>
              </a:rPr>
              <a:t>写了一堆的 </a:t>
            </a:r>
            <a:r>
              <a:rPr lang="en-US" altLang="zh-CN" sz="1600" b="1" dirty="0" err="1">
                <a:solidFill>
                  <a:srgbClr val="DB2C03"/>
                </a:solidFill>
                <a:latin typeface="+mj-ea"/>
                <a:ea typeface="+mj-ea"/>
              </a:rPr>
              <a:t>i</a:t>
            </a:r>
            <a:r>
              <a:rPr lang="en-US" altLang="zh-CN" sz="1600" b="1" dirty="0">
                <a:solidFill>
                  <a:srgbClr val="DB2C03"/>
                </a:solidFill>
                <a:latin typeface="+mj-ea"/>
                <a:ea typeface="+mj-ea"/>
              </a:rPr>
              <a:t> j k</a:t>
            </a:r>
            <a:r>
              <a:rPr lang="zh-CN" altLang="en-US" sz="1600" b="1" dirty="0">
                <a:solidFill>
                  <a:srgbClr val="DB2C03"/>
                </a:solidFill>
                <a:latin typeface="+mj-ea"/>
                <a:ea typeface="+mj-ea"/>
              </a:rPr>
              <a:t>、</a:t>
            </a:r>
            <a:r>
              <a:rPr lang="en-US" altLang="zh-CN" sz="1600" b="1" dirty="0">
                <a:solidFill>
                  <a:srgbClr val="DB2C03"/>
                </a:solidFill>
                <a:latin typeface="+mj-ea"/>
                <a:ea typeface="+mj-ea"/>
              </a:rPr>
              <a:t>temp </a:t>
            </a:r>
            <a:r>
              <a:rPr lang="zh-CN" altLang="en-US" sz="1600" b="1" dirty="0">
                <a:solidFill>
                  <a:srgbClr val="DB2C03"/>
                </a:solidFill>
                <a:latin typeface="+mj-ea"/>
                <a:ea typeface="+mj-ea"/>
              </a:rPr>
              <a:t>之类的变量，并且没加注释</a:t>
            </a:r>
          </a:p>
        </p:txBody>
      </p:sp>
      <p:sp>
        <p:nvSpPr>
          <p:cNvPr id="4" name="矩形 3">
            <a:extLst>
              <a:ext uri="{FF2B5EF4-FFF2-40B4-BE49-F238E27FC236}">
                <a16:creationId xmlns:a16="http://schemas.microsoft.com/office/drawing/2014/main" id="{BC3A582B-1223-4746-A3DA-83C15A211E60}"/>
              </a:ext>
            </a:extLst>
          </p:cNvPr>
          <p:cNvSpPr/>
          <p:nvPr/>
        </p:nvSpPr>
        <p:spPr>
          <a:xfrm>
            <a:off x="827584" y="123478"/>
            <a:ext cx="2650084" cy="461665"/>
          </a:xfrm>
          <a:prstGeom prst="rect">
            <a:avLst/>
          </a:prstGeom>
        </p:spPr>
        <p:txBody>
          <a:bodyPr wrap="none">
            <a:spAutoFit/>
          </a:bodyPr>
          <a:lstStyle/>
          <a:p>
            <a:r>
              <a:rPr lang="zh-CN" altLang="en-GB" sz="2400" b="1" dirty="0">
                <a:solidFill>
                  <a:schemeClr val="bg1"/>
                </a:solidFill>
                <a:latin typeface="+mj-ea"/>
                <a:ea typeface="+mj-ea"/>
              </a:rPr>
              <a:t>1.3.1 变量与常量</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pic>
        <p:nvPicPr>
          <p:cNvPr id="3074" name="Picture 2">
            <a:extLst>
              <a:ext uri="{FF2B5EF4-FFF2-40B4-BE49-F238E27FC236}">
                <a16:creationId xmlns:a16="http://schemas.microsoft.com/office/drawing/2014/main" id="{48FE1F2A-1F7A-4355-BC64-B37723B21B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1609911"/>
            <a:ext cx="2529164" cy="343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011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4FA492-2EE8-4282-88F9-7916138A105E}"/>
              </a:ext>
            </a:extLst>
          </p:cNvPr>
          <p:cNvSpPr/>
          <p:nvPr/>
        </p:nvSpPr>
        <p:spPr>
          <a:xfrm>
            <a:off x="899592" y="123478"/>
            <a:ext cx="2957861" cy="461665"/>
          </a:xfrm>
          <a:prstGeom prst="rect">
            <a:avLst/>
          </a:prstGeom>
        </p:spPr>
        <p:txBody>
          <a:bodyPr wrap="none">
            <a:spAutoFit/>
          </a:bodyPr>
          <a:lstStyle/>
          <a:p>
            <a:r>
              <a:rPr lang="zh-CN" altLang="en-GB" sz="2400" b="1" dirty="0">
                <a:solidFill>
                  <a:schemeClr val="bg1"/>
                </a:solidFill>
                <a:latin typeface="+mj-ea"/>
                <a:ea typeface="+mj-ea"/>
              </a:rPr>
              <a:t>1.3.2 基本数据类型</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C4A0B7F5-9C4A-46F5-A43A-3F68E31BA2BE}"/>
              </a:ext>
            </a:extLst>
          </p:cNvPr>
          <p:cNvSpPr/>
          <p:nvPr/>
        </p:nvSpPr>
        <p:spPr>
          <a:xfrm>
            <a:off x="107504" y="936034"/>
            <a:ext cx="4320480" cy="1754326"/>
          </a:xfrm>
          <a:prstGeom prst="rect">
            <a:avLst/>
          </a:prstGeom>
        </p:spPr>
        <p:txBody>
          <a:bodyPr wrap="square">
            <a:spAutoFit/>
          </a:bodyPr>
          <a:lstStyle/>
          <a:p>
            <a:r>
              <a:rPr lang="zh-CN" altLang="en-GB" b="1" dirty="0">
                <a:solidFill>
                  <a:schemeClr val="accent1">
                    <a:lumMod val="75000"/>
                  </a:schemeClr>
                </a:solidFill>
                <a:latin typeface="+mj-ea"/>
                <a:ea typeface="+mj-ea"/>
              </a:rPr>
              <a:t>整数 </a:t>
            </a:r>
          </a:p>
          <a:p>
            <a:pPr lvl="1"/>
            <a:r>
              <a:rPr lang="en-GB" altLang="zh-CN" b="1" dirty="0">
                <a:solidFill>
                  <a:schemeClr val="accent1">
                    <a:lumMod val="75000"/>
                  </a:schemeClr>
                </a:solidFill>
                <a:latin typeface="+mj-ea"/>
                <a:ea typeface="+mj-ea"/>
                <a:cs typeface="Courier New" panose="02070309020205020404" pitchFamily="49" charset="0"/>
              </a:rPr>
              <a:t>byte  8 bits  -128 ~ +127 </a:t>
            </a:r>
          </a:p>
          <a:p>
            <a:pPr lvl="1"/>
            <a:r>
              <a:rPr lang="en-GB" altLang="zh-CN" b="1" dirty="0">
                <a:solidFill>
                  <a:schemeClr val="accent1">
                    <a:lumMod val="75000"/>
                  </a:schemeClr>
                </a:solidFill>
                <a:latin typeface="+mj-ea"/>
                <a:ea typeface="+mj-ea"/>
                <a:cs typeface="Courier New" panose="02070309020205020404" pitchFamily="49" charset="0"/>
              </a:rPr>
              <a:t>short 16 bits -32768~ + 32767</a:t>
            </a:r>
          </a:p>
          <a:p>
            <a:pPr lvl="1"/>
            <a:r>
              <a:rPr lang="en-GB" altLang="zh-CN" b="1" dirty="0">
                <a:solidFill>
                  <a:schemeClr val="accent1">
                    <a:lumMod val="75000"/>
                  </a:schemeClr>
                </a:solidFill>
                <a:latin typeface="+mj-ea"/>
                <a:ea typeface="+mj-ea"/>
                <a:cs typeface="Courier New" panose="02070309020205020404" pitchFamily="49" charset="0"/>
              </a:rPr>
              <a:t>int   32 bits </a:t>
            </a:r>
            <a:r>
              <a:rPr lang="en-US" altLang="zh-CN" b="1" dirty="0">
                <a:solidFill>
                  <a:schemeClr val="accent1">
                    <a:lumMod val="75000"/>
                  </a:schemeClr>
                </a:solidFill>
                <a:latin typeface="+mj-ea"/>
                <a:ea typeface="+mj-ea"/>
                <a:cs typeface="Courier New" panose="02070309020205020404" pitchFamily="49" charset="0"/>
              </a:rPr>
              <a:t>–2</a:t>
            </a:r>
            <a:r>
              <a:rPr lang="en-US" altLang="zh-CN" b="1" baseline="30000" dirty="0">
                <a:solidFill>
                  <a:schemeClr val="accent1">
                    <a:lumMod val="75000"/>
                  </a:schemeClr>
                </a:solidFill>
                <a:latin typeface="+mj-ea"/>
                <a:ea typeface="+mj-ea"/>
                <a:cs typeface="Courier New" panose="02070309020205020404" pitchFamily="49" charset="0"/>
              </a:rPr>
              <a:t>31</a:t>
            </a:r>
            <a:r>
              <a:rPr lang="en-US" altLang="zh-CN" b="1" dirty="0">
                <a:solidFill>
                  <a:schemeClr val="accent1">
                    <a:lumMod val="75000"/>
                  </a:schemeClr>
                </a:solidFill>
                <a:latin typeface="+mj-ea"/>
                <a:ea typeface="+mj-ea"/>
                <a:cs typeface="Courier New" panose="02070309020205020404" pitchFamily="49" charset="0"/>
              </a:rPr>
              <a:t>~(2</a:t>
            </a:r>
            <a:r>
              <a:rPr lang="en-US" altLang="zh-CN" b="1" baseline="30000" dirty="0">
                <a:solidFill>
                  <a:schemeClr val="accent1">
                    <a:lumMod val="75000"/>
                  </a:schemeClr>
                </a:solidFill>
                <a:latin typeface="+mj-ea"/>
                <a:ea typeface="+mj-ea"/>
                <a:cs typeface="Courier New" panose="02070309020205020404" pitchFamily="49" charset="0"/>
              </a:rPr>
              <a:t>31</a:t>
            </a:r>
            <a:r>
              <a:rPr lang="en-US" altLang="zh-CN" b="1" dirty="0">
                <a:solidFill>
                  <a:schemeClr val="accent1">
                    <a:lumMod val="75000"/>
                  </a:schemeClr>
                </a:solidFill>
                <a:latin typeface="+mj-ea"/>
                <a:ea typeface="+mj-ea"/>
                <a:cs typeface="Courier New" panose="02070309020205020404" pitchFamily="49" charset="0"/>
              </a:rPr>
              <a:t>-1)</a:t>
            </a:r>
            <a:endParaRPr lang="en-GB" altLang="zh-CN" b="1" dirty="0">
              <a:solidFill>
                <a:schemeClr val="accent1">
                  <a:lumMod val="75000"/>
                </a:schemeClr>
              </a:solidFill>
              <a:latin typeface="+mj-ea"/>
              <a:ea typeface="+mj-ea"/>
              <a:cs typeface="Courier New" panose="02070309020205020404" pitchFamily="49" charset="0"/>
            </a:endParaRPr>
          </a:p>
          <a:p>
            <a:pPr lvl="1"/>
            <a:r>
              <a:rPr lang="en-GB" altLang="zh-CN" b="1" dirty="0">
                <a:solidFill>
                  <a:schemeClr val="accent1">
                    <a:lumMod val="75000"/>
                  </a:schemeClr>
                </a:solidFill>
                <a:latin typeface="+mj-ea"/>
                <a:ea typeface="+mj-ea"/>
                <a:cs typeface="Courier New" panose="02070309020205020404" pitchFamily="49" charset="0"/>
              </a:rPr>
              <a:t>long  64 bits </a:t>
            </a:r>
            <a:r>
              <a:rPr lang="en-US" altLang="zh-CN" b="1" dirty="0">
                <a:solidFill>
                  <a:schemeClr val="accent1">
                    <a:lumMod val="75000"/>
                  </a:schemeClr>
                </a:solidFill>
                <a:latin typeface="+mj-ea"/>
                <a:ea typeface="+mj-ea"/>
                <a:cs typeface="Courier New" panose="02070309020205020404" pitchFamily="49" charset="0"/>
              </a:rPr>
              <a:t>–2</a:t>
            </a:r>
            <a:r>
              <a:rPr lang="en-US" altLang="zh-CN" b="1" baseline="30000" dirty="0">
                <a:solidFill>
                  <a:schemeClr val="accent1">
                    <a:lumMod val="75000"/>
                  </a:schemeClr>
                </a:solidFill>
                <a:latin typeface="+mj-ea"/>
                <a:ea typeface="+mj-ea"/>
                <a:cs typeface="Courier New" panose="02070309020205020404" pitchFamily="49" charset="0"/>
              </a:rPr>
              <a:t>63</a:t>
            </a:r>
            <a:r>
              <a:rPr lang="en-US" altLang="zh-CN" b="1" dirty="0">
                <a:solidFill>
                  <a:schemeClr val="accent1">
                    <a:lumMod val="75000"/>
                  </a:schemeClr>
                </a:solidFill>
                <a:latin typeface="+mj-ea"/>
                <a:ea typeface="+mj-ea"/>
                <a:cs typeface="Courier New" panose="02070309020205020404" pitchFamily="49" charset="0"/>
              </a:rPr>
              <a:t>~(2</a:t>
            </a:r>
            <a:r>
              <a:rPr lang="en-US" altLang="zh-CN" b="1" baseline="30000" dirty="0">
                <a:solidFill>
                  <a:schemeClr val="accent1">
                    <a:lumMod val="75000"/>
                  </a:schemeClr>
                </a:solidFill>
                <a:latin typeface="+mj-ea"/>
                <a:ea typeface="+mj-ea"/>
                <a:cs typeface="Courier New" panose="02070309020205020404" pitchFamily="49" charset="0"/>
              </a:rPr>
              <a:t>63</a:t>
            </a:r>
            <a:r>
              <a:rPr lang="en-US" altLang="zh-CN" b="1" dirty="0">
                <a:solidFill>
                  <a:schemeClr val="accent1">
                    <a:lumMod val="75000"/>
                  </a:schemeClr>
                </a:solidFill>
                <a:latin typeface="+mj-ea"/>
                <a:ea typeface="+mj-ea"/>
                <a:cs typeface="Courier New" panose="02070309020205020404" pitchFamily="49" charset="0"/>
              </a:rPr>
              <a:t>-1)</a:t>
            </a:r>
          </a:p>
          <a:p>
            <a:pPr lvl="1"/>
            <a:r>
              <a:rPr lang="en-US" altLang="zh-CN" b="1" dirty="0">
                <a:solidFill>
                  <a:schemeClr val="accent1">
                    <a:lumMod val="75000"/>
                  </a:schemeClr>
                </a:solidFill>
                <a:latin typeface="+mj-ea"/>
                <a:ea typeface="+mj-ea"/>
                <a:cs typeface="Courier New" panose="02070309020205020404" pitchFamily="49" charset="0"/>
              </a:rPr>
              <a:t>char  8 bits  </a:t>
            </a:r>
            <a:r>
              <a:rPr lang="en-GB" altLang="zh-CN" b="1" dirty="0">
                <a:solidFill>
                  <a:schemeClr val="accent1">
                    <a:lumMod val="75000"/>
                  </a:schemeClr>
                </a:solidFill>
                <a:latin typeface="+mj-ea"/>
                <a:ea typeface="+mj-ea"/>
                <a:cs typeface="Courier New" panose="02070309020205020404" pitchFamily="49" charset="0"/>
              </a:rPr>
              <a:t>0 ~ 65535 </a:t>
            </a:r>
          </a:p>
        </p:txBody>
      </p:sp>
      <p:sp>
        <p:nvSpPr>
          <p:cNvPr id="4" name="矩形 3">
            <a:extLst>
              <a:ext uri="{FF2B5EF4-FFF2-40B4-BE49-F238E27FC236}">
                <a16:creationId xmlns:a16="http://schemas.microsoft.com/office/drawing/2014/main" id="{9BFE3AAB-16CE-44A7-A43A-AEEA79990E84}"/>
              </a:ext>
            </a:extLst>
          </p:cNvPr>
          <p:cNvSpPr/>
          <p:nvPr/>
        </p:nvSpPr>
        <p:spPr>
          <a:xfrm>
            <a:off x="4211960" y="936034"/>
            <a:ext cx="4824536" cy="3333220"/>
          </a:xfrm>
          <a:prstGeom prst="rect">
            <a:avLst/>
          </a:prstGeom>
        </p:spPr>
        <p:txBody>
          <a:bodyPr wrap="square">
            <a:spAutoFit/>
          </a:bodyPr>
          <a:lstStyle/>
          <a:p>
            <a:pPr>
              <a:lnSpc>
                <a:spcPct val="90000"/>
              </a:lnSpc>
              <a:spcBef>
                <a:spcPct val="0"/>
              </a:spcBef>
            </a:pPr>
            <a:r>
              <a:rPr lang="zh-CN" altLang="en-GB" b="1" dirty="0">
                <a:solidFill>
                  <a:schemeClr val="accent1">
                    <a:lumMod val="75000"/>
                  </a:schemeClr>
                </a:solidFill>
                <a:latin typeface="+mj-ea"/>
                <a:ea typeface="+mj-ea"/>
              </a:rPr>
              <a:t>整数运算</a:t>
            </a:r>
          </a:p>
          <a:p>
            <a:pPr lvl="1">
              <a:lnSpc>
                <a:spcPct val="90000"/>
              </a:lnSpc>
              <a:spcBef>
                <a:spcPct val="0"/>
              </a:spcBef>
            </a:pPr>
            <a:r>
              <a:rPr lang="zh-CN" altLang="en-GB" b="1" dirty="0">
                <a:solidFill>
                  <a:schemeClr val="accent1">
                    <a:lumMod val="75000"/>
                  </a:schemeClr>
                </a:solidFill>
                <a:latin typeface="+mj-ea"/>
                <a:ea typeface="+mj-ea"/>
              </a:rPr>
              <a:t>比较运算符（关系运算符）</a:t>
            </a:r>
          </a:p>
          <a:p>
            <a:pPr lvl="2">
              <a:lnSpc>
                <a:spcPct val="90000"/>
              </a:lnSpc>
              <a:spcBef>
                <a:spcPct val="0"/>
              </a:spcBef>
            </a:pPr>
            <a:r>
              <a:rPr lang="zh-CN" altLang="en-GB" b="1" dirty="0">
                <a:solidFill>
                  <a:schemeClr val="accent1">
                    <a:lumMod val="75000"/>
                  </a:schemeClr>
                </a:solidFill>
                <a:latin typeface="+mj-ea"/>
                <a:ea typeface="+mj-ea"/>
              </a:rPr>
              <a:t>算术比较运算符  &lt;, &lt;=, &gt;, </a:t>
            </a:r>
            <a:r>
              <a:rPr lang="en-GB" altLang="zh-CN" b="1" dirty="0">
                <a:solidFill>
                  <a:schemeClr val="accent1">
                    <a:lumMod val="75000"/>
                  </a:schemeClr>
                </a:solidFill>
                <a:latin typeface="+mj-ea"/>
                <a:ea typeface="+mj-ea"/>
              </a:rPr>
              <a:t>and &gt;= </a:t>
            </a:r>
          </a:p>
          <a:p>
            <a:pPr lvl="2">
              <a:lnSpc>
                <a:spcPct val="90000"/>
              </a:lnSpc>
              <a:spcBef>
                <a:spcPct val="0"/>
              </a:spcBef>
            </a:pPr>
            <a:r>
              <a:rPr lang="zh-CN" altLang="en-GB" b="1" dirty="0">
                <a:solidFill>
                  <a:schemeClr val="accent1">
                    <a:lumMod val="75000"/>
                  </a:schemeClr>
                </a:solidFill>
                <a:latin typeface="+mj-ea"/>
                <a:ea typeface="+mj-ea"/>
              </a:rPr>
              <a:t>算术相等比较运算符 == </a:t>
            </a:r>
            <a:r>
              <a:rPr lang="en-GB" altLang="zh-CN" b="1" dirty="0">
                <a:solidFill>
                  <a:schemeClr val="accent1">
                    <a:lumMod val="75000"/>
                  </a:schemeClr>
                </a:solidFill>
                <a:latin typeface="+mj-ea"/>
                <a:ea typeface="+mj-ea"/>
              </a:rPr>
              <a:t>and !=</a:t>
            </a:r>
          </a:p>
          <a:p>
            <a:pPr lvl="1">
              <a:lnSpc>
                <a:spcPct val="90000"/>
              </a:lnSpc>
              <a:spcBef>
                <a:spcPct val="0"/>
              </a:spcBef>
            </a:pPr>
            <a:r>
              <a:rPr lang="zh-CN" altLang="en-GB" b="1" dirty="0">
                <a:solidFill>
                  <a:schemeClr val="accent1">
                    <a:lumMod val="75000"/>
                  </a:schemeClr>
                </a:solidFill>
                <a:latin typeface="+mj-ea"/>
                <a:ea typeface="+mj-ea"/>
              </a:rPr>
              <a:t>算术运算符</a:t>
            </a:r>
          </a:p>
          <a:p>
            <a:pPr lvl="2">
              <a:lnSpc>
                <a:spcPct val="90000"/>
              </a:lnSpc>
              <a:spcBef>
                <a:spcPct val="0"/>
              </a:spcBef>
            </a:pPr>
            <a:r>
              <a:rPr lang="zh-CN" altLang="en-GB" b="1" dirty="0">
                <a:solidFill>
                  <a:schemeClr val="accent1">
                    <a:lumMod val="75000"/>
                  </a:schemeClr>
                </a:solidFill>
                <a:latin typeface="+mj-ea"/>
                <a:ea typeface="+mj-ea"/>
              </a:rPr>
              <a:t>一元运算符 + 和 -</a:t>
            </a:r>
          </a:p>
          <a:p>
            <a:pPr lvl="2">
              <a:lnSpc>
                <a:spcPct val="90000"/>
              </a:lnSpc>
              <a:spcBef>
                <a:spcPct val="0"/>
              </a:spcBef>
            </a:pPr>
            <a:r>
              <a:rPr lang="en-GB" altLang="zh-CN" b="1" dirty="0">
                <a:solidFill>
                  <a:schemeClr val="accent1">
                    <a:lumMod val="75000"/>
                  </a:schemeClr>
                </a:solidFill>
                <a:latin typeface="+mj-ea"/>
                <a:ea typeface="+mj-ea"/>
              </a:rPr>
              <a:t>+,- *, /, </a:t>
            </a:r>
            <a:r>
              <a:rPr lang="zh-CN" altLang="en-GB" b="1" dirty="0">
                <a:solidFill>
                  <a:schemeClr val="accent1">
                    <a:lumMod val="75000"/>
                  </a:schemeClr>
                </a:solidFill>
                <a:latin typeface="+mj-ea"/>
                <a:ea typeface="+mj-ea"/>
              </a:rPr>
              <a:t>和 % （取余 ）</a:t>
            </a:r>
          </a:p>
          <a:p>
            <a:pPr lvl="2">
              <a:lnSpc>
                <a:spcPct val="90000"/>
              </a:lnSpc>
              <a:spcBef>
                <a:spcPct val="0"/>
              </a:spcBef>
            </a:pPr>
            <a:r>
              <a:rPr lang="zh-CN" altLang="en-GB" b="1" dirty="0">
                <a:solidFill>
                  <a:schemeClr val="accent1">
                    <a:lumMod val="75000"/>
                  </a:schemeClr>
                </a:solidFill>
                <a:latin typeface="+mj-ea"/>
                <a:ea typeface="+mj-ea"/>
              </a:rPr>
              <a:t>自增/自减运算符 ++/--</a:t>
            </a:r>
          </a:p>
          <a:p>
            <a:pPr lvl="2">
              <a:lnSpc>
                <a:spcPct val="90000"/>
              </a:lnSpc>
              <a:spcBef>
                <a:spcPct val="0"/>
              </a:spcBef>
            </a:pPr>
            <a:r>
              <a:rPr lang="zh-CN" altLang="en-GB" b="1" dirty="0">
                <a:solidFill>
                  <a:schemeClr val="accent1">
                    <a:lumMod val="75000"/>
                  </a:schemeClr>
                </a:solidFill>
                <a:latin typeface="+mj-ea"/>
                <a:ea typeface="+mj-ea"/>
              </a:rPr>
              <a:t>移位运算符 &lt;&lt;, &gt;&gt;, </a:t>
            </a:r>
            <a:r>
              <a:rPr lang="en-GB" altLang="zh-CN" b="1" dirty="0">
                <a:solidFill>
                  <a:schemeClr val="accent1">
                    <a:lumMod val="75000"/>
                  </a:schemeClr>
                </a:solidFill>
                <a:latin typeface="+mj-ea"/>
                <a:ea typeface="+mj-ea"/>
              </a:rPr>
              <a:t>and &gt;&gt;&gt; </a:t>
            </a:r>
          </a:p>
          <a:p>
            <a:pPr lvl="2">
              <a:lnSpc>
                <a:spcPct val="90000"/>
              </a:lnSpc>
              <a:spcBef>
                <a:spcPct val="0"/>
              </a:spcBef>
            </a:pPr>
            <a:r>
              <a:rPr lang="zh-CN" altLang="en-GB" b="1" dirty="0">
                <a:solidFill>
                  <a:schemeClr val="accent1">
                    <a:lumMod val="75000"/>
                  </a:schemeClr>
                </a:solidFill>
                <a:latin typeface="+mj-ea"/>
                <a:ea typeface="+mj-ea"/>
              </a:rPr>
              <a:t>位运算符 ~, &amp;, |, </a:t>
            </a:r>
            <a:r>
              <a:rPr lang="en-GB" altLang="zh-CN" b="1" dirty="0">
                <a:solidFill>
                  <a:schemeClr val="accent1">
                    <a:lumMod val="75000"/>
                  </a:schemeClr>
                </a:solidFill>
                <a:latin typeface="+mj-ea"/>
                <a:ea typeface="+mj-ea"/>
              </a:rPr>
              <a:t>and ^ </a:t>
            </a:r>
          </a:p>
          <a:p>
            <a:pPr lvl="1">
              <a:lnSpc>
                <a:spcPct val="90000"/>
              </a:lnSpc>
              <a:spcBef>
                <a:spcPct val="0"/>
              </a:spcBef>
            </a:pPr>
            <a:r>
              <a:rPr lang="zh-CN" altLang="en-GB" b="1" dirty="0">
                <a:solidFill>
                  <a:schemeClr val="accent1">
                    <a:lumMod val="75000"/>
                  </a:schemeClr>
                </a:solidFill>
                <a:latin typeface="+mj-ea"/>
                <a:ea typeface="+mj-ea"/>
              </a:rPr>
              <a:t>条件运算符 ? : </a:t>
            </a:r>
          </a:p>
          <a:p>
            <a:pPr lvl="1">
              <a:lnSpc>
                <a:spcPct val="90000"/>
              </a:lnSpc>
              <a:spcBef>
                <a:spcPct val="0"/>
              </a:spcBef>
            </a:pPr>
            <a:r>
              <a:rPr lang="zh-CN" altLang="en-GB" b="1" dirty="0">
                <a:solidFill>
                  <a:schemeClr val="accent1">
                    <a:lumMod val="75000"/>
                  </a:schemeClr>
                </a:solidFill>
                <a:latin typeface="+mj-ea"/>
                <a:ea typeface="+mj-ea"/>
              </a:rPr>
              <a:t>类型转换运算符</a:t>
            </a:r>
          </a:p>
          <a:p>
            <a:pPr lvl="1">
              <a:lnSpc>
                <a:spcPct val="90000"/>
              </a:lnSpc>
              <a:spcBef>
                <a:spcPct val="0"/>
              </a:spcBef>
            </a:pPr>
            <a:r>
              <a:rPr lang="zh-CN" altLang="en-GB" b="1" dirty="0">
                <a:solidFill>
                  <a:schemeClr val="accent1">
                    <a:lumMod val="75000"/>
                  </a:schemeClr>
                </a:solidFill>
                <a:latin typeface="+mj-ea"/>
                <a:ea typeface="+mj-ea"/>
              </a:rPr>
              <a:t>字符串连接运算符 + </a:t>
            </a:r>
          </a:p>
        </p:txBody>
      </p:sp>
    </p:spTree>
    <p:custDataLst>
      <p:tags r:id="rId1"/>
    </p:custDataLst>
    <p:extLst>
      <p:ext uri="{BB962C8B-B14F-4D97-AF65-F5344CB8AC3E}">
        <p14:creationId xmlns:p14="http://schemas.microsoft.com/office/powerpoint/2010/main" val="1338864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6811FF-BC1C-4DB8-B97E-2B2D397E12AB}"/>
              </a:ext>
            </a:extLst>
          </p:cNvPr>
          <p:cNvSpPr/>
          <p:nvPr/>
        </p:nvSpPr>
        <p:spPr>
          <a:xfrm>
            <a:off x="899592" y="123478"/>
            <a:ext cx="2957861" cy="461665"/>
          </a:xfrm>
          <a:prstGeom prst="rect">
            <a:avLst/>
          </a:prstGeom>
        </p:spPr>
        <p:txBody>
          <a:bodyPr wrap="none">
            <a:spAutoFit/>
          </a:bodyPr>
          <a:lstStyle/>
          <a:p>
            <a:r>
              <a:rPr lang="zh-CN" altLang="en-GB" sz="2400" b="1" dirty="0">
                <a:solidFill>
                  <a:schemeClr val="bg1"/>
                </a:solidFill>
                <a:latin typeface="+mj-ea"/>
                <a:ea typeface="+mj-ea"/>
              </a:rPr>
              <a:t>1.3.2 基本数据类型</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1AE2C811-F984-4F0F-861E-3209D335724B}"/>
              </a:ext>
            </a:extLst>
          </p:cNvPr>
          <p:cNvSpPr/>
          <p:nvPr/>
        </p:nvSpPr>
        <p:spPr>
          <a:xfrm>
            <a:off x="611560" y="915566"/>
            <a:ext cx="7704856" cy="3665619"/>
          </a:xfrm>
          <a:prstGeom prst="rect">
            <a:avLst/>
          </a:prstGeom>
        </p:spPr>
        <p:txBody>
          <a:bodyPr wrap="square">
            <a:spAutoFit/>
          </a:bodyPr>
          <a:lstStyle/>
          <a:p>
            <a:pPr>
              <a:lnSpc>
                <a:spcPct val="90000"/>
              </a:lnSpc>
              <a:spcBef>
                <a:spcPct val="10000"/>
              </a:spcBef>
            </a:pPr>
            <a:r>
              <a:rPr lang="zh-CN" altLang="en-GB" b="1" dirty="0">
                <a:solidFill>
                  <a:schemeClr val="accent1">
                    <a:lumMod val="75000"/>
                  </a:schemeClr>
                </a:solidFill>
                <a:latin typeface="+mj-ea"/>
                <a:ea typeface="+mj-ea"/>
              </a:rPr>
              <a:t>浮点数 </a:t>
            </a:r>
          </a:p>
          <a:p>
            <a:pPr lvl="1">
              <a:lnSpc>
                <a:spcPct val="90000"/>
              </a:lnSpc>
              <a:spcBef>
                <a:spcPct val="10000"/>
              </a:spcBef>
            </a:pPr>
            <a:r>
              <a:rPr lang="en-GB" altLang="zh-CN" b="1" dirty="0">
                <a:solidFill>
                  <a:schemeClr val="accent1">
                    <a:lumMod val="75000"/>
                  </a:schemeClr>
                </a:solidFill>
                <a:latin typeface="+mj-ea"/>
                <a:ea typeface="+mj-ea"/>
              </a:rPr>
              <a:t>float</a:t>
            </a:r>
          </a:p>
          <a:p>
            <a:pPr lvl="2">
              <a:lnSpc>
                <a:spcPct val="90000"/>
              </a:lnSpc>
              <a:spcBef>
                <a:spcPct val="10000"/>
              </a:spcBef>
            </a:pPr>
            <a:r>
              <a:rPr lang="zh-CN" altLang="en-GB" b="1" dirty="0">
                <a:solidFill>
                  <a:schemeClr val="accent1">
                    <a:lumMod val="75000"/>
                  </a:schemeClr>
                </a:solidFill>
                <a:latin typeface="+mj-ea"/>
                <a:ea typeface="+mj-ea"/>
              </a:rPr>
              <a:t>单精度浮点数</a:t>
            </a:r>
          </a:p>
          <a:p>
            <a:pPr lvl="2">
              <a:lnSpc>
                <a:spcPct val="90000"/>
              </a:lnSpc>
              <a:spcBef>
                <a:spcPct val="10000"/>
              </a:spcBef>
            </a:pPr>
            <a:r>
              <a:rPr lang="en-GB" altLang="zh-CN" b="1" dirty="0">
                <a:solidFill>
                  <a:schemeClr val="accent1">
                    <a:lumMod val="75000"/>
                  </a:schemeClr>
                </a:solidFill>
                <a:latin typeface="+mj-ea"/>
                <a:ea typeface="+mj-ea"/>
              </a:rPr>
              <a:t>32-bit</a:t>
            </a:r>
          </a:p>
          <a:p>
            <a:pPr lvl="2">
              <a:lnSpc>
                <a:spcPct val="90000"/>
              </a:lnSpc>
              <a:spcBef>
                <a:spcPct val="10000"/>
              </a:spcBef>
            </a:pPr>
            <a:r>
              <a:rPr lang="en-GB" altLang="zh-CN" b="1" dirty="0">
                <a:solidFill>
                  <a:schemeClr val="accent1">
                    <a:lumMod val="75000"/>
                  </a:schemeClr>
                </a:solidFill>
                <a:latin typeface="+mj-ea"/>
                <a:ea typeface="+mj-ea"/>
              </a:rPr>
              <a:t>- m·2</a:t>
            </a:r>
            <a:r>
              <a:rPr lang="en-GB" altLang="zh-CN" b="1" baseline="30000" dirty="0">
                <a:solidFill>
                  <a:schemeClr val="accent1">
                    <a:lumMod val="75000"/>
                  </a:schemeClr>
                </a:solidFill>
                <a:latin typeface="+mj-ea"/>
                <a:ea typeface="+mj-ea"/>
              </a:rPr>
              <a:t>e</a:t>
            </a:r>
            <a:r>
              <a:rPr lang="en-GB" altLang="zh-CN" b="1" dirty="0">
                <a:solidFill>
                  <a:schemeClr val="accent1">
                    <a:lumMod val="75000"/>
                  </a:schemeClr>
                </a:solidFill>
                <a:latin typeface="+mj-ea"/>
                <a:ea typeface="+mj-ea"/>
              </a:rPr>
              <a:t> ~ m·2</a:t>
            </a:r>
            <a:r>
              <a:rPr lang="en-GB" altLang="zh-CN" b="1" baseline="30000" dirty="0">
                <a:solidFill>
                  <a:schemeClr val="accent1">
                    <a:lumMod val="75000"/>
                  </a:schemeClr>
                </a:solidFill>
                <a:latin typeface="+mj-ea"/>
                <a:ea typeface="+mj-ea"/>
              </a:rPr>
              <a:t>e</a:t>
            </a:r>
            <a:endParaRPr lang="en-GB" altLang="zh-CN" b="1" dirty="0">
              <a:solidFill>
                <a:schemeClr val="accent1">
                  <a:lumMod val="75000"/>
                </a:schemeClr>
              </a:solidFill>
              <a:latin typeface="+mj-ea"/>
              <a:ea typeface="+mj-ea"/>
            </a:endParaRPr>
          </a:p>
          <a:p>
            <a:pPr lvl="3">
              <a:lnSpc>
                <a:spcPct val="90000"/>
              </a:lnSpc>
              <a:spcBef>
                <a:spcPct val="10000"/>
              </a:spcBef>
            </a:pPr>
            <a:r>
              <a:rPr lang="en-GB" altLang="zh-CN" b="1" dirty="0">
                <a:solidFill>
                  <a:schemeClr val="accent1">
                    <a:lumMod val="75000"/>
                  </a:schemeClr>
                </a:solidFill>
                <a:latin typeface="+mj-ea"/>
                <a:ea typeface="+mj-ea"/>
              </a:rPr>
              <a:t>m </a:t>
            </a:r>
            <a:r>
              <a:rPr lang="zh-CN" altLang="en-GB" b="1" dirty="0">
                <a:solidFill>
                  <a:schemeClr val="accent1">
                    <a:lumMod val="75000"/>
                  </a:schemeClr>
                </a:solidFill>
                <a:latin typeface="+mj-ea"/>
                <a:ea typeface="+mj-ea"/>
              </a:rPr>
              <a:t>是一个小于 2</a:t>
            </a:r>
            <a:r>
              <a:rPr lang="zh-CN" altLang="en-GB" b="1" baseline="30000" dirty="0">
                <a:solidFill>
                  <a:schemeClr val="accent1">
                    <a:lumMod val="75000"/>
                  </a:schemeClr>
                </a:solidFill>
                <a:latin typeface="+mj-ea"/>
                <a:ea typeface="+mj-ea"/>
              </a:rPr>
              <a:t>24</a:t>
            </a:r>
            <a:r>
              <a:rPr lang="zh-CN" altLang="en-GB" b="1" dirty="0">
                <a:solidFill>
                  <a:schemeClr val="accent1">
                    <a:lumMod val="75000"/>
                  </a:schemeClr>
                </a:solidFill>
                <a:latin typeface="+mj-ea"/>
                <a:ea typeface="+mj-ea"/>
              </a:rPr>
              <a:t>的正整数</a:t>
            </a:r>
          </a:p>
          <a:p>
            <a:pPr lvl="3">
              <a:lnSpc>
                <a:spcPct val="90000"/>
              </a:lnSpc>
              <a:spcBef>
                <a:spcPct val="10000"/>
              </a:spcBef>
            </a:pPr>
            <a:r>
              <a:rPr lang="en-GB" altLang="zh-CN" b="1" dirty="0">
                <a:solidFill>
                  <a:schemeClr val="accent1">
                    <a:lumMod val="75000"/>
                  </a:schemeClr>
                </a:solidFill>
                <a:latin typeface="+mj-ea"/>
                <a:ea typeface="+mj-ea"/>
              </a:rPr>
              <a:t>e </a:t>
            </a:r>
            <a:r>
              <a:rPr lang="zh-CN" altLang="en-GB" b="1" dirty="0">
                <a:solidFill>
                  <a:schemeClr val="accent1">
                    <a:lumMod val="75000"/>
                  </a:schemeClr>
                </a:solidFill>
                <a:latin typeface="+mj-ea"/>
                <a:ea typeface="+mj-ea"/>
              </a:rPr>
              <a:t>是一个介于 -149和</a:t>
            </a:r>
            <a:r>
              <a:rPr lang="en-GB" altLang="zh-CN" b="1" dirty="0">
                <a:solidFill>
                  <a:schemeClr val="accent1">
                    <a:lumMod val="75000"/>
                  </a:schemeClr>
                </a:solidFill>
                <a:latin typeface="+mj-ea"/>
                <a:ea typeface="+mj-ea"/>
              </a:rPr>
              <a:t>104</a:t>
            </a:r>
            <a:r>
              <a:rPr lang="zh-CN" altLang="en-GB" b="1" dirty="0">
                <a:solidFill>
                  <a:schemeClr val="accent1">
                    <a:lumMod val="75000"/>
                  </a:schemeClr>
                </a:solidFill>
                <a:latin typeface="+mj-ea"/>
                <a:ea typeface="+mj-ea"/>
              </a:rPr>
              <a:t>之间（含）的整数</a:t>
            </a:r>
            <a:endParaRPr lang="en-GB" altLang="zh-CN" b="1" dirty="0">
              <a:solidFill>
                <a:schemeClr val="accent1">
                  <a:lumMod val="75000"/>
                </a:schemeClr>
              </a:solidFill>
              <a:latin typeface="+mj-ea"/>
              <a:ea typeface="+mj-ea"/>
            </a:endParaRPr>
          </a:p>
          <a:p>
            <a:pPr lvl="1">
              <a:lnSpc>
                <a:spcPct val="90000"/>
              </a:lnSpc>
              <a:spcBef>
                <a:spcPct val="10000"/>
              </a:spcBef>
            </a:pPr>
            <a:r>
              <a:rPr lang="en-GB" altLang="zh-CN" b="1" dirty="0">
                <a:solidFill>
                  <a:schemeClr val="accent1">
                    <a:lumMod val="75000"/>
                  </a:schemeClr>
                </a:solidFill>
                <a:latin typeface="+mj-ea"/>
                <a:ea typeface="+mj-ea"/>
              </a:rPr>
              <a:t>double</a:t>
            </a:r>
          </a:p>
          <a:p>
            <a:pPr lvl="2">
              <a:lnSpc>
                <a:spcPct val="90000"/>
              </a:lnSpc>
              <a:spcBef>
                <a:spcPct val="10000"/>
              </a:spcBef>
            </a:pPr>
            <a:r>
              <a:rPr lang="zh-CN" altLang="en-GB" b="1" dirty="0">
                <a:solidFill>
                  <a:schemeClr val="accent1">
                    <a:lumMod val="75000"/>
                  </a:schemeClr>
                </a:solidFill>
                <a:latin typeface="+mj-ea"/>
                <a:ea typeface="+mj-ea"/>
              </a:rPr>
              <a:t>双精度浮点数</a:t>
            </a:r>
          </a:p>
          <a:p>
            <a:pPr lvl="2">
              <a:lnSpc>
                <a:spcPct val="90000"/>
              </a:lnSpc>
              <a:spcBef>
                <a:spcPct val="10000"/>
              </a:spcBef>
            </a:pPr>
            <a:r>
              <a:rPr lang="en-GB" altLang="zh-CN" b="1" dirty="0">
                <a:solidFill>
                  <a:schemeClr val="accent1">
                    <a:lumMod val="75000"/>
                  </a:schemeClr>
                </a:solidFill>
                <a:latin typeface="+mj-ea"/>
                <a:ea typeface="+mj-ea"/>
              </a:rPr>
              <a:t>64-bit</a:t>
            </a:r>
          </a:p>
          <a:p>
            <a:pPr lvl="2">
              <a:lnSpc>
                <a:spcPct val="90000"/>
              </a:lnSpc>
              <a:spcBef>
                <a:spcPct val="10000"/>
              </a:spcBef>
            </a:pPr>
            <a:r>
              <a:rPr lang="en-GB" altLang="zh-CN" b="1" dirty="0">
                <a:solidFill>
                  <a:schemeClr val="accent1">
                    <a:lumMod val="75000"/>
                  </a:schemeClr>
                </a:solidFill>
                <a:latin typeface="+mj-ea"/>
                <a:ea typeface="+mj-ea"/>
              </a:rPr>
              <a:t>- m·2</a:t>
            </a:r>
            <a:r>
              <a:rPr lang="en-GB" altLang="zh-CN" b="1" baseline="30000" dirty="0">
                <a:solidFill>
                  <a:schemeClr val="accent1">
                    <a:lumMod val="75000"/>
                  </a:schemeClr>
                </a:solidFill>
                <a:latin typeface="+mj-ea"/>
                <a:ea typeface="+mj-ea"/>
              </a:rPr>
              <a:t>e</a:t>
            </a:r>
            <a:r>
              <a:rPr lang="en-GB" altLang="zh-CN" b="1" dirty="0">
                <a:solidFill>
                  <a:schemeClr val="accent1">
                    <a:lumMod val="75000"/>
                  </a:schemeClr>
                </a:solidFill>
                <a:latin typeface="+mj-ea"/>
                <a:ea typeface="+mj-ea"/>
              </a:rPr>
              <a:t> ~ m·2</a:t>
            </a:r>
            <a:r>
              <a:rPr lang="en-GB" altLang="zh-CN" b="1" baseline="30000" dirty="0">
                <a:solidFill>
                  <a:schemeClr val="accent1">
                    <a:lumMod val="75000"/>
                  </a:schemeClr>
                </a:solidFill>
                <a:latin typeface="+mj-ea"/>
                <a:ea typeface="+mj-ea"/>
              </a:rPr>
              <a:t>e   </a:t>
            </a:r>
          </a:p>
          <a:p>
            <a:pPr lvl="3">
              <a:lnSpc>
                <a:spcPct val="90000"/>
              </a:lnSpc>
              <a:spcBef>
                <a:spcPct val="10000"/>
              </a:spcBef>
            </a:pPr>
            <a:r>
              <a:rPr lang="en-GB" altLang="zh-CN" b="1" dirty="0">
                <a:solidFill>
                  <a:schemeClr val="accent1">
                    <a:lumMod val="75000"/>
                  </a:schemeClr>
                </a:solidFill>
                <a:latin typeface="+mj-ea"/>
                <a:ea typeface="+mj-ea"/>
              </a:rPr>
              <a:t>m</a:t>
            </a:r>
            <a:r>
              <a:rPr lang="zh-CN" altLang="en-GB" b="1" dirty="0">
                <a:solidFill>
                  <a:schemeClr val="accent1">
                    <a:lumMod val="75000"/>
                  </a:schemeClr>
                </a:solidFill>
                <a:latin typeface="+mj-ea"/>
                <a:ea typeface="+mj-ea"/>
              </a:rPr>
              <a:t>是一个小于 </a:t>
            </a:r>
            <a:r>
              <a:rPr lang="en-GB" altLang="zh-CN" b="1" dirty="0">
                <a:solidFill>
                  <a:schemeClr val="accent1">
                    <a:lumMod val="75000"/>
                  </a:schemeClr>
                </a:solidFill>
                <a:latin typeface="+mj-ea"/>
                <a:ea typeface="+mj-ea"/>
              </a:rPr>
              <a:t>2</a:t>
            </a:r>
            <a:r>
              <a:rPr lang="en-GB" altLang="zh-CN" b="1" baseline="30000" dirty="0">
                <a:solidFill>
                  <a:schemeClr val="accent1">
                    <a:lumMod val="75000"/>
                  </a:schemeClr>
                </a:solidFill>
                <a:latin typeface="+mj-ea"/>
                <a:ea typeface="+mj-ea"/>
              </a:rPr>
              <a:t>53</a:t>
            </a:r>
            <a:r>
              <a:rPr lang="zh-CN" altLang="en-GB" b="1" dirty="0">
                <a:solidFill>
                  <a:schemeClr val="accent1">
                    <a:lumMod val="75000"/>
                  </a:schemeClr>
                </a:solidFill>
                <a:latin typeface="+mj-ea"/>
                <a:ea typeface="+mj-ea"/>
              </a:rPr>
              <a:t>的正整数</a:t>
            </a:r>
            <a:endParaRPr lang="en-GB" altLang="zh-CN" b="1" baseline="30000" dirty="0">
              <a:solidFill>
                <a:schemeClr val="accent1">
                  <a:lumMod val="75000"/>
                </a:schemeClr>
              </a:solidFill>
              <a:latin typeface="+mj-ea"/>
              <a:ea typeface="+mj-ea"/>
            </a:endParaRPr>
          </a:p>
          <a:p>
            <a:pPr lvl="3">
              <a:lnSpc>
                <a:spcPct val="90000"/>
              </a:lnSpc>
              <a:spcBef>
                <a:spcPct val="10000"/>
              </a:spcBef>
            </a:pPr>
            <a:r>
              <a:rPr lang="en-GB" altLang="zh-CN" b="1" dirty="0">
                <a:solidFill>
                  <a:schemeClr val="accent1">
                    <a:lumMod val="75000"/>
                  </a:schemeClr>
                </a:solidFill>
                <a:latin typeface="+mj-ea"/>
                <a:ea typeface="+mj-ea"/>
              </a:rPr>
              <a:t>e</a:t>
            </a:r>
            <a:r>
              <a:rPr lang="zh-CN" altLang="en-GB" b="1" dirty="0">
                <a:solidFill>
                  <a:schemeClr val="accent1">
                    <a:lumMod val="75000"/>
                  </a:schemeClr>
                </a:solidFill>
                <a:latin typeface="+mj-ea"/>
                <a:ea typeface="+mj-ea"/>
              </a:rPr>
              <a:t>是一个介于 </a:t>
            </a:r>
            <a:r>
              <a:rPr lang="en-GB" altLang="zh-CN" b="1" dirty="0">
                <a:solidFill>
                  <a:schemeClr val="accent1">
                    <a:lumMod val="75000"/>
                  </a:schemeClr>
                </a:solidFill>
                <a:latin typeface="+mj-ea"/>
                <a:ea typeface="+mj-ea"/>
              </a:rPr>
              <a:t>-1045 </a:t>
            </a:r>
            <a:r>
              <a:rPr lang="zh-CN" altLang="en-GB" b="1" dirty="0">
                <a:solidFill>
                  <a:schemeClr val="accent1">
                    <a:lumMod val="75000"/>
                  </a:schemeClr>
                </a:solidFill>
                <a:latin typeface="+mj-ea"/>
                <a:ea typeface="+mj-ea"/>
              </a:rPr>
              <a:t>和 1000之间（含）的整数</a:t>
            </a:r>
            <a:endParaRPr lang="en-GB" altLang="zh-CN" b="1" dirty="0">
              <a:solidFill>
                <a:schemeClr val="accent1">
                  <a:lumMod val="75000"/>
                </a:schemeClr>
              </a:solidFill>
              <a:latin typeface="+mj-ea"/>
              <a:ea typeface="+mj-ea"/>
            </a:endParaRPr>
          </a:p>
        </p:txBody>
      </p:sp>
    </p:spTree>
    <p:custDataLst>
      <p:tags r:id="rId1"/>
    </p:custDataLst>
    <p:extLst>
      <p:ext uri="{BB962C8B-B14F-4D97-AF65-F5344CB8AC3E}">
        <p14:creationId xmlns:p14="http://schemas.microsoft.com/office/powerpoint/2010/main" val="13193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8338116-B918-4CAF-B916-B5D4CE626F7C}"/>
              </a:ext>
            </a:extLst>
          </p:cNvPr>
          <p:cNvSpPr/>
          <p:nvPr/>
        </p:nvSpPr>
        <p:spPr>
          <a:xfrm>
            <a:off x="899592" y="123478"/>
            <a:ext cx="2957861" cy="461665"/>
          </a:xfrm>
          <a:prstGeom prst="rect">
            <a:avLst/>
          </a:prstGeom>
        </p:spPr>
        <p:txBody>
          <a:bodyPr wrap="none">
            <a:spAutoFit/>
          </a:bodyPr>
          <a:lstStyle/>
          <a:p>
            <a:r>
              <a:rPr lang="zh-CN" altLang="en-GB" sz="2400" b="1" dirty="0">
                <a:solidFill>
                  <a:schemeClr val="bg1"/>
                </a:solidFill>
                <a:latin typeface="+mj-ea"/>
                <a:ea typeface="+mj-ea"/>
              </a:rPr>
              <a:t>1.3.2 基本数据类型</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E37C161D-5586-4AD2-82EB-BF07D22B2FAD}"/>
              </a:ext>
            </a:extLst>
          </p:cNvPr>
          <p:cNvSpPr/>
          <p:nvPr/>
        </p:nvSpPr>
        <p:spPr>
          <a:xfrm>
            <a:off x="611560" y="1059582"/>
            <a:ext cx="6390456" cy="3333220"/>
          </a:xfrm>
          <a:prstGeom prst="rect">
            <a:avLst/>
          </a:prstGeom>
        </p:spPr>
        <p:txBody>
          <a:bodyPr wrap="square">
            <a:spAutoFit/>
          </a:bodyPr>
          <a:lstStyle/>
          <a:p>
            <a:pPr>
              <a:lnSpc>
                <a:spcPct val="90000"/>
              </a:lnSpc>
              <a:spcBef>
                <a:spcPct val="10000"/>
              </a:spcBef>
            </a:pPr>
            <a:r>
              <a:rPr lang="zh-CN" altLang="en-GB" b="1" dirty="0">
                <a:solidFill>
                  <a:schemeClr val="accent1">
                    <a:lumMod val="75000"/>
                  </a:schemeClr>
                </a:solidFill>
                <a:latin typeface="+mn-ea"/>
              </a:rPr>
              <a:t>浮点运算</a:t>
            </a:r>
          </a:p>
          <a:p>
            <a:pPr lvl="1">
              <a:lnSpc>
                <a:spcPct val="90000"/>
              </a:lnSpc>
              <a:spcBef>
                <a:spcPct val="0"/>
              </a:spcBef>
            </a:pPr>
            <a:r>
              <a:rPr lang="zh-CN" altLang="en-GB" b="1" dirty="0">
                <a:solidFill>
                  <a:schemeClr val="accent1">
                    <a:lumMod val="75000"/>
                  </a:schemeClr>
                </a:solidFill>
                <a:latin typeface="+mn-ea"/>
              </a:rPr>
              <a:t>比较运算符（关系运算符）</a:t>
            </a:r>
          </a:p>
          <a:p>
            <a:pPr lvl="2">
              <a:lnSpc>
                <a:spcPct val="90000"/>
              </a:lnSpc>
              <a:spcBef>
                <a:spcPct val="0"/>
              </a:spcBef>
            </a:pPr>
            <a:r>
              <a:rPr lang="zh-CN" altLang="en-GB" b="1" dirty="0">
                <a:solidFill>
                  <a:schemeClr val="accent1">
                    <a:lumMod val="75000"/>
                  </a:schemeClr>
                </a:solidFill>
                <a:latin typeface="+mn-ea"/>
              </a:rPr>
              <a:t>算术比较运算符  &lt;, &lt;=, &gt;, </a:t>
            </a:r>
            <a:r>
              <a:rPr lang="en-GB" altLang="zh-CN" b="1" dirty="0">
                <a:solidFill>
                  <a:schemeClr val="accent1">
                    <a:lumMod val="75000"/>
                  </a:schemeClr>
                </a:solidFill>
                <a:latin typeface="+mn-ea"/>
              </a:rPr>
              <a:t>and &gt;= </a:t>
            </a:r>
          </a:p>
          <a:p>
            <a:pPr lvl="2">
              <a:lnSpc>
                <a:spcPct val="90000"/>
              </a:lnSpc>
              <a:spcBef>
                <a:spcPct val="0"/>
              </a:spcBef>
            </a:pPr>
            <a:r>
              <a:rPr lang="zh-CN" altLang="en-GB" b="1" dirty="0">
                <a:solidFill>
                  <a:schemeClr val="accent1">
                    <a:lumMod val="75000"/>
                  </a:schemeClr>
                </a:solidFill>
                <a:latin typeface="+mn-ea"/>
              </a:rPr>
              <a:t>算术相等比较运算符 == </a:t>
            </a:r>
            <a:r>
              <a:rPr lang="en-GB" altLang="zh-CN" b="1" dirty="0">
                <a:solidFill>
                  <a:schemeClr val="accent1">
                    <a:lumMod val="75000"/>
                  </a:schemeClr>
                </a:solidFill>
                <a:latin typeface="+mn-ea"/>
              </a:rPr>
              <a:t>and !=</a:t>
            </a:r>
          </a:p>
          <a:p>
            <a:pPr lvl="1">
              <a:lnSpc>
                <a:spcPct val="90000"/>
              </a:lnSpc>
              <a:spcBef>
                <a:spcPct val="0"/>
              </a:spcBef>
            </a:pPr>
            <a:r>
              <a:rPr lang="zh-CN" altLang="en-GB" b="1" dirty="0">
                <a:solidFill>
                  <a:schemeClr val="accent1">
                    <a:lumMod val="75000"/>
                  </a:schemeClr>
                </a:solidFill>
                <a:latin typeface="+mn-ea"/>
              </a:rPr>
              <a:t>算术运算符</a:t>
            </a:r>
          </a:p>
          <a:p>
            <a:pPr lvl="2">
              <a:lnSpc>
                <a:spcPct val="90000"/>
              </a:lnSpc>
              <a:spcBef>
                <a:spcPct val="0"/>
              </a:spcBef>
            </a:pPr>
            <a:r>
              <a:rPr lang="zh-CN" altLang="en-GB" b="1" dirty="0">
                <a:solidFill>
                  <a:schemeClr val="accent1">
                    <a:lumMod val="75000"/>
                  </a:schemeClr>
                </a:solidFill>
                <a:latin typeface="+mn-ea"/>
              </a:rPr>
              <a:t>一元运算符 + 和 -</a:t>
            </a:r>
          </a:p>
          <a:p>
            <a:pPr lvl="2">
              <a:lnSpc>
                <a:spcPct val="90000"/>
              </a:lnSpc>
              <a:spcBef>
                <a:spcPct val="0"/>
              </a:spcBef>
            </a:pPr>
            <a:r>
              <a:rPr lang="en-GB" altLang="zh-CN" b="1" dirty="0">
                <a:solidFill>
                  <a:schemeClr val="accent1">
                    <a:lumMod val="75000"/>
                  </a:schemeClr>
                </a:solidFill>
                <a:latin typeface="+mn-ea"/>
              </a:rPr>
              <a:t>+,- *, /, </a:t>
            </a:r>
            <a:r>
              <a:rPr lang="zh-CN" altLang="en-GB" b="1" dirty="0">
                <a:solidFill>
                  <a:schemeClr val="accent1">
                    <a:lumMod val="75000"/>
                  </a:schemeClr>
                </a:solidFill>
                <a:latin typeface="+mn-ea"/>
              </a:rPr>
              <a:t>和 % （取余 ）</a:t>
            </a:r>
          </a:p>
          <a:p>
            <a:pPr lvl="2">
              <a:lnSpc>
                <a:spcPct val="90000"/>
              </a:lnSpc>
              <a:spcBef>
                <a:spcPct val="0"/>
              </a:spcBef>
            </a:pPr>
            <a:r>
              <a:rPr lang="zh-CN" altLang="en-GB" b="1" dirty="0">
                <a:solidFill>
                  <a:schemeClr val="accent1">
                    <a:lumMod val="75000"/>
                  </a:schemeClr>
                </a:solidFill>
                <a:latin typeface="+mn-ea"/>
              </a:rPr>
              <a:t>自增/自减运算符 ++/--</a:t>
            </a:r>
          </a:p>
          <a:p>
            <a:pPr lvl="2">
              <a:lnSpc>
                <a:spcPct val="90000"/>
              </a:lnSpc>
              <a:spcBef>
                <a:spcPct val="0"/>
              </a:spcBef>
            </a:pPr>
            <a:r>
              <a:rPr lang="zh-CN" altLang="en-GB" b="1" dirty="0">
                <a:solidFill>
                  <a:schemeClr val="accent1">
                    <a:lumMod val="75000"/>
                  </a:schemeClr>
                </a:solidFill>
                <a:latin typeface="+mn-ea"/>
              </a:rPr>
              <a:t>移位运算符 &lt;&lt;, &gt;&gt;, </a:t>
            </a:r>
            <a:r>
              <a:rPr lang="en-GB" altLang="zh-CN" b="1" dirty="0">
                <a:solidFill>
                  <a:schemeClr val="accent1">
                    <a:lumMod val="75000"/>
                  </a:schemeClr>
                </a:solidFill>
                <a:latin typeface="+mn-ea"/>
              </a:rPr>
              <a:t>and &gt;&gt;&gt; </a:t>
            </a:r>
          </a:p>
          <a:p>
            <a:pPr lvl="2">
              <a:lnSpc>
                <a:spcPct val="90000"/>
              </a:lnSpc>
              <a:spcBef>
                <a:spcPct val="0"/>
              </a:spcBef>
            </a:pPr>
            <a:r>
              <a:rPr lang="zh-CN" altLang="en-GB" b="1" dirty="0">
                <a:solidFill>
                  <a:schemeClr val="accent1">
                    <a:lumMod val="75000"/>
                  </a:schemeClr>
                </a:solidFill>
                <a:latin typeface="+mn-ea"/>
              </a:rPr>
              <a:t>位运算符 ~, &amp;, |, </a:t>
            </a:r>
            <a:r>
              <a:rPr lang="en-GB" altLang="zh-CN" b="1" dirty="0">
                <a:solidFill>
                  <a:schemeClr val="accent1">
                    <a:lumMod val="75000"/>
                  </a:schemeClr>
                </a:solidFill>
                <a:latin typeface="+mn-ea"/>
              </a:rPr>
              <a:t>and ^ </a:t>
            </a:r>
          </a:p>
          <a:p>
            <a:pPr lvl="1">
              <a:lnSpc>
                <a:spcPct val="90000"/>
              </a:lnSpc>
              <a:spcBef>
                <a:spcPct val="0"/>
              </a:spcBef>
            </a:pPr>
            <a:r>
              <a:rPr lang="zh-CN" altLang="en-GB" b="1" dirty="0">
                <a:solidFill>
                  <a:schemeClr val="accent1">
                    <a:lumMod val="75000"/>
                  </a:schemeClr>
                </a:solidFill>
                <a:latin typeface="+mn-ea"/>
              </a:rPr>
              <a:t>条件运算符 ? : </a:t>
            </a:r>
          </a:p>
          <a:p>
            <a:pPr lvl="1">
              <a:lnSpc>
                <a:spcPct val="90000"/>
              </a:lnSpc>
              <a:spcBef>
                <a:spcPct val="0"/>
              </a:spcBef>
            </a:pPr>
            <a:r>
              <a:rPr lang="zh-CN" altLang="en-GB" b="1" dirty="0">
                <a:solidFill>
                  <a:schemeClr val="accent1">
                    <a:lumMod val="75000"/>
                  </a:schemeClr>
                </a:solidFill>
                <a:latin typeface="+mn-ea"/>
              </a:rPr>
              <a:t>类型转换运算符</a:t>
            </a:r>
          </a:p>
          <a:p>
            <a:pPr lvl="1">
              <a:lnSpc>
                <a:spcPct val="90000"/>
              </a:lnSpc>
              <a:spcBef>
                <a:spcPct val="0"/>
              </a:spcBef>
            </a:pPr>
            <a:r>
              <a:rPr lang="zh-CN" altLang="en-GB" b="1" dirty="0">
                <a:solidFill>
                  <a:schemeClr val="accent1">
                    <a:lumMod val="75000"/>
                  </a:schemeClr>
                </a:solidFill>
                <a:latin typeface="+mn-ea"/>
              </a:rPr>
              <a:t>字符串连接运算符 + </a:t>
            </a:r>
          </a:p>
        </p:txBody>
      </p:sp>
    </p:spTree>
    <p:custDataLst>
      <p:tags r:id="rId1"/>
    </p:custDataLst>
    <p:extLst>
      <p:ext uri="{BB962C8B-B14F-4D97-AF65-F5344CB8AC3E}">
        <p14:creationId xmlns:p14="http://schemas.microsoft.com/office/powerpoint/2010/main" val="3514229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FB26AFF-F7E5-4C0A-836D-A40DE4436664}"/>
              </a:ext>
            </a:extLst>
          </p:cNvPr>
          <p:cNvSpPr/>
          <p:nvPr/>
        </p:nvSpPr>
        <p:spPr>
          <a:xfrm>
            <a:off x="899592" y="123478"/>
            <a:ext cx="2957861" cy="461665"/>
          </a:xfrm>
          <a:prstGeom prst="rect">
            <a:avLst/>
          </a:prstGeom>
        </p:spPr>
        <p:txBody>
          <a:bodyPr wrap="none">
            <a:spAutoFit/>
          </a:bodyPr>
          <a:lstStyle/>
          <a:p>
            <a:r>
              <a:rPr lang="zh-CN" altLang="en-GB" sz="2400" b="1" dirty="0">
                <a:solidFill>
                  <a:schemeClr val="bg1"/>
                </a:solidFill>
                <a:latin typeface="+mj-ea"/>
                <a:ea typeface="+mj-ea"/>
              </a:rPr>
              <a:t>1.3.2 基本数据类型</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5D9CDB86-AE5C-41C4-9AD3-B1196771B063}"/>
              </a:ext>
            </a:extLst>
          </p:cNvPr>
          <p:cNvSpPr/>
          <p:nvPr/>
        </p:nvSpPr>
        <p:spPr>
          <a:xfrm>
            <a:off x="611560" y="843558"/>
            <a:ext cx="7344816" cy="2031325"/>
          </a:xfrm>
          <a:prstGeom prst="rect">
            <a:avLst/>
          </a:prstGeom>
        </p:spPr>
        <p:txBody>
          <a:bodyPr wrap="square">
            <a:spAutoFit/>
          </a:bodyPr>
          <a:lstStyle/>
          <a:p>
            <a:r>
              <a:rPr lang="zh-CN" altLang="en-GB" b="1" dirty="0">
                <a:solidFill>
                  <a:schemeClr val="accent1">
                    <a:lumMod val="75000"/>
                  </a:schemeClr>
                </a:solidFill>
              </a:rPr>
              <a:t>布尔类型和布尔值</a:t>
            </a:r>
          </a:p>
          <a:p>
            <a:pPr lvl="1"/>
            <a:r>
              <a:rPr lang="zh-CN" altLang="en-GB" b="1" dirty="0">
                <a:solidFill>
                  <a:schemeClr val="accent1">
                    <a:lumMod val="75000"/>
                  </a:schemeClr>
                </a:solidFill>
              </a:rPr>
              <a:t>布尔类型表示一个逻辑量， 有两个取值： </a:t>
            </a:r>
            <a:r>
              <a:rPr lang="en-GB" altLang="zh-CN" b="1" dirty="0">
                <a:solidFill>
                  <a:schemeClr val="accent1">
                    <a:lumMod val="75000"/>
                  </a:schemeClr>
                </a:solidFill>
                <a:latin typeface="Arial Unicode MS" pitchFamily="34" charset="-122"/>
              </a:rPr>
              <a:t>true</a:t>
            </a:r>
            <a:r>
              <a:rPr lang="zh-CN" altLang="en-GB" b="1" dirty="0">
                <a:solidFill>
                  <a:schemeClr val="accent1">
                    <a:lumMod val="75000"/>
                  </a:schemeClr>
                </a:solidFill>
              </a:rPr>
              <a:t>和</a:t>
            </a:r>
            <a:r>
              <a:rPr lang="en-GB" altLang="zh-CN" b="1" dirty="0">
                <a:solidFill>
                  <a:schemeClr val="accent1">
                    <a:lumMod val="75000"/>
                  </a:schemeClr>
                </a:solidFill>
                <a:latin typeface="Arial Unicode MS" pitchFamily="34" charset="-122"/>
              </a:rPr>
              <a:t>false</a:t>
            </a:r>
          </a:p>
          <a:p>
            <a:pPr lvl="1"/>
            <a:r>
              <a:rPr lang="zh-CN" altLang="en-GB" b="1" dirty="0">
                <a:solidFill>
                  <a:schemeClr val="accent1">
                    <a:lumMod val="75000"/>
                  </a:schemeClr>
                </a:solidFill>
                <a:latin typeface="Arial Unicode MS" pitchFamily="34" charset="-122"/>
              </a:rPr>
              <a:t>例如:</a:t>
            </a:r>
          </a:p>
          <a:p>
            <a:pPr marL="952500" lvl="2" indent="0">
              <a:buFont typeface="Wingdings" panose="05000000000000000000" pitchFamily="2" charset="2"/>
              <a:buNone/>
            </a:pPr>
            <a:r>
              <a:rPr lang="en-GB" altLang="zh-CN" b="1" dirty="0" err="1">
                <a:solidFill>
                  <a:schemeClr val="accent1">
                    <a:lumMod val="75000"/>
                  </a:schemeClr>
                </a:solidFill>
                <a:latin typeface="Arial Unicode MS" pitchFamily="34" charset="-122"/>
                <a:cs typeface="Courier New" panose="02070309020205020404" pitchFamily="49" charset="0"/>
              </a:rPr>
              <a:t>boolean</a:t>
            </a:r>
            <a:r>
              <a:rPr lang="en-GB" altLang="zh-CN" b="1" dirty="0">
                <a:solidFill>
                  <a:schemeClr val="accent1">
                    <a:lumMod val="75000"/>
                  </a:schemeClr>
                </a:solidFill>
                <a:latin typeface="Arial Unicode MS" pitchFamily="34" charset="-122"/>
                <a:cs typeface="Courier New" panose="02070309020205020404" pitchFamily="49" charset="0"/>
              </a:rPr>
              <a:t> </a:t>
            </a:r>
            <a:r>
              <a:rPr lang="en-GB" altLang="zh-CN" b="1" dirty="0" err="1">
                <a:solidFill>
                  <a:schemeClr val="accent1">
                    <a:lumMod val="75000"/>
                  </a:schemeClr>
                </a:solidFill>
                <a:latin typeface="Arial Unicode MS" pitchFamily="34" charset="-122"/>
                <a:cs typeface="Courier New" panose="02070309020205020404" pitchFamily="49" charset="0"/>
              </a:rPr>
              <a:t>is_salaried</a:t>
            </a:r>
            <a:r>
              <a:rPr lang="en-GB" altLang="zh-CN" b="1" dirty="0">
                <a:solidFill>
                  <a:schemeClr val="accent1">
                    <a:lumMod val="75000"/>
                  </a:schemeClr>
                </a:solidFill>
                <a:latin typeface="Arial Unicode MS" pitchFamily="34" charset="-122"/>
                <a:cs typeface="Courier New" panose="02070309020205020404" pitchFamily="49" charset="0"/>
              </a:rPr>
              <a:t>;</a:t>
            </a:r>
            <a:br>
              <a:rPr lang="en-GB" altLang="zh-CN" b="1" dirty="0">
                <a:solidFill>
                  <a:schemeClr val="accent1">
                    <a:lumMod val="75000"/>
                  </a:schemeClr>
                </a:solidFill>
                <a:latin typeface="Arial Unicode MS" pitchFamily="34" charset="-122"/>
                <a:cs typeface="Courier New" panose="02070309020205020404" pitchFamily="49" charset="0"/>
              </a:rPr>
            </a:br>
            <a:r>
              <a:rPr lang="en-GB" altLang="zh-CN" b="1" dirty="0" err="1">
                <a:solidFill>
                  <a:schemeClr val="accent1">
                    <a:lumMod val="75000"/>
                  </a:schemeClr>
                </a:solidFill>
                <a:latin typeface="Arial Unicode MS" pitchFamily="34" charset="-122"/>
                <a:cs typeface="Courier New" panose="02070309020205020404" pitchFamily="49" charset="0"/>
              </a:rPr>
              <a:t>boolean</a:t>
            </a:r>
            <a:r>
              <a:rPr lang="en-GB" altLang="zh-CN" b="1" dirty="0">
                <a:solidFill>
                  <a:schemeClr val="accent1">
                    <a:lumMod val="75000"/>
                  </a:schemeClr>
                </a:solidFill>
                <a:latin typeface="Arial Unicode MS" pitchFamily="34" charset="-122"/>
                <a:cs typeface="Courier New" panose="02070309020205020404" pitchFamily="49" charset="0"/>
              </a:rPr>
              <a:t> </a:t>
            </a:r>
            <a:r>
              <a:rPr lang="en-GB" altLang="zh-CN" b="1" dirty="0" err="1">
                <a:solidFill>
                  <a:schemeClr val="accent1">
                    <a:lumMod val="75000"/>
                  </a:schemeClr>
                </a:solidFill>
                <a:latin typeface="Arial Unicode MS" pitchFamily="34" charset="-122"/>
                <a:cs typeface="Courier New" panose="02070309020205020404" pitchFamily="49" charset="0"/>
              </a:rPr>
              <a:t>is_hourly</a:t>
            </a:r>
            <a:r>
              <a:rPr lang="en-GB" altLang="zh-CN" b="1" dirty="0">
                <a:solidFill>
                  <a:schemeClr val="accent1">
                    <a:lumMod val="75000"/>
                  </a:schemeClr>
                </a:solidFill>
                <a:latin typeface="Arial Unicode MS" pitchFamily="34" charset="-122"/>
                <a:cs typeface="Courier New" panose="02070309020205020404" pitchFamily="49" charset="0"/>
              </a:rPr>
              <a:t>;</a:t>
            </a:r>
            <a:br>
              <a:rPr lang="en-GB" altLang="zh-CN" b="1" dirty="0">
                <a:solidFill>
                  <a:schemeClr val="accent1">
                    <a:lumMod val="75000"/>
                  </a:schemeClr>
                </a:solidFill>
                <a:latin typeface="Arial Unicode MS" pitchFamily="34" charset="-122"/>
                <a:cs typeface="Courier New" panose="02070309020205020404" pitchFamily="49" charset="0"/>
              </a:rPr>
            </a:br>
            <a:r>
              <a:rPr lang="en-GB" altLang="zh-CN" b="1" dirty="0" err="1">
                <a:solidFill>
                  <a:schemeClr val="accent1">
                    <a:lumMod val="75000"/>
                  </a:schemeClr>
                </a:solidFill>
                <a:latin typeface="Arial Unicode MS" pitchFamily="34" charset="-122"/>
                <a:cs typeface="Courier New" panose="02070309020205020404" pitchFamily="49" charset="0"/>
              </a:rPr>
              <a:t>is_salaried</a:t>
            </a:r>
            <a:r>
              <a:rPr lang="en-GB" altLang="zh-CN" b="1" dirty="0">
                <a:solidFill>
                  <a:schemeClr val="accent1">
                    <a:lumMod val="75000"/>
                  </a:schemeClr>
                </a:solidFill>
                <a:latin typeface="Arial Unicode MS" pitchFamily="34" charset="-122"/>
                <a:cs typeface="Courier New" panose="02070309020205020404" pitchFamily="49" charset="0"/>
              </a:rPr>
              <a:t> = true; //</a:t>
            </a:r>
            <a:r>
              <a:rPr lang="zh-CN" altLang="en-GB" b="1" dirty="0">
                <a:solidFill>
                  <a:schemeClr val="accent1">
                    <a:lumMod val="75000"/>
                  </a:schemeClr>
                </a:solidFill>
                <a:latin typeface="Arial Unicode MS" pitchFamily="34" charset="-122"/>
              </a:rPr>
              <a:t>将 </a:t>
            </a:r>
            <a:r>
              <a:rPr lang="en-GB" altLang="zh-CN" b="1" dirty="0" err="1">
                <a:solidFill>
                  <a:schemeClr val="accent1">
                    <a:lumMod val="75000"/>
                  </a:schemeClr>
                </a:solidFill>
                <a:latin typeface="Arial Unicode MS" pitchFamily="34" charset="-122"/>
              </a:rPr>
              <a:t>is_salaried</a:t>
            </a:r>
            <a:r>
              <a:rPr lang="zh-CN" altLang="en-GB" b="1" dirty="0">
                <a:solidFill>
                  <a:schemeClr val="accent1">
                    <a:lumMod val="75000"/>
                  </a:schemeClr>
                </a:solidFill>
                <a:latin typeface="Arial Unicode MS" pitchFamily="34" charset="-122"/>
              </a:rPr>
              <a:t>设置为</a:t>
            </a:r>
            <a:r>
              <a:rPr lang="en-GB" altLang="zh-CN" b="1" dirty="0">
                <a:solidFill>
                  <a:schemeClr val="accent1">
                    <a:lumMod val="75000"/>
                  </a:schemeClr>
                </a:solidFill>
                <a:latin typeface="Arial Unicode MS" pitchFamily="34" charset="-122"/>
              </a:rPr>
              <a:t>true</a:t>
            </a:r>
            <a:br>
              <a:rPr lang="en-GB" altLang="zh-CN" b="1" dirty="0">
                <a:solidFill>
                  <a:schemeClr val="accent1">
                    <a:lumMod val="75000"/>
                  </a:schemeClr>
                </a:solidFill>
                <a:latin typeface="Arial Unicode MS" pitchFamily="34" charset="-122"/>
                <a:cs typeface="Courier New" panose="02070309020205020404" pitchFamily="49" charset="0"/>
              </a:rPr>
            </a:br>
            <a:r>
              <a:rPr lang="en-GB" altLang="zh-CN" b="1" dirty="0" err="1">
                <a:solidFill>
                  <a:schemeClr val="accent1">
                    <a:lumMod val="75000"/>
                  </a:schemeClr>
                </a:solidFill>
                <a:latin typeface="Arial Unicode MS" pitchFamily="34" charset="-122"/>
                <a:cs typeface="Courier New" panose="02070309020205020404" pitchFamily="49" charset="0"/>
              </a:rPr>
              <a:t>is_hourly</a:t>
            </a:r>
            <a:r>
              <a:rPr lang="en-GB" altLang="zh-CN" b="1" dirty="0">
                <a:solidFill>
                  <a:schemeClr val="accent1">
                    <a:lumMod val="75000"/>
                  </a:schemeClr>
                </a:solidFill>
                <a:latin typeface="Arial Unicode MS" pitchFamily="34" charset="-122"/>
                <a:cs typeface="Courier New" panose="02070309020205020404" pitchFamily="49" charset="0"/>
              </a:rPr>
              <a:t> = false; //</a:t>
            </a:r>
            <a:r>
              <a:rPr lang="zh-CN" altLang="en-GB" b="1" dirty="0">
                <a:solidFill>
                  <a:schemeClr val="accent1">
                    <a:lumMod val="75000"/>
                  </a:schemeClr>
                </a:solidFill>
                <a:latin typeface="Arial Unicode MS" pitchFamily="34" charset="-122"/>
              </a:rPr>
              <a:t>将</a:t>
            </a:r>
            <a:r>
              <a:rPr lang="en-GB" altLang="zh-CN" b="1" dirty="0" err="1">
                <a:solidFill>
                  <a:schemeClr val="accent1">
                    <a:lumMod val="75000"/>
                  </a:schemeClr>
                </a:solidFill>
                <a:latin typeface="Arial Unicode MS" pitchFamily="34" charset="-122"/>
                <a:cs typeface="Courier New" panose="02070309020205020404" pitchFamily="49" charset="0"/>
              </a:rPr>
              <a:t>is_hourly</a:t>
            </a:r>
            <a:r>
              <a:rPr lang="zh-CN" altLang="en-GB" b="1" dirty="0">
                <a:solidFill>
                  <a:schemeClr val="accent1">
                    <a:lumMod val="75000"/>
                  </a:schemeClr>
                </a:solidFill>
                <a:latin typeface="Arial Unicode MS" pitchFamily="34" charset="-122"/>
              </a:rPr>
              <a:t>设置为</a:t>
            </a:r>
            <a:r>
              <a:rPr lang="en-GB" altLang="zh-CN" b="1" dirty="0">
                <a:solidFill>
                  <a:schemeClr val="accent1">
                    <a:lumMod val="75000"/>
                  </a:schemeClr>
                </a:solidFill>
                <a:latin typeface="Arial Unicode MS" pitchFamily="34" charset="-122"/>
                <a:cs typeface="Courier New" panose="02070309020205020404" pitchFamily="49" charset="0"/>
              </a:rPr>
              <a:t>false</a:t>
            </a:r>
            <a:r>
              <a:rPr lang="en-GB" altLang="zh-CN" b="1" dirty="0">
                <a:solidFill>
                  <a:schemeClr val="accent1">
                    <a:lumMod val="75000"/>
                  </a:schemeClr>
                </a:solidFill>
                <a:latin typeface="Arial Unicode MS" pitchFamily="34" charset="-122"/>
                <a:cs typeface="Times New Roman" panose="02020603050405020304" pitchFamily="18" charset="0"/>
              </a:rPr>
              <a:t> </a:t>
            </a:r>
          </a:p>
        </p:txBody>
      </p:sp>
      <p:sp>
        <p:nvSpPr>
          <p:cNvPr id="4" name="矩形 3">
            <a:extLst>
              <a:ext uri="{FF2B5EF4-FFF2-40B4-BE49-F238E27FC236}">
                <a16:creationId xmlns:a16="http://schemas.microsoft.com/office/drawing/2014/main" id="{F1F2FAA9-DFE7-45ED-957E-C865DC37A56E}"/>
              </a:ext>
            </a:extLst>
          </p:cNvPr>
          <p:cNvSpPr/>
          <p:nvPr/>
        </p:nvSpPr>
        <p:spPr>
          <a:xfrm>
            <a:off x="611560" y="2988697"/>
            <a:ext cx="7056784" cy="2031325"/>
          </a:xfrm>
          <a:prstGeom prst="rect">
            <a:avLst/>
          </a:prstGeom>
        </p:spPr>
        <p:txBody>
          <a:bodyPr wrap="square">
            <a:spAutoFit/>
          </a:bodyPr>
          <a:lstStyle/>
          <a:p>
            <a:r>
              <a:rPr lang="zh-CN" altLang="en-GB" b="1" dirty="0">
                <a:solidFill>
                  <a:schemeClr val="accent1">
                    <a:lumMod val="75000"/>
                  </a:schemeClr>
                </a:solidFill>
              </a:rPr>
              <a:t>布尔运算符 </a:t>
            </a:r>
          </a:p>
          <a:p>
            <a:pPr lvl="1"/>
            <a:r>
              <a:rPr lang="zh-CN" altLang="en-GB" b="1" dirty="0">
                <a:solidFill>
                  <a:schemeClr val="accent1">
                    <a:lumMod val="75000"/>
                  </a:schemeClr>
                </a:solidFill>
              </a:rPr>
              <a:t>关系运算符 </a:t>
            </a:r>
            <a:r>
              <a:rPr lang="zh-CN" altLang="en-GB" b="1" dirty="0">
                <a:solidFill>
                  <a:schemeClr val="accent1">
                    <a:lumMod val="75000"/>
                  </a:schemeClr>
                </a:solidFill>
                <a:latin typeface="Arial Unicode MS" pitchFamily="34" charset="-122"/>
              </a:rPr>
              <a:t>==</a:t>
            </a:r>
            <a:r>
              <a:rPr lang="zh-CN" altLang="en-GB" b="1" dirty="0">
                <a:solidFill>
                  <a:schemeClr val="accent1">
                    <a:lumMod val="75000"/>
                  </a:schemeClr>
                </a:solidFill>
              </a:rPr>
              <a:t> </a:t>
            </a:r>
            <a:r>
              <a:rPr lang="en-GB" altLang="zh-CN" b="1" dirty="0">
                <a:solidFill>
                  <a:schemeClr val="accent1">
                    <a:lumMod val="75000"/>
                  </a:schemeClr>
                </a:solidFill>
              </a:rPr>
              <a:t>and </a:t>
            </a:r>
            <a:r>
              <a:rPr lang="en-GB" altLang="zh-CN" b="1" dirty="0">
                <a:solidFill>
                  <a:schemeClr val="accent1">
                    <a:lumMod val="75000"/>
                  </a:schemeClr>
                </a:solidFill>
                <a:latin typeface="Arial Unicode MS" pitchFamily="34" charset="-122"/>
              </a:rPr>
              <a:t>!=</a:t>
            </a:r>
            <a:endParaRPr lang="en-GB" altLang="zh-CN" b="1" dirty="0">
              <a:solidFill>
                <a:schemeClr val="accent1">
                  <a:lumMod val="75000"/>
                </a:schemeClr>
              </a:solidFill>
            </a:endParaRPr>
          </a:p>
          <a:p>
            <a:pPr lvl="1"/>
            <a:r>
              <a:rPr lang="zh-CN" altLang="en-GB" b="1" dirty="0">
                <a:solidFill>
                  <a:schemeClr val="accent1">
                    <a:lumMod val="75000"/>
                  </a:schemeClr>
                </a:solidFill>
              </a:rPr>
              <a:t>逻辑“非”运算符 </a:t>
            </a:r>
            <a:r>
              <a:rPr lang="zh-CN" altLang="en-GB" b="1" dirty="0">
                <a:solidFill>
                  <a:schemeClr val="accent1">
                    <a:lumMod val="75000"/>
                  </a:schemeClr>
                </a:solidFill>
                <a:latin typeface="Arial Unicode MS" pitchFamily="34" charset="-122"/>
              </a:rPr>
              <a:t>!</a:t>
            </a:r>
            <a:r>
              <a:rPr lang="zh-CN" altLang="en-GB" b="1" dirty="0">
                <a:solidFill>
                  <a:schemeClr val="accent1">
                    <a:lumMod val="75000"/>
                  </a:schemeClr>
                </a:solidFill>
              </a:rPr>
              <a:t> </a:t>
            </a:r>
          </a:p>
          <a:p>
            <a:pPr lvl="1"/>
            <a:r>
              <a:rPr lang="zh-CN" altLang="en-GB" b="1" dirty="0">
                <a:solidFill>
                  <a:schemeClr val="accent1">
                    <a:lumMod val="75000"/>
                  </a:schemeClr>
                </a:solidFill>
              </a:rPr>
              <a:t>逻辑运算符 </a:t>
            </a:r>
            <a:r>
              <a:rPr lang="zh-CN" altLang="en-GB" b="1" dirty="0">
                <a:solidFill>
                  <a:schemeClr val="accent1">
                    <a:lumMod val="75000"/>
                  </a:schemeClr>
                </a:solidFill>
                <a:latin typeface="Arial Unicode MS" pitchFamily="34" charset="-122"/>
              </a:rPr>
              <a:t>&amp;</a:t>
            </a:r>
            <a:r>
              <a:rPr lang="zh-CN" altLang="en-GB" b="1" dirty="0">
                <a:solidFill>
                  <a:schemeClr val="accent1">
                    <a:lumMod val="75000"/>
                  </a:schemeClr>
                </a:solidFill>
              </a:rPr>
              <a:t>, </a:t>
            </a:r>
            <a:r>
              <a:rPr lang="zh-CN" altLang="en-GB" b="1" dirty="0">
                <a:solidFill>
                  <a:schemeClr val="accent1">
                    <a:lumMod val="75000"/>
                  </a:schemeClr>
                </a:solidFill>
                <a:latin typeface="Arial Unicode MS" pitchFamily="34" charset="-122"/>
              </a:rPr>
              <a:t>^</a:t>
            </a:r>
            <a:r>
              <a:rPr lang="zh-CN" altLang="en-GB" b="1" dirty="0">
                <a:solidFill>
                  <a:schemeClr val="accent1">
                    <a:lumMod val="75000"/>
                  </a:schemeClr>
                </a:solidFill>
              </a:rPr>
              <a:t>, 和</a:t>
            </a:r>
            <a:r>
              <a:rPr lang="en-GB" altLang="zh-CN" b="1" dirty="0">
                <a:solidFill>
                  <a:schemeClr val="accent1">
                    <a:lumMod val="75000"/>
                  </a:schemeClr>
                </a:solidFill>
              </a:rPr>
              <a:t> </a:t>
            </a:r>
            <a:r>
              <a:rPr lang="en-GB" altLang="zh-CN" b="1" dirty="0">
                <a:solidFill>
                  <a:schemeClr val="accent1">
                    <a:lumMod val="75000"/>
                  </a:schemeClr>
                </a:solidFill>
                <a:latin typeface="Arial Unicode MS" pitchFamily="34" charset="-122"/>
              </a:rPr>
              <a:t>|</a:t>
            </a:r>
            <a:endParaRPr lang="en-GB" altLang="zh-CN" b="1" dirty="0">
              <a:solidFill>
                <a:schemeClr val="accent1">
                  <a:lumMod val="75000"/>
                </a:schemeClr>
              </a:solidFill>
            </a:endParaRPr>
          </a:p>
          <a:p>
            <a:pPr lvl="1"/>
            <a:r>
              <a:rPr lang="zh-CN" altLang="en-GB" b="1" dirty="0">
                <a:solidFill>
                  <a:schemeClr val="accent1">
                    <a:lumMod val="75000"/>
                  </a:schemeClr>
                </a:solidFill>
              </a:rPr>
              <a:t>条件“与”</a:t>
            </a:r>
            <a:r>
              <a:rPr lang="en-GB" altLang="zh-CN" b="1" dirty="0">
                <a:solidFill>
                  <a:schemeClr val="accent1">
                    <a:lumMod val="75000"/>
                  </a:schemeClr>
                </a:solidFill>
              </a:rPr>
              <a:t> </a:t>
            </a:r>
            <a:r>
              <a:rPr lang="zh-CN" altLang="en-GB" b="1" dirty="0">
                <a:solidFill>
                  <a:schemeClr val="accent1">
                    <a:lumMod val="75000"/>
                  </a:schemeClr>
                </a:solidFill>
              </a:rPr>
              <a:t>和条件“或”运算符 </a:t>
            </a:r>
            <a:r>
              <a:rPr lang="zh-CN" altLang="en-GB" b="1" dirty="0">
                <a:solidFill>
                  <a:schemeClr val="accent1">
                    <a:lumMod val="75000"/>
                  </a:schemeClr>
                </a:solidFill>
                <a:latin typeface="Arial Unicode MS" pitchFamily="34" charset="-122"/>
              </a:rPr>
              <a:t>&amp;&amp;</a:t>
            </a:r>
            <a:r>
              <a:rPr lang="zh-CN" altLang="en-GB" b="1" dirty="0">
                <a:solidFill>
                  <a:schemeClr val="accent1">
                    <a:lumMod val="75000"/>
                  </a:schemeClr>
                </a:solidFill>
              </a:rPr>
              <a:t> 和 </a:t>
            </a:r>
            <a:r>
              <a:rPr lang="zh-CN" altLang="en-GB" b="1" dirty="0">
                <a:solidFill>
                  <a:schemeClr val="accent1">
                    <a:lumMod val="75000"/>
                  </a:schemeClr>
                </a:solidFill>
                <a:latin typeface="Arial Unicode MS" pitchFamily="34" charset="-122"/>
              </a:rPr>
              <a:t>||</a:t>
            </a:r>
            <a:endParaRPr lang="zh-CN" altLang="en-GB" b="1" dirty="0">
              <a:solidFill>
                <a:schemeClr val="accent1">
                  <a:lumMod val="75000"/>
                </a:schemeClr>
              </a:solidFill>
            </a:endParaRPr>
          </a:p>
          <a:p>
            <a:pPr lvl="1"/>
            <a:r>
              <a:rPr lang="zh-CN" altLang="en-GB" b="1" dirty="0">
                <a:solidFill>
                  <a:schemeClr val="accent1">
                    <a:lumMod val="75000"/>
                  </a:schemeClr>
                </a:solidFill>
              </a:rPr>
              <a:t>条件运算符 </a:t>
            </a:r>
            <a:r>
              <a:rPr lang="zh-CN" altLang="en-GB" b="1" dirty="0">
                <a:solidFill>
                  <a:schemeClr val="accent1">
                    <a:lumMod val="75000"/>
                  </a:schemeClr>
                </a:solidFill>
                <a:latin typeface="Arial Unicode MS" pitchFamily="34" charset="-122"/>
              </a:rPr>
              <a:t>? :</a:t>
            </a:r>
            <a:endParaRPr lang="zh-CN" altLang="en-GB" b="1" dirty="0">
              <a:solidFill>
                <a:schemeClr val="accent1">
                  <a:lumMod val="75000"/>
                </a:schemeClr>
              </a:solidFill>
            </a:endParaRPr>
          </a:p>
          <a:p>
            <a:pPr lvl="1"/>
            <a:r>
              <a:rPr lang="zh-CN" altLang="en-GB" b="1" dirty="0">
                <a:solidFill>
                  <a:schemeClr val="accent1">
                    <a:lumMod val="75000"/>
                  </a:schemeClr>
                </a:solidFill>
              </a:rPr>
              <a:t>字符串连接运算符 </a:t>
            </a:r>
            <a:r>
              <a:rPr lang="zh-CN" altLang="en-GB" b="1" dirty="0">
                <a:solidFill>
                  <a:schemeClr val="accent1">
                    <a:lumMod val="75000"/>
                  </a:schemeClr>
                </a:solidFill>
                <a:latin typeface="Arial Unicode MS" pitchFamily="34" charset="-122"/>
              </a:rPr>
              <a:t>+</a:t>
            </a:r>
          </a:p>
        </p:txBody>
      </p:sp>
    </p:spTree>
    <p:custDataLst>
      <p:tags r:id="rId1"/>
    </p:custDataLst>
    <p:extLst>
      <p:ext uri="{BB962C8B-B14F-4D97-AF65-F5344CB8AC3E}">
        <p14:creationId xmlns:p14="http://schemas.microsoft.com/office/powerpoint/2010/main" val="567163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70A484D-0BA3-40F4-8971-3D348237B7BB}"/>
              </a:ext>
            </a:extLst>
          </p:cNvPr>
          <p:cNvSpPr/>
          <p:nvPr/>
        </p:nvSpPr>
        <p:spPr>
          <a:xfrm>
            <a:off x="899592" y="123478"/>
            <a:ext cx="2957861" cy="461665"/>
          </a:xfrm>
          <a:prstGeom prst="rect">
            <a:avLst/>
          </a:prstGeom>
        </p:spPr>
        <p:txBody>
          <a:bodyPr wrap="none">
            <a:spAutoFit/>
          </a:bodyPr>
          <a:lstStyle/>
          <a:p>
            <a:r>
              <a:rPr lang="zh-CN" altLang="en-GB" sz="2400" b="1">
                <a:solidFill>
                  <a:schemeClr val="bg1"/>
                </a:solidFill>
                <a:latin typeface="+mj-ea"/>
                <a:ea typeface="+mj-ea"/>
              </a:rPr>
              <a:t>1.3.2 基本数据类型</a:t>
            </a:r>
            <a:r>
              <a:rPr lang="en-GB" altLang="zh-CN" sz="2400" b="1">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EEBF2ECC-E8E8-41CD-A5A1-082245995B3A}"/>
              </a:ext>
            </a:extLst>
          </p:cNvPr>
          <p:cNvSpPr/>
          <p:nvPr/>
        </p:nvSpPr>
        <p:spPr>
          <a:xfrm>
            <a:off x="611560" y="987574"/>
            <a:ext cx="5904656" cy="1336007"/>
          </a:xfrm>
          <a:prstGeom prst="rect">
            <a:avLst/>
          </a:prstGeom>
        </p:spPr>
        <p:txBody>
          <a:bodyPr wrap="square">
            <a:spAutoFit/>
          </a:bodyPr>
          <a:lstStyle/>
          <a:p>
            <a:pPr marL="285750" indent="-285750"/>
            <a:r>
              <a:rPr lang="en-GB" altLang="zh-CN" b="1" dirty="0">
                <a:solidFill>
                  <a:schemeClr val="accent1">
                    <a:lumMod val="75000"/>
                  </a:schemeClr>
                </a:solidFill>
              </a:rPr>
              <a:t>String——</a:t>
            </a:r>
            <a:r>
              <a:rPr lang="zh-CN" altLang="en-GB" b="1" dirty="0">
                <a:solidFill>
                  <a:schemeClr val="accent1">
                    <a:lumMod val="75000"/>
                  </a:schemeClr>
                </a:solidFill>
              </a:rPr>
              <a:t>字符串</a:t>
            </a:r>
          </a:p>
          <a:p>
            <a:pPr marL="857250" lvl="1">
              <a:lnSpc>
                <a:spcPct val="120000"/>
              </a:lnSpc>
            </a:pPr>
            <a:r>
              <a:rPr lang="en-GB" altLang="zh-CN" b="1" dirty="0">
                <a:solidFill>
                  <a:schemeClr val="accent1">
                    <a:lumMod val="75000"/>
                  </a:schemeClr>
                </a:solidFill>
              </a:rPr>
              <a:t>String </a:t>
            </a:r>
            <a:r>
              <a:rPr lang="zh-CN" altLang="en-GB" b="1" dirty="0">
                <a:solidFill>
                  <a:schemeClr val="accent1">
                    <a:lumMod val="75000"/>
                  </a:schemeClr>
                </a:solidFill>
              </a:rPr>
              <a:t>是一个类</a:t>
            </a:r>
          </a:p>
          <a:p>
            <a:pPr marL="857250" lvl="1">
              <a:lnSpc>
                <a:spcPct val="120000"/>
              </a:lnSpc>
            </a:pPr>
            <a:r>
              <a:rPr lang="en-GB" altLang="zh-CN" b="1" dirty="0">
                <a:solidFill>
                  <a:schemeClr val="accent1">
                    <a:lumMod val="75000"/>
                  </a:schemeClr>
                </a:solidFill>
              </a:rPr>
              <a:t>String</a:t>
            </a:r>
            <a:r>
              <a:rPr lang="zh-CN" altLang="en-GB" b="1" dirty="0">
                <a:solidFill>
                  <a:schemeClr val="accent1">
                    <a:lumMod val="75000"/>
                  </a:schemeClr>
                </a:solidFill>
              </a:rPr>
              <a:t>类</a:t>
            </a:r>
            <a:r>
              <a:rPr lang="en-GB" altLang="zh-CN" b="1" dirty="0">
                <a:solidFill>
                  <a:schemeClr val="accent1">
                    <a:lumMod val="75000"/>
                  </a:schemeClr>
                </a:solidFill>
              </a:rPr>
              <a:t>JDK</a:t>
            </a:r>
            <a:r>
              <a:rPr lang="zh-CN" altLang="en-GB" b="1" dirty="0">
                <a:solidFill>
                  <a:schemeClr val="accent1">
                    <a:lumMod val="75000"/>
                  </a:schemeClr>
                </a:solidFill>
              </a:rPr>
              <a:t>标准类集合中的一部分</a:t>
            </a:r>
            <a:endParaRPr lang="en-GB" altLang="zh-CN" b="1" dirty="0">
              <a:solidFill>
                <a:schemeClr val="accent1">
                  <a:lumMod val="75000"/>
                </a:schemeClr>
              </a:solidFill>
            </a:endParaRPr>
          </a:p>
          <a:p>
            <a:pPr marL="1276350" lvl="2">
              <a:lnSpc>
                <a:spcPct val="120000"/>
              </a:lnSpc>
              <a:buFont typeface="Wingdings" panose="05000000000000000000" pitchFamily="2" charset="2"/>
              <a:buNone/>
            </a:pPr>
            <a:r>
              <a:rPr lang="en-GB" altLang="zh-CN" b="1" dirty="0">
                <a:solidFill>
                  <a:schemeClr val="accent1">
                    <a:lumMod val="75000"/>
                  </a:schemeClr>
                </a:solidFill>
                <a:latin typeface="Arial Unicode MS" pitchFamily="34" charset="-122"/>
                <a:cs typeface="Courier New" panose="02070309020205020404" pitchFamily="49" charset="0"/>
              </a:rPr>
              <a:t>String animal = "walrus";</a:t>
            </a:r>
            <a:endParaRPr lang="en-GB" altLang="zh-CN" b="1" dirty="0">
              <a:solidFill>
                <a:schemeClr val="accent1">
                  <a:lumMod val="75000"/>
                </a:schemeClr>
              </a:solidFill>
            </a:endParaRPr>
          </a:p>
        </p:txBody>
      </p:sp>
      <p:sp>
        <p:nvSpPr>
          <p:cNvPr id="4" name="矩形 3">
            <a:extLst>
              <a:ext uri="{FF2B5EF4-FFF2-40B4-BE49-F238E27FC236}">
                <a16:creationId xmlns:a16="http://schemas.microsoft.com/office/drawing/2014/main" id="{BDA05BE8-2681-431A-978F-99CAB1216609}"/>
              </a:ext>
            </a:extLst>
          </p:cNvPr>
          <p:cNvSpPr/>
          <p:nvPr/>
        </p:nvSpPr>
        <p:spPr>
          <a:xfrm>
            <a:off x="611560" y="2571750"/>
            <a:ext cx="6377718" cy="2336024"/>
          </a:xfrm>
          <a:prstGeom prst="rect">
            <a:avLst/>
          </a:prstGeom>
        </p:spPr>
        <p:txBody>
          <a:bodyPr wrap="square">
            <a:spAutoFit/>
          </a:bodyPr>
          <a:lstStyle/>
          <a:p>
            <a:pPr>
              <a:lnSpc>
                <a:spcPct val="90000"/>
              </a:lnSpc>
            </a:pPr>
            <a:r>
              <a:rPr lang="zh-CN" altLang="en-GB" b="1" dirty="0">
                <a:solidFill>
                  <a:schemeClr val="accent1">
                    <a:lumMod val="75000"/>
                  </a:schemeClr>
                </a:solidFill>
              </a:rPr>
              <a:t>文字量</a:t>
            </a:r>
          </a:p>
          <a:p>
            <a:pPr lvl="1">
              <a:lnSpc>
                <a:spcPct val="90000"/>
              </a:lnSpc>
            </a:pPr>
            <a:r>
              <a:rPr lang="zh-CN" altLang="en-GB" b="1" dirty="0">
                <a:solidFill>
                  <a:schemeClr val="accent1">
                    <a:lumMod val="75000"/>
                  </a:schemeClr>
                </a:solidFill>
              </a:rPr>
              <a:t>直接出现在程序中并被编译器直接使用的值</a:t>
            </a:r>
            <a:r>
              <a:rPr lang="en-GB" altLang="zh-CN" b="1" dirty="0">
                <a:solidFill>
                  <a:schemeClr val="accent1">
                    <a:lumMod val="75000"/>
                  </a:schemeClr>
                </a:solidFill>
                <a:cs typeface="Times New Roman" panose="02020603050405020304" pitchFamily="18" charset="0"/>
              </a:rPr>
              <a:t>.</a:t>
            </a:r>
          </a:p>
          <a:p>
            <a:pPr lvl="1">
              <a:lnSpc>
                <a:spcPct val="90000"/>
              </a:lnSpc>
            </a:pPr>
            <a:r>
              <a:rPr lang="zh-CN" altLang="en-GB" b="1" dirty="0">
                <a:solidFill>
                  <a:schemeClr val="accent1">
                    <a:lumMod val="75000"/>
                  </a:schemeClr>
                </a:solidFill>
              </a:rPr>
              <a:t>整数文字量</a:t>
            </a:r>
          </a:p>
          <a:p>
            <a:pPr lvl="2">
              <a:lnSpc>
                <a:spcPct val="90000"/>
              </a:lnSpc>
            </a:pPr>
            <a:r>
              <a:rPr lang="zh-CN" altLang="en-GB" b="1" dirty="0">
                <a:solidFill>
                  <a:schemeClr val="accent1">
                    <a:lumMod val="75000"/>
                  </a:schemeClr>
                </a:solidFill>
              </a:rPr>
              <a:t>十进制</a:t>
            </a:r>
            <a:endParaRPr lang="en-GB" altLang="zh-CN" b="1" dirty="0">
              <a:solidFill>
                <a:schemeClr val="accent1">
                  <a:lumMod val="75000"/>
                </a:schemeClr>
              </a:solidFill>
              <a:cs typeface="Times New Roman" panose="02020603050405020304" pitchFamily="18" charset="0"/>
            </a:endParaRPr>
          </a:p>
          <a:p>
            <a:pPr lvl="3">
              <a:lnSpc>
                <a:spcPct val="90000"/>
              </a:lnSpc>
              <a:buFontTx/>
              <a:buNone/>
            </a:pPr>
            <a:r>
              <a:rPr lang="zh-CN" altLang="en-GB" b="1" dirty="0">
                <a:solidFill>
                  <a:schemeClr val="accent1">
                    <a:lumMod val="75000"/>
                  </a:schemeClr>
                </a:solidFill>
                <a:cs typeface="Times New Roman" panose="02020603050405020304" pitchFamily="18" charset="0"/>
              </a:rPr>
              <a:t>如： </a:t>
            </a:r>
            <a:r>
              <a:rPr lang="en-GB" altLang="zh-CN" b="1" dirty="0">
                <a:solidFill>
                  <a:schemeClr val="accent1">
                    <a:lumMod val="75000"/>
                  </a:schemeClr>
                </a:solidFill>
                <a:cs typeface="Times New Roman" panose="02020603050405020304" pitchFamily="18" charset="0"/>
              </a:rPr>
              <a:t>15</a:t>
            </a:r>
          </a:p>
          <a:p>
            <a:pPr lvl="2">
              <a:lnSpc>
                <a:spcPct val="90000"/>
              </a:lnSpc>
            </a:pPr>
            <a:r>
              <a:rPr lang="zh-CN" altLang="en-GB" b="1" dirty="0">
                <a:solidFill>
                  <a:schemeClr val="accent1">
                    <a:lumMod val="75000"/>
                  </a:schemeClr>
                </a:solidFill>
              </a:rPr>
              <a:t>十六进制</a:t>
            </a:r>
          </a:p>
          <a:p>
            <a:pPr lvl="3">
              <a:lnSpc>
                <a:spcPct val="90000"/>
              </a:lnSpc>
              <a:buFontTx/>
              <a:buNone/>
            </a:pPr>
            <a:r>
              <a:rPr lang="zh-CN" altLang="en-GB" b="1" dirty="0">
                <a:solidFill>
                  <a:schemeClr val="accent1">
                    <a:lumMod val="75000"/>
                  </a:schemeClr>
                </a:solidFill>
                <a:cs typeface="Times New Roman" panose="02020603050405020304" pitchFamily="18" charset="0"/>
              </a:rPr>
              <a:t>如： </a:t>
            </a:r>
            <a:r>
              <a:rPr lang="en-GB" altLang="zh-CN" b="1" dirty="0">
                <a:solidFill>
                  <a:schemeClr val="accent1">
                    <a:lumMod val="75000"/>
                  </a:schemeClr>
                </a:solidFill>
                <a:cs typeface="Times New Roman" panose="02020603050405020304" pitchFamily="18" charset="0"/>
              </a:rPr>
              <a:t>0xff</a:t>
            </a:r>
          </a:p>
          <a:p>
            <a:pPr lvl="2">
              <a:lnSpc>
                <a:spcPct val="90000"/>
              </a:lnSpc>
            </a:pPr>
            <a:r>
              <a:rPr lang="zh-CN" altLang="en-GB" b="1" dirty="0">
                <a:solidFill>
                  <a:schemeClr val="accent1">
                    <a:lumMod val="75000"/>
                  </a:schemeClr>
                </a:solidFill>
              </a:rPr>
              <a:t>八进制</a:t>
            </a:r>
          </a:p>
          <a:p>
            <a:pPr lvl="3">
              <a:lnSpc>
                <a:spcPct val="90000"/>
              </a:lnSpc>
              <a:buFontTx/>
              <a:buNone/>
            </a:pPr>
            <a:r>
              <a:rPr lang="zh-CN" altLang="en-GB" b="1" dirty="0">
                <a:solidFill>
                  <a:schemeClr val="accent1">
                    <a:lumMod val="75000"/>
                  </a:schemeClr>
                </a:solidFill>
                <a:cs typeface="Times New Roman" panose="02020603050405020304" pitchFamily="18" charset="0"/>
              </a:rPr>
              <a:t>如： </a:t>
            </a:r>
            <a:r>
              <a:rPr lang="en-GB" altLang="zh-CN" b="1" dirty="0">
                <a:solidFill>
                  <a:schemeClr val="accent1">
                    <a:lumMod val="75000"/>
                  </a:schemeClr>
                </a:solidFill>
                <a:cs typeface="Times New Roman" panose="02020603050405020304" pitchFamily="18" charset="0"/>
              </a:rPr>
              <a:t>0377</a:t>
            </a:r>
          </a:p>
        </p:txBody>
      </p:sp>
    </p:spTree>
    <p:custDataLst>
      <p:tags r:id="rId1"/>
    </p:custDataLst>
    <p:extLst>
      <p:ext uri="{BB962C8B-B14F-4D97-AF65-F5344CB8AC3E}">
        <p14:creationId xmlns:p14="http://schemas.microsoft.com/office/powerpoint/2010/main" val="4260661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10FAFCA-E96F-4E5F-83BB-24B2BB3D7B5F}"/>
              </a:ext>
            </a:extLst>
          </p:cNvPr>
          <p:cNvSpPr/>
          <p:nvPr/>
        </p:nvSpPr>
        <p:spPr>
          <a:xfrm>
            <a:off x="899592" y="123478"/>
            <a:ext cx="2957861" cy="461665"/>
          </a:xfrm>
          <a:prstGeom prst="rect">
            <a:avLst/>
          </a:prstGeom>
        </p:spPr>
        <p:txBody>
          <a:bodyPr wrap="none">
            <a:spAutoFit/>
          </a:bodyPr>
          <a:lstStyle/>
          <a:p>
            <a:r>
              <a:rPr lang="zh-CN" altLang="en-GB" sz="2400" b="1">
                <a:solidFill>
                  <a:schemeClr val="bg1"/>
                </a:solidFill>
                <a:latin typeface="+mj-ea"/>
                <a:ea typeface="+mj-ea"/>
              </a:rPr>
              <a:t>1.3.2 基本数据类型</a:t>
            </a:r>
            <a:r>
              <a:rPr lang="en-GB" altLang="zh-CN" sz="2400" b="1">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DFAED749-D431-4B11-9F65-CFAC21801924}"/>
              </a:ext>
            </a:extLst>
          </p:cNvPr>
          <p:cNvSpPr/>
          <p:nvPr/>
        </p:nvSpPr>
        <p:spPr>
          <a:xfrm>
            <a:off x="323528" y="1131590"/>
            <a:ext cx="6840760" cy="3333220"/>
          </a:xfrm>
          <a:prstGeom prst="rect">
            <a:avLst/>
          </a:prstGeom>
        </p:spPr>
        <p:txBody>
          <a:bodyPr wrap="square">
            <a:spAutoFit/>
          </a:bodyPr>
          <a:lstStyle/>
          <a:p>
            <a:pPr lvl="1">
              <a:lnSpc>
                <a:spcPct val="90000"/>
              </a:lnSpc>
            </a:pPr>
            <a:r>
              <a:rPr lang="zh-CN" altLang="en-GB" b="1" dirty="0">
                <a:solidFill>
                  <a:schemeClr val="accent1">
                    <a:lumMod val="75000"/>
                  </a:schemeClr>
                </a:solidFill>
              </a:rPr>
              <a:t>浮点文字量</a:t>
            </a:r>
          </a:p>
          <a:p>
            <a:pPr lvl="2">
              <a:lnSpc>
                <a:spcPct val="90000"/>
              </a:lnSpc>
            </a:pPr>
            <a:r>
              <a:rPr lang="zh-CN" altLang="en-GB" b="1" dirty="0">
                <a:solidFill>
                  <a:schemeClr val="accent1">
                    <a:lumMod val="75000"/>
                  </a:schemeClr>
                </a:solidFill>
              </a:rPr>
              <a:t>一个浮点文字量包括以下几个部分 </a:t>
            </a:r>
          </a:p>
          <a:p>
            <a:pPr lvl="3">
              <a:lnSpc>
                <a:spcPct val="90000"/>
              </a:lnSpc>
            </a:pPr>
            <a:r>
              <a:rPr lang="zh-CN" altLang="en-GB" b="1" dirty="0">
                <a:solidFill>
                  <a:schemeClr val="accent1">
                    <a:lumMod val="75000"/>
                  </a:schemeClr>
                </a:solidFill>
              </a:rPr>
              <a:t>整数部分</a:t>
            </a:r>
          </a:p>
          <a:p>
            <a:pPr lvl="3">
              <a:lnSpc>
                <a:spcPct val="90000"/>
              </a:lnSpc>
            </a:pPr>
            <a:r>
              <a:rPr lang="zh-CN" altLang="en-GB" b="1" dirty="0">
                <a:solidFill>
                  <a:schemeClr val="accent1">
                    <a:lumMod val="75000"/>
                  </a:schemeClr>
                </a:solidFill>
              </a:rPr>
              <a:t>小数点 </a:t>
            </a:r>
          </a:p>
          <a:p>
            <a:pPr lvl="3">
              <a:lnSpc>
                <a:spcPct val="90000"/>
              </a:lnSpc>
            </a:pPr>
            <a:r>
              <a:rPr lang="zh-CN" altLang="en-GB" b="1" dirty="0">
                <a:solidFill>
                  <a:schemeClr val="accent1">
                    <a:lumMod val="75000"/>
                  </a:schemeClr>
                </a:solidFill>
              </a:rPr>
              <a:t>小数部分</a:t>
            </a:r>
          </a:p>
          <a:p>
            <a:pPr lvl="3">
              <a:lnSpc>
                <a:spcPct val="90000"/>
              </a:lnSpc>
            </a:pPr>
            <a:r>
              <a:rPr lang="zh-CN" altLang="en-GB" b="1" dirty="0">
                <a:solidFill>
                  <a:schemeClr val="accent1">
                    <a:lumMod val="75000"/>
                  </a:schemeClr>
                </a:solidFill>
              </a:rPr>
              <a:t>指数 (</a:t>
            </a:r>
            <a:r>
              <a:rPr lang="en-GB" altLang="zh-CN" b="1" dirty="0">
                <a:solidFill>
                  <a:schemeClr val="accent1">
                    <a:lumMod val="75000"/>
                  </a:schemeClr>
                </a:solidFill>
              </a:rPr>
              <a:t>e or E)</a:t>
            </a:r>
          </a:p>
          <a:p>
            <a:pPr lvl="3">
              <a:lnSpc>
                <a:spcPct val="90000"/>
              </a:lnSpc>
            </a:pPr>
            <a:r>
              <a:rPr lang="zh-CN" altLang="en-GB" b="1" dirty="0">
                <a:solidFill>
                  <a:schemeClr val="accent1">
                    <a:lumMod val="75000"/>
                  </a:schemeClr>
                </a:solidFill>
              </a:rPr>
              <a:t>类型后缀 (</a:t>
            </a:r>
            <a:r>
              <a:rPr lang="en-GB" altLang="zh-CN" b="1" dirty="0">
                <a:solidFill>
                  <a:schemeClr val="accent1">
                    <a:lumMod val="75000"/>
                  </a:schemeClr>
                </a:solidFill>
              </a:rPr>
              <a:t>f or F for float, d or D for double)</a:t>
            </a:r>
          </a:p>
          <a:p>
            <a:pPr lvl="2">
              <a:lnSpc>
                <a:spcPct val="90000"/>
              </a:lnSpc>
            </a:pPr>
            <a:r>
              <a:rPr lang="en-GB" altLang="zh-CN" b="1" dirty="0">
                <a:solidFill>
                  <a:schemeClr val="accent1">
                    <a:lumMod val="75000"/>
                  </a:schemeClr>
                </a:solidFill>
                <a:latin typeface="Arial Unicode MS" pitchFamily="34" charset="-122"/>
              </a:rPr>
              <a:t>float </a:t>
            </a:r>
            <a:r>
              <a:rPr lang="zh-CN" altLang="en-GB" b="1" dirty="0">
                <a:solidFill>
                  <a:schemeClr val="accent1">
                    <a:lumMod val="75000"/>
                  </a:schemeClr>
                </a:solidFill>
              </a:rPr>
              <a:t>类型文字量举例： </a:t>
            </a:r>
          </a:p>
          <a:p>
            <a:pPr lvl="3">
              <a:lnSpc>
                <a:spcPct val="90000"/>
              </a:lnSpc>
              <a:buFontTx/>
              <a:buNone/>
            </a:pPr>
            <a:r>
              <a:rPr lang="en-GB" altLang="zh-CN" b="1" dirty="0">
                <a:solidFill>
                  <a:schemeClr val="accent1">
                    <a:lumMod val="75000"/>
                  </a:schemeClr>
                </a:solidFill>
                <a:latin typeface="Arial Unicode MS" pitchFamily="34" charset="-122"/>
              </a:rPr>
              <a:t>1e  1f   2.f   .3f   0f   3.1  4f   6.022137e+23f </a:t>
            </a:r>
          </a:p>
          <a:p>
            <a:pPr lvl="2">
              <a:lnSpc>
                <a:spcPct val="90000"/>
              </a:lnSpc>
            </a:pPr>
            <a:r>
              <a:rPr lang="en-GB" altLang="zh-CN" b="1" dirty="0">
                <a:solidFill>
                  <a:schemeClr val="accent1">
                    <a:lumMod val="75000"/>
                  </a:schemeClr>
                </a:solidFill>
                <a:latin typeface="Arial Unicode MS" pitchFamily="34" charset="-122"/>
              </a:rPr>
              <a:t>double</a:t>
            </a:r>
            <a:r>
              <a:rPr lang="en-GB" altLang="zh-CN" b="1" dirty="0">
                <a:solidFill>
                  <a:schemeClr val="accent1">
                    <a:lumMod val="75000"/>
                  </a:schemeClr>
                </a:solidFill>
              </a:rPr>
              <a:t> </a:t>
            </a:r>
            <a:r>
              <a:rPr lang="zh-CN" altLang="en-GB" b="1" dirty="0">
                <a:solidFill>
                  <a:schemeClr val="accent1">
                    <a:lumMod val="75000"/>
                  </a:schemeClr>
                </a:solidFill>
              </a:rPr>
              <a:t>类型文字量举例： </a:t>
            </a:r>
          </a:p>
          <a:p>
            <a:pPr lvl="3">
              <a:lnSpc>
                <a:spcPct val="90000"/>
              </a:lnSpc>
              <a:buFontTx/>
              <a:buNone/>
            </a:pPr>
            <a:r>
              <a:rPr lang="en-GB" altLang="zh-CN" b="1" dirty="0">
                <a:solidFill>
                  <a:schemeClr val="accent1">
                    <a:lumMod val="75000"/>
                  </a:schemeClr>
                </a:solidFill>
                <a:latin typeface="Arial Unicode MS" pitchFamily="34" charset="-122"/>
              </a:rPr>
              <a:t>1e1    2.    .3    0.0    3.1   4   1e-9d   1e137 </a:t>
            </a:r>
          </a:p>
          <a:p>
            <a:pPr lvl="1">
              <a:lnSpc>
                <a:spcPct val="90000"/>
              </a:lnSpc>
            </a:pPr>
            <a:r>
              <a:rPr lang="zh-CN" altLang="en-GB" b="1" dirty="0">
                <a:solidFill>
                  <a:schemeClr val="accent1">
                    <a:lumMod val="75000"/>
                  </a:schemeClr>
                </a:solidFill>
              </a:rPr>
              <a:t>布尔文字量</a:t>
            </a:r>
          </a:p>
          <a:p>
            <a:pPr lvl="2">
              <a:lnSpc>
                <a:spcPct val="90000"/>
              </a:lnSpc>
            </a:pPr>
            <a:r>
              <a:rPr lang="zh-CN" altLang="en-GB" b="1" dirty="0">
                <a:solidFill>
                  <a:schemeClr val="accent1">
                    <a:lumMod val="75000"/>
                  </a:schemeClr>
                </a:solidFill>
              </a:rPr>
              <a:t>布尔类型只有两个值，由文字量 </a:t>
            </a:r>
            <a:r>
              <a:rPr lang="en-GB" altLang="zh-CN" b="1" dirty="0">
                <a:solidFill>
                  <a:schemeClr val="accent1">
                    <a:lumMod val="75000"/>
                  </a:schemeClr>
                </a:solidFill>
                <a:latin typeface="Arial Unicode MS" pitchFamily="34" charset="-122"/>
              </a:rPr>
              <a:t>true</a:t>
            </a:r>
            <a:r>
              <a:rPr lang="en-GB" altLang="zh-CN" b="1" dirty="0">
                <a:solidFill>
                  <a:schemeClr val="accent1">
                    <a:lumMod val="75000"/>
                  </a:schemeClr>
                </a:solidFill>
              </a:rPr>
              <a:t> </a:t>
            </a:r>
            <a:r>
              <a:rPr lang="zh-CN" altLang="en-GB" b="1" dirty="0">
                <a:solidFill>
                  <a:schemeClr val="accent1">
                    <a:lumMod val="75000"/>
                  </a:schemeClr>
                </a:solidFill>
              </a:rPr>
              <a:t>和 </a:t>
            </a:r>
            <a:r>
              <a:rPr lang="en-GB" altLang="zh-CN" b="1" dirty="0">
                <a:solidFill>
                  <a:schemeClr val="accent1">
                    <a:lumMod val="75000"/>
                  </a:schemeClr>
                </a:solidFill>
                <a:latin typeface="Arial Unicode MS" pitchFamily="34" charset="-122"/>
              </a:rPr>
              <a:t>false</a:t>
            </a:r>
            <a:r>
              <a:rPr lang="zh-CN" altLang="en-GB" b="1" dirty="0">
                <a:solidFill>
                  <a:schemeClr val="accent1">
                    <a:lumMod val="75000"/>
                  </a:schemeClr>
                </a:solidFill>
              </a:rPr>
              <a:t>表示</a:t>
            </a:r>
            <a:endParaRPr lang="en-GB" altLang="zh-CN" b="1" dirty="0">
              <a:solidFill>
                <a:schemeClr val="accent1">
                  <a:lumMod val="75000"/>
                </a:schemeClr>
              </a:solidFill>
              <a:latin typeface="Arial Unicode MS" pitchFamily="34" charset="-122"/>
            </a:endParaRPr>
          </a:p>
        </p:txBody>
      </p:sp>
    </p:spTree>
    <p:custDataLst>
      <p:tags r:id="rId1"/>
    </p:custDataLst>
    <p:extLst>
      <p:ext uri="{BB962C8B-B14F-4D97-AF65-F5344CB8AC3E}">
        <p14:creationId xmlns:p14="http://schemas.microsoft.com/office/powerpoint/2010/main" val="3271885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70CB136-922A-44E7-9BC2-0B565C357F4F}"/>
              </a:ext>
            </a:extLst>
          </p:cNvPr>
          <p:cNvSpPr/>
          <p:nvPr/>
        </p:nvSpPr>
        <p:spPr>
          <a:xfrm>
            <a:off x="899592" y="123478"/>
            <a:ext cx="2957861" cy="461665"/>
          </a:xfrm>
          <a:prstGeom prst="rect">
            <a:avLst/>
          </a:prstGeom>
        </p:spPr>
        <p:txBody>
          <a:bodyPr wrap="none">
            <a:spAutoFit/>
          </a:bodyPr>
          <a:lstStyle/>
          <a:p>
            <a:r>
              <a:rPr lang="zh-CN" altLang="en-GB" sz="2400" b="1">
                <a:solidFill>
                  <a:schemeClr val="bg1"/>
                </a:solidFill>
                <a:latin typeface="+mj-ea"/>
                <a:ea typeface="+mj-ea"/>
              </a:rPr>
              <a:t>1.3.2 基本数据类型</a:t>
            </a:r>
            <a:r>
              <a:rPr lang="en-GB" altLang="zh-CN" sz="2400" b="1">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A7B5CBDD-8144-4062-81BB-BABA5BB1B37F}"/>
              </a:ext>
            </a:extLst>
          </p:cNvPr>
          <p:cNvSpPr/>
          <p:nvPr/>
        </p:nvSpPr>
        <p:spPr>
          <a:xfrm>
            <a:off x="287524" y="1059582"/>
            <a:ext cx="8568952" cy="3568669"/>
          </a:xfrm>
          <a:prstGeom prst="rect">
            <a:avLst/>
          </a:prstGeom>
        </p:spPr>
        <p:txBody>
          <a:bodyPr wrap="square">
            <a:spAutoFit/>
          </a:bodyPr>
          <a:lstStyle/>
          <a:p>
            <a:pPr lvl="1">
              <a:spcBef>
                <a:spcPct val="5000"/>
              </a:spcBef>
            </a:pPr>
            <a:r>
              <a:rPr lang="zh-CN" altLang="en-GB" b="1" dirty="0">
                <a:solidFill>
                  <a:schemeClr val="accent1">
                    <a:lumMod val="75000"/>
                  </a:schemeClr>
                </a:solidFill>
              </a:rPr>
              <a:t>字符文字量</a:t>
            </a:r>
          </a:p>
          <a:p>
            <a:pPr lvl="2">
              <a:spcBef>
                <a:spcPct val="5000"/>
              </a:spcBef>
            </a:pPr>
            <a:r>
              <a:rPr lang="zh-CN" altLang="en-GB" b="1" dirty="0">
                <a:solidFill>
                  <a:schemeClr val="accent1">
                    <a:lumMod val="75000"/>
                  </a:schemeClr>
                </a:solidFill>
              </a:rPr>
              <a:t>一个字符文字量表示为一个字符或者一个转义序列，用单引号括起</a:t>
            </a:r>
            <a:endParaRPr lang="en-GB" altLang="zh-CN" b="1" dirty="0">
              <a:solidFill>
                <a:schemeClr val="accent1">
                  <a:lumMod val="75000"/>
                </a:schemeClr>
              </a:solidFill>
            </a:endParaRPr>
          </a:p>
          <a:p>
            <a:pPr lvl="3">
              <a:spcBef>
                <a:spcPct val="5000"/>
              </a:spcBef>
            </a:pPr>
            <a:r>
              <a:rPr lang="zh-CN" altLang="en-GB" b="1" dirty="0">
                <a:solidFill>
                  <a:schemeClr val="accent1">
                    <a:lumMod val="75000"/>
                  </a:schemeClr>
                </a:solidFill>
              </a:rPr>
              <a:t>例如 </a:t>
            </a:r>
            <a:r>
              <a:rPr lang="en-GB" altLang="zh-CN" b="1" dirty="0">
                <a:solidFill>
                  <a:schemeClr val="accent1">
                    <a:lumMod val="75000"/>
                  </a:schemeClr>
                </a:solidFill>
                <a:cs typeface="Courier New" panose="02070309020205020404" pitchFamily="49" charset="0"/>
              </a:rPr>
              <a:t>‘</a:t>
            </a:r>
            <a:r>
              <a:rPr lang="en-GB" altLang="zh-CN" b="1" dirty="0">
                <a:solidFill>
                  <a:schemeClr val="accent1">
                    <a:lumMod val="75000"/>
                  </a:schemeClr>
                </a:solidFill>
                <a:latin typeface="Courier New" panose="02070309020205020404" pitchFamily="49" charset="0"/>
                <a:cs typeface="Courier New" panose="02070309020205020404" pitchFamily="49" charset="0"/>
              </a:rPr>
              <a:t>a</a:t>
            </a:r>
            <a:r>
              <a:rPr lang="en-GB" altLang="zh-CN" b="1" dirty="0">
                <a:solidFill>
                  <a:schemeClr val="accent1">
                    <a:lumMod val="75000"/>
                  </a:schemeClr>
                </a:solidFill>
                <a:cs typeface="Courier New" panose="02070309020205020404" pitchFamily="49" charset="0"/>
              </a:rPr>
              <a:t>’</a:t>
            </a:r>
            <a:r>
              <a:rPr lang="en-GB" altLang="zh-CN" b="1" dirty="0">
                <a:solidFill>
                  <a:schemeClr val="accent1">
                    <a:lumMod val="75000"/>
                  </a:schemeClr>
                </a:solidFill>
                <a:latin typeface="Courier New" panose="02070309020205020404" pitchFamily="49" charset="0"/>
                <a:cs typeface="Courier New" panose="02070309020205020404" pitchFamily="49" charset="0"/>
              </a:rPr>
              <a:t> </a:t>
            </a:r>
            <a:r>
              <a:rPr lang="en-GB" altLang="zh-CN" b="1" dirty="0">
                <a:solidFill>
                  <a:schemeClr val="accent1">
                    <a:lumMod val="75000"/>
                  </a:schemeClr>
                </a:solidFill>
                <a:cs typeface="Times New Roman" panose="02020603050405020304" pitchFamily="18" charset="0"/>
              </a:rPr>
              <a:t> </a:t>
            </a:r>
            <a:r>
              <a:rPr lang="en-GB" altLang="zh-CN" b="1" dirty="0">
                <a:solidFill>
                  <a:schemeClr val="accent1">
                    <a:lumMod val="75000"/>
                  </a:schemeClr>
                </a:solidFill>
                <a:cs typeface="Courier New" panose="02070309020205020404" pitchFamily="49" charset="0"/>
              </a:rPr>
              <a:t>‘</a:t>
            </a:r>
            <a:r>
              <a:rPr lang="en-GB" altLang="zh-CN" b="1" dirty="0">
                <a:solidFill>
                  <a:schemeClr val="accent1">
                    <a:lumMod val="75000"/>
                  </a:schemeClr>
                </a:solidFill>
                <a:latin typeface="Courier New" panose="02070309020205020404" pitchFamily="49" charset="0"/>
                <a:cs typeface="Courier New" panose="02070309020205020404" pitchFamily="49" charset="0"/>
              </a:rPr>
              <a:t>Z</a:t>
            </a:r>
            <a:r>
              <a:rPr lang="en-GB" altLang="zh-CN" b="1" dirty="0">
                <a:solidFill>
                  <a:schemeClr val="accent1">
                    <a:lumMod val="75000"/>
                  </a:schemeClr>
                </a:solidFill>
                <a:cs typeface="Courier New" panose="02070309020205020404" pitchFamily="49" charset="0"/>
              </a:rPr>
              <a:t>’</a:t>
            </a:r>
            <a:r>
              <a:rPr lang="en-GB" altLang="zh-CN" b="1" dirty="0">
                <a:solidFill>
                  <a:schemeClr val="accent1">
                    <a:lumMod val="75000"/>
                  </a:schemeClr>
                </a:solidFill>
                <a:cs typeface="Times New Roman" panose="02020603050405020304" pitchFamily="18" charset="0"/>
              </a:rPr>
              <a:t>  </a:t>
            </a:r>
            <a:r>
              <a:rPr lang="en-GB" altLang="zh-CN" b="1" dirty="0">
                <a:solidFill>
                  <a:schemeClr val="accent1">
                    <a:lumMod val="75000"/>
                  </a:schemeClr>
                </a:solidFill>
                <a:cs typeface="Courier New" panose="02070309020205020404" pitchFamily="49" charset="0"/>
              </a:rPr>
              <a:t>‘</a:t>
            </a:r>
            <a:r>
              <a:rPr lang="en-GB" altLang="zh-CN" b="1" dirty="0">
                <a:solidFill>
                  <a:schemeClr val="accent1">
                    <a:lumMod val="75000"/>
                  </a:schemeClr>
                </a:solidFill>
                <a:latin typeface="Courier New" panose="02070309020205020404" pitchFamily="49" charset="0"/>
                <a:cs typeface="Courier New" panose="02070309020205020404" pitchFamily="49" charset="0"/>
              </a:rPr>
              <a:t>@</a:t>
            </a:r>
            <a:r>
              <a:rPr lang="en-GB" altLang="zh-CN" b="1" dirty="0">
                <a:solidFill>
                  <a:schemeClr val="accent1">
                    <a:lumMod val="75000"/>
                  </a:schemeClr>
                </a:solidFill>
                <a:cs typeface="Courier New" panose="02070309020205020404" pitchFamily="49" charset="0"/>
              </a:rPr>
              <a:t>’</a:t>
            </a:r>
            <a:r>
              <a:rPr lang="en-GB" altLang="zh-CN" b="1" dirty="0">
                <a:solidFill>
                  <a:schemeClr val="accent1">
                    <a:lumMod val="75000"/>
                  </a:schemeClr>
                </a:solidFill>
              </a:rPr>
              <a:t> </a:t>
            </a:r>
          </a:p>
          <a:p>
            <a:pPr lvl="2">
              <a:spcBef>
                <a:spcPct val="5000"/>
              </a:spcBef>
            </a:pPr>
            <a:r>
              <a:rPr lang="zh-CN" altLang="en-GB" b="1" dirty="0">
                <a:solidFill>
                  <a:schemeClr val="accent1">
                    <a:lumMod val="75000"/>
                  </a:schemeClr>
                </a:solidFill>
              </a:rPr>
              <a:t>格式字符</a:t>
            </a:r>
          </a:p>
          <a:p>
            <a:pPr lvl="3">
              <a:spcBef>
                <a:spcPct val="5000"/>
              </a:spcBef>
              <a:buFontTx/>
              <a:buNone/>
            </a:pPr>
            <a:r>
              <a:rPr lang="en-GB" altLang="zh-CN" b="1" dirty="0">
                <a:solidFill>
                  <a:schemeClr val="accent1">
                    <a:lumMod val="75000"/>
                  </a:schemeClr>
                </a:solidFill>
                <a:latin typeface="Arial Unicode MS" pitchFamily="34" charset="-122"/>
              </a:rPr>
              <a:t>\ b   backspace BS </a:t>
            </a:r>
          </a:p>
          <a:p>
            <a:pPr lvl="3">
              <a:spcBef>
                <a:spcPct val="5000"/>
              </a:spcBef>
              <a:buFontTx/>
              <a:buNone/>
            </a:pPr>
            <a:r>
              <a:rPr lang="en-GB" altLang="zh-CN" b="1" dirty="0">
                <a:solidFill>
                  <a:schemeClr val="accent1">
                    <a:lumMod val="75000"/>
                  </a:schemeClr>
                </a:solidFill>
                <a:latin typeface="Arial Unicode MS" pitchFamily="34" charset="-122"/>
              </a:rPr>
              <a:t>\ t   horizontal tab HT </a:t>
            </a:r>
          </a:p>
          <a:p>
            <a:pPr lvl="3">
              <a:spcBef>
                <a:spcPct val="5000"/>
              </a:spcBef>
              <a:buFontTx/>
              <a:buNone/>
            </a:pPr>
            <a:r>
              <a:rPr lang="en-GB" altLang="zh-CN" b="1" dirty="0">
                <a:solidFill>
                  <a:schemeClr val="accent1">
                    <a:lumMod val="75000"/>
                  </a:schemeClr>
                </a:solidFill>
                <a:latin typeface="Arial Unicode MS" pitchFamily="34" charset="-122"/>
              </a:rPr>
              <a:t>\ n  linefeed LF </a:t>
            </a:r>
          </a:p>
          <a:p>
            <a:pPr lvl="3">
              <a:spcBef>
                <a:spcPct val="5000"/>
              </a:spcBef>
              <a:buFontTx/>
              <a:buNone/>
            </a:pPr>
            <a:r>
              <a:rPr lang="en-GB" altLang="zh-CN" b="1" dirty="0">
                <a:solidFill>
                  <a:schemeClr val="accent1">
                    <a:lumMod val="75000"/>
                  </a:schemeClr>
                </a:solidFill>
                <a:latin typeface="Arial Unicode MS" pitchFamily="34" charset="-122"/>
              </a:rPr>
              <a:t>\ f   form feed FF </a:t>
            </a:r>
          </a:p>
          <a:p>
            <a:pPr lvl="3">
              <a:spcBef>
                <a:spcPct val="5000"/>
              </a:spcBef>
              <a:buFontTx/>
              <a:buNone/>
            </a:pPr>
            <a:r>
              <a:rPr lang="en-GB" altLang="zh-CN" b="1" dirty="0">
                <a:solidFill>
                  <a:schemeClr val="accent1">
                    <a:lumMod val="75000"/>
                  </a:schemeClr>
                </a:solidFill>
                <a:latin typeface="Arial Unicode MS" pitchFamily="34" charset="-122"/>
              </a:rPr>
              <a:t>\ r   carriage return CR </a:t>
            </a:r>
          </a:p>
          <a:p>
            <a:pPr lvl="3">
              <a:spcBef>
                <a:spcPct val="5000"/>
              </a:spcBef>
              <a:buFontTx/>
              <a:buNone/>
            </a:pPr>
            <a:r>
              <a:rPr lang="en-GB" altLang="zh-CN" b="1" dirty="0">
                <a:solidFill>
                  <a:schemeClr val="accent1">
                    <a:lumMod val="75000"/>
                  </a:schemeClr>
                </a:solidFill>
                <a:latin typeface="Arial Unicode MS" pitchFamily="34" charset="-122"/>
              </a:rPr>
              <a:t>\ "   double quote " </a:t>
            </a:r>
          </a:p>
          <a:p>
            <a:pPr lvl="3">
              <a:spcBef>
                <a:spcPct val="5000"/>
              </a:spcBef>
              <a:buFontTx/>
              <a:buNone/>
            </a:pPr>
            <a:r>
              <a:rPr lang="en-GB" altLang="zh-CN" b="1" dirty="0">
                <a:solidFill>
                  <a:schemeClr val="accent1">
                    <a:lumMod val="75000"/>
                  </a:schemeClr>
                </a:solidFill>
                <a:latin typeface="Arial Unicode MS" pitchFamily="34" charset="-122"/>
              </a:rPr>
              <a:t>\ '    single quote ' </a:t>
            </a:r>
          </a:p>
          <a:p>
            <a:pPr lvl="3">
              <a:spcBef>
                <a:spcPct val="5000"/>
              </a:spcBef>
              <a:buFontTx/>
              <a:buNone/>
            </a:pPr>
            <a:r>
              <a:rPr lang="en-GB" altLang="zh-CN" b="1" dirty="0">
                <a:solidFill>
                  <a:schemeClr val="accent1">
                    <a:lumMod val="75000"/>
                  </a:schemeClr>
                </a:solidFill>
                <a:latin typeface="Arial Unicode MS" pitchFamily="34" charset="-122"/>
              </a:rPr>
              <a:t>\ \    backslash \</a:t>
            </a:r>
            <a:endParaRPr lang="en-GB"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423114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27A620-24A0-4EAB-98E8-479D2D35A322}"/>
              </a:ext>
            </a:extLst>
          </p:cNvPr>
          <p:cNvSpPr/>
          <p:nvPr/>
        </p:nvSpPr>
        <p:spPr>
          <a:xfrm>
            <a:off x="1043608" y="119703"/>
            <a:ext cx="2700676" cy="461665"/>
          </a:xfrm>
          <a:prstGeom prst="rect">
            <a:avLst/>
          </a:prstGeom>
        </p:spPr>
        <p:txBody>
          <a:bodyPr wrap="none">
            <a:spAutoFit/>
          </a:bodyPr>
          <a:lstStyle/>
          <a:p>
            <a:r>
              <a:rPr lang="en-US" altLang="zh-CN" sz="2400" b="1" dirty="0">
                <a:solidFill>
                  <a:schemeClr val="bg1"/>
                </a:solidFill>
                <a:latin typeface="+mn-ea"/>
              </a:rPr>
              <a:t>Java</a:t>
            </a:r>
            <a:r>
              <a:rPr lang="zh-CN" altLang="en-US" sz="2400" b="1" dirty="0">
                <a:solidFill>
                  <a:schemeClr val="bg1"/>
                </a:solidFill>
                <a:latin typeface="+mn-ea"/>
              </a:rPr>
              <a:t>语言程序设计</a:t>
            </a:r>
            <a:endParaRPr lang="zh-CN" altLang="en-US" sz="2400" dirty="0"/>
          </a:p>
        </p:txBody>
      </p:sp>
      <p:pic>
        <p:nvPicPr>
          <p:cNvPr id="3" name="图片 2">
            <a:extLst>
              <a:ext uri="{FF2B5EF4-FFF2-40B4-BE49-F238E27FC236}">
                <a16:creationId xmlns:a16="http://schemas.microsoft.com/office/drawing/2014/main" id="{1001F38D-1ED3-4324-9C86-BA5FF9D640D1}"/>
              </a:ext>
            </a:extLst>
          </p:cNvPr>
          <p:cNvPicPr>
            <a:picLocks noChangeAspect="1"/>
          </p:cNvPicPr>
          <p:nvPr/>
        </p:nvPicPr>
        <p:blipFill>
          <a:blip r:embed="rId2"/>
          <a:stretch>
            <a:fillRect/>
          </a:stretch>
        </p:blipFill>
        <p:spPr>
          <a:xfrm>
            <a:off x="647188" y="1131590"/>
            <a:ext cx="5365486" cy="3331930"/>
          </a:xfrm>
          <a:prstGeom prst="rect">
            <a:avLst/>
          </a:prstGeom>
        </p:spPr>
      </p:pic>
    </p:spTree>
    <p:extLst>
      <p:ext uri="{BB962C8B-B14F-4D97-AF65-F5344CB8AC3E}">
        <p14:creationId xmlns:p14="http://schemas.microsoft.com/office/powerpoint/2010/main" val="1973288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2CFB86-C6B6-4A55-980B-367EC00324FB}"/>
              </a:ext>
            </a:extLst>
          </p:cNvPr>
          <p:cNvSpPr/>
          <p:nvPr/>
        </p:nvSpPr>
        <p:spPr>
          <a:xfrm>
            <a:off x="899592" y="123478"/>
            <a:ext cx="2957861" cy="461665"/>
          </a:xfrm>
          <a:prstGeom prst="rect">
            <a:avLst/>
          </a:prstGeom>
        </p:spPr>
        <p:txBody>
          <a:bodyPr wrap="none">
            <a:spAutoFit/>
          </a:bodyPr>
          <a:lstStyle/>
          <a:p>
            <a:r>
              <a:rPr lang="zh-CN" altLang="en-GB" sz="2400" b="1">
                <a:solidFill>
                  <a:schemeClr val="bg1"/>
                </a:solidFill>
                <a:latin typeface="+mj-ea"/>
                <a:ea typeface="+mj-ea"/>
              </a:rPr>
              <a:t>1.3.2 基本数据类型</a:t>
            </a:r>
            <a:r>
              <a:rPr lang="en-GB" altLang="zh-CN" sz="2400" b="1">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DAD411CD-5D47-4B05-A395-CBCE739FEF06}"/>
              </a:ext>
            </a:extLst>
          </p:cNvPr>
          <p:cNvSpPr/>
          <p:nvPr/>
        </p:nvSpPr>
        <p:spPr>
          <a:xfrm>
            <a:off x="245272" y="1044088"/>
            <a:ext cx="7992888" cy="3055324"/>
          </a:xfrm>
          <a:prstGeom prst="rect">
            <a:avLst/>
          </a:prstGeom>
        </p:spPr>
        <p:txBody>
          <a:bodyPr wrap="square">
            <a:spAutoFit/>
          </a:bodyPr>
          <a:lstStyle/>
          <a:p>
            <a:pPr lvl="1">
              <a:lnSpc>
                <a:spcPct val="120000"/>
              </a:lnSpc>
            </a:pPr>
            <a:r>
              <a:rPr lang="zh-CN" altLang="en-GB" b="1" dirty="0">
                <a:solidFill>
                  <a:schemeClr val="accent1">
                    <a:lumMod val="75000"/>
                  </a:schemeClr>
                </a:solidFill>
              </a:rPr>
              <a:t>字符串文字量</a:t>
            </a:r>
          </a:p>
          <a:p>
            <a:pPr lvl="2">
              <a:lnSpc>
                <a:spcPct val="120000"/>
              </a:lnSpc>
            </a:pPr>
            <a:r>
              <a:rPr lang="zh-CN" altLang="en-GB" b="1" dirty="0">
                <a:solidFill>
                  <a:schemeClr val="accent1">
                    <a:lumMod val="75000"/>
                  </a:schemeClr>
                </a:solidFill>
              </a:rPr>
              <a:t>由零个或多个字符组成，以双引号括起</a:t>
            </a:r>
          </a:p>
          <a:p>
            <a:pPr lvl="2">
              <a:lnSpc>
                <a:spcPct val="120000"/>
              </a:lnSpc>
            </a:pPr>
            <a:r>
              <a:rPr lang="zh-CN" altLang="en-GB" b="1" dirty="0">
                <a:solidFill>
                  <a:schemeClr val="accent1">
                    <a:lumMod val="75000"/>
                  </a:schemeClr>
                </a:solidFill>
              </a:rPr>
              <a:t>每一个字符都可以用转义序列来表示 </a:t>
            </a:r>
          </a:p>
          <a:p>
            <a:pPr lvl="2">
              <a:lnSpc>
                <a:spcPct val="120000"/>
              </a:lnSpc>
            </a:pPr>
            <a:r>
              <a:rPr lang="zh-CN" altLang="en-GB" b="1" dirty="0">
                <a:solidFill>
                  <a:schemeClr val="accent1">
                    <a:lumMod val="75000"/>
                  </a:schemeClr>
                </a:solidFill>
              </a:rPr>
              <a:t>例如：</a:t>
            </a:r>
          </a:p>
          <a:p>
            <a:pPr lvl="3">
              <a:lnSpc>
                <a:spcPct val="120000"/>
              </a:lnSpc>
              <a:buFontTx/>
              <a:buNone/>
            </a:pPr>
            <a:r>
              <a:rPr lang="en-GB" altLang="zh-CN" b="1" dirty="0">
                <a:solidFill>
                  <a:schemeClr val="accent1">
                    <a:lumMod val="75000"/>
                  </a:schemeClr>
                </a:solidFill>
                <a:latin typeface="Arial Unicode MS" pitchFamily="34" charset="-122"/>
              </a:rPr>
              <a:t>""                             // </a:t>
            </a:r>
            <a:r>
              <a:rPr lang="zh-CN" altLang="en-GB" b="1" dirty="0">
                <a:solidFill>
                  <a:schemeClr val="accent1">
                    <a:lumMod val="75000"/>
                  </a:schemeClr>
                </a:solidFill>
                <a:latin typeface="Arial Unicode MS" pitchFamily="34" charset="-122"/>
              </a:rPr>
              <a:t>空字符串 </a:t>
            </a:r>
          </a:p>
          <a:p>
            <a:pPr lvl="3">
              <a:lnSpc>
                <a:spcPct val="120000"/>
              </a:lnSpc>
              <a:buFontTx/>
              <a:buNone/>
            </a:pPr>
            <a:r>
              <a:rPr lang="en-GB" altLang="zh-CN" b="1" dirty="0">
                <a:solidFill>
                  <a:schemeClr val="accent1">
                    <a:lumMod val="75000"/>
                  </a:schemeClr>
                </a:solidFill>
                <a:latin typeface="Arial Unicode MS" pitchFamily="34" charset="-122"/>
              </a:rPr>
              <a:t>"\""                          // </a:t>
            </a:r>
            <a:r>
              <a:rPr lang="zh-CN" altLang="en-GB" b="1" dirty="0">
                <a:solidFill>
                  <a:schemeClr val="accent1">
                    <a:lumMod val="75000"/>
                  </a:schemeClr>
                </a:solidFill>
                <a:latin typeface="Arial Unicode MS" pitchFamily="34" charset="-122"/>
              </a:rPr>
              <a:t>只包含 " 的字符串 </a:t>
            </a:r>
          </a:p>
          <a:p>
            <a:pPr lvl="3">
              <a:lnSpc>
                <a:spcPct val="120000"/>
              </a:lnSpc>
              <a:buFontTx/>
              <a:buNone/>
            </a:pPr>
            <a:r>
              <a:rPr lang="en-GB" altLang="zh-CN" b="1" dirty="0">
                <a:solidFill>
                  <a:schemeClr val="accent1">
                    <a:lumMod val="75000"/>
                  </a:schemeClr>
                </a:solidFill>
                <a:latin typeface="Arial Unicode MS" pitchFamily="34" charset="-122"/>
              </a:rPr>
              <a:t>"This is a string"     // </a:t>
            </a:r>
            <a:r>
              <a:rPr lang="zh-CN" altLang="en-GB" b="1" dirty="0">
                <a:solidFill>
                  <a:schemeClr val="accent1">
                    <a:lumMod val="75000"/>
                  </a:schemeClr>
                </a:solidFill>
                <a:latin typeface="Arial Unicode MS" pitchFamily="34" charset="-122"/>
              </a:rPr>
              <a:t>有16个字符的字符串 </a:t>
            </a:r>
          </a:p>
          <a:p>
            <a:pPr lvl="3">
              <a:lnSpc>
                <a:spcPct val="120000"/>
              </a:lnSpc>
              <a:buFontTx/>
              <a:buNone/>
            </a:pPr>
            <a:r>
              <a:rPr lang="en-GB" altLang="zh-CN" b="1" dirty="0">
                <a:solidFill>
                  <a:schemeClr val="accent1">
                    <a:lumMod val="75000"/>
                  </a:schemeClr>
                </a:solidFill>
                <a:latin typeface="Arial Unicode MS" pitchFamily="34" charset="-122"/>
              </a:rPr>
              <a:t>"This is a " + "string"</a:t>
            </a:r>
            <a:br>
              <a:rPr lang="en-GB" altLang="zh-CN" b="1" dirty="0">
                <a:solidFill>
                  <a:schemeClr val="accent1">
                    <a:lumMod val="75000"/>
                  </a:schemeClr>
                </a:solidFill>
                <a:latin typeface="Arial Unicode MS" pitchFamily="34" charset="-122"/>
              </a:rPr>
            </a:br>
            <a:r>
              <a:rPr lang="en-GB" altLang="zh-CN" b="1" dirty="0">
                <a:solidFill>
                  <a:schemeClr val="accent1">
                    <a:lumMod val="75000"/>
                  </a:schemeClr>
                </a:solidFill>
                <a:latin typeface="Arial Unicode MS" pitchFamily="34" charset="-122"/>
              </a:rPr>
              <a:t> //</a:t>
            </a:r>
            <a:r>
              <a:rPr lang="zh-CN" altLang="en-GB" b="1" dirty="0">
                <a:solidFill>
                  <a:schemeClr val="accent1">
                    <a:lumMod val="75000"/>
                  </a:schemeClr>
                </a:solidFill>
                <a:latin typeface="Arial Unicode MS" pitchFamily="34" charset="-122"/>
              </a:rPr>
              <a:t>字符串常量表达式,由两个字符串常量组成 </a:t>
            </a:r>
            <a:endParaRPr lang="en-GB"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1737436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357C2E-2B11-4567-9ED9-E481C68FB378}"/>
              </a:ext>
            </a:extLst>
          </p:cNvPr>
          <p:cNvSpPr/>
          <p:nvPr/>
        </p:nvSpPr>
        <p:spPr>
          <a:xfrm>
            <a:off x="899592" y="123478"/>
            <a:ext cx="2957861" cy="461665"/>
          </a:xfrm>
          <a:prstGeom prst="rect">
            <a:avLst/>
          </a:prstGeom>
        </p:spPr>
        <p:txBody>
          <a:bodyPr wrap="none">
            <a:spAutoFit/>
          </a:bodyPr>
          <a:lstStyle/>
          <a:p>
            <a:r>
              <a:rPr lang="zh-CN" altLang="en-GB" sz="2400" b="1">
                <a:solidFill>
                  <a:schemeClr val="bg1"/>
                </a:solidFill>
                <a:latin typeface="+mj-ea"/>
                <a:ea typeface="+mj-ea"/>
              </a:rPr>
              <a:t>1.3.2 基本数据类型</a:t>
            </a:r>
            <a:r>
              <a:rPr lang="en-GB" altLang="zh-CN" sz="2400" b="1">
                <a:solidFill>
                  <a:schemeClr val="bg1"/>
                </a:solidFill>
                <a:latin typeface="+mj-ea"/>
                <a:ea typeface="+mj-ea"/>
              </a:rPr>
              <a:t> </a:t>
            </a:r>
            <a:endParaRPr lang="zh-CN" altLang="en-US" sz="2400" b="1" dirty="0">
              <a:solidFill>
                <a:schemeClr val="bg1"/>
              </a:solidFill>
              <a:latin typeface="+mj-ea"/>
              <a:ea typeface="+mj-ea"/>
            </a:endParaRPr>
          </a:p>
        </p:txBody>
      </p:sp>
      <p:pic>
        <p:nvPicPr>
          <p:cNvPr id="3" name="图片 2">
            <a:extLst>
              <a:ext uri="{FF2B5EF4-FFF2-40B4-BE49-F238E27FC236}">
                <a16:creationId xmlns:a16="http://schemas.microsoft.com/office/drawing/2014/main" id="{D9B947CB-581C-443F-A990-07ECB38D78DB}"/>
              </a:ext>
            </a:extLst>
          </p:cNvPr>
          <p:cNvPicPr>
            <a:picLocks noChangeAspect="1"/>
          </p:cNvPicPr>
          <p:nvPr/>
        </p:nvPicPr>
        <p:blipFill>
          <a:blip r:embed="rId4"/>
          <a:stretch>
            <a:fillRect/>
          </a:stretch>
        </p:blipFill>
        <p:spPr>
          <a:xfrm>
            <a:off x="2195736" y="1140046"/>
            <a:ext cx="4029075" cy="3590925"/>
          </a:xfrm>
          <a:prstGeom prst="rect">
            <a:avLst/>
          </a:prstGeom>
        </p:spPr>
      </p:pic>
      <p:sp>
        <p:nvSpPr>
          <p:cNvPr id="4" name="Rectangle 5">
            <a:extLst>
              <a:ext uri="{FF2B5EF4-FFF2-40B4-BE49-F238E27FC236}">
                <a16:creationId xmlns:a16="http://schemas.microsoft.com/office/drawing/2014/main" id="{1FBDDF39-5877-4C31-8563-334832AE158B}"/>
              </a:ext>
            </a:extLst>
          </p:cNvPr>
          <p:cNvSpPr>
            <a:spLocks noChangeArrowheads="1"/>
          </p:cNvSpPr>
          <p:nvPr/>
        </p:nvSpPr>
        <p:spPr bwMode="auto">
          <a:xfrm>
            <a:off x="440755" y="2211710"/>
            <a:ext cx="1272952" cy="524597"/>
          </a:xfrm>
          <a:prstGeom prst="rect">
            <a:avLst/>
          </a:prstGeom>
          <a:solidFill>
            <a:srgbClr val="66CCFF"/>
          </a:solidFill>
          <a:ln w="12700">
            <a:solidFill>
              <a:srgbClr val="00FFCC"/>
            </a:solidFill>
            <a:miter lim="800000"/>
            <a:headEnd/>
            <a:tailEnd/>
          </a:ln>
          <a:effectLst>
            <a:outerShdw dist="53882" dir="2700000" algn="ctr" rotWithShape="0">
              <a:srgbClr val="993300"/>
            </a:outerShdw>
          </a:effec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571500">
              <a:defRPr>
                <a:solidFill>
                  <a:schemeClr val="tx1"/>
                </a:solidFill>
                <a:latin typeface="Arial" panose="020B0604020202020204" pitchFamily="34" charset="0"/>
                <a:ea typeface="宋体" panose="02010600030101010101" pitchFamily="2" charset="-122"/>
              </a:defRPr>
            </a:lvl2pPr>
            <a:lvl3pPr marL="1143000">
              <a:defRPr>
                <a:solidFill>
                  <a:schemeClr val="tx1"/>
                </a:solidFill>
                <a:latin typeface="Arial" panose="020B0604020202020204" pitchFamily="34" charset="0"/>
                <a:ea typeface="宋体" panose="02010600030101010101" pitchFamily="2" charset="-122"/>
              </a:defRPr>
            </a:lvl3pPr>
            <a:lvl4pPr marL="1714500">
              <a:defRPr>
                <a:solidFill>
                  <a:schemeClr val="tx1"/>
                </a:solidFill>
                <a:latin typeface="Arial" panose="020B0604020202020204" pitchFamily="34" charset="0"/>
                <a:ea typeface="宋体" panose="02010600030101010101" pitchFamily="2" charset="-122"/>
              </a:defRPr>
            </a:lvl4pPr>
            <a:lvl5pPr marL="2286000">
              <a:defRPr>
                <a:solidFill>
                  <a:schemeClr val="tx1"/>
                </a:solidFill>
                <a:latin typeface="Arial" panose="020B0604020202020204" pitchFamily="34" charset="0"/>
                <a:ea typeface="宋体" panose="02010600030101010101" pitchFamily="2" charset="-122"/>
              </a:defRPr>
            </a:lvl5pPr>
            <a:lvl6pPr marL="2743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1800" b="1">
                <a:solidFill>
                  <a:srgbClr val="990033"/>
                </a:solidFill>
                <a:latin typeface="Times New Roman" panose="02020603050405020304" pitchFamily="18" charset="0"/>
              </a:rPr>
              <a:t>变量声明</a:t>
            </a:r>
          </a:p>
        </p:txBody>
      </p:sp>
      <p:sp>
        <p:nvSpPr>
          <p:cNvPr id="5" name="Oval 9">
            <a:extLst>
              <a:ext uri="{FF2B5EF4-FFF2-40B4-BE49-F238E27FC236}">
                <a16:creationId xmlns:a16="http://schemas.microsoft.com/office/drawing/2014/main" id="{A6540C34-5A4D-45B1-B7DD-296F4ED151E3}"/>
              </a:ext>
            </a:extLst>
          </p:cNvPr>
          <p:cNvSpPr>
            <a:spLocks noChangeArrowheads="1"/>
          </p:cNvSpPr>
          <p:nvPr/>
        </p:nvSpPr>
        <p:spPr bwMode="auto">
          <a:xfrm>
            <a:off x="506524" y="2875881"/>
            <a:ext cx="1130300" cy="673100"/>
          </a:xfrm>
          <a:prstGeom prst="ellipse">
            <a:avLst/>
          </a:prstGeom>
          <a:solidFill>
            <a:srgbClr val="66CCFF"/>
          </a:solidFill>
          <a:ln w="12700">
            <a:solidFill>
              <a:srgbClr val="00FFCC"/>
            </a:solidFill>
            <a:round/>
            <a:headEnd/>
            <a:tailEnd/>
          </a:ln>
          <a:effectLst>
            <a:outerShdw dist="53882" dir="2700000" algn="ctr" rotWithShape="0">
              <a:srgbClr val="993300"/>
            </a:outerShdw>
          </a:effec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571500">
              <a:defRPr>
                <a:solidFill>
                  <a:schemeClr val="tx1"/>
                </a:solidFill>
                <a:latin typeface="Arial" panose="020B0604020202020204" pitchFamily="34" charset="0"/>
                <a:ea typeface="宋体" panose="02010600030101010101" pitchFamily="2" charset="-122"/>
              </a:defRPr>
            </a:lvl2pPr>
            <a:lvl3pPr marL="1143000">
              <a:defRPr>
                <a:solidFill>
                  <a:schemeClr val="tx1"/>
                </a:solidFill>
                <a:latin typeface="Arial" panose="020B0604020202020204" pitchFamily="34" charset="0"/>
                <a:ea typeface="宋体" panose="02010600030101010101" pitchFamily="2" charset="-122"/>
              </a:defRPr>
            </a:lvl3pPr>
            <a:lvl4pPr marL="1714500">
              <a:defRPr>
                <a:solidFill>
                  <a:schemeClr val="tx1"/>
                </a:solidFill>
                <a:latin typeface="Arial" panose="020B0604020202020204" pitchFamily="34" charset="0"/>
                <a:ea typeface="宋体" panose="02010600030101010101" pitchFamily="2" charset="-122"/>
              </a:defRPr>
            </a:lvl4pPr>
            <a:lvl5pPr marL="2286000">
              <a:defRPr>
                <a:solidFill>
                  <a:schemeClr val="tx1"/>
                </a:solidFill>
                <a:latin typeface="Arial" panose="020B0604020202020204" pitchFamily="34" charset="0"/>
                <a:ea typeface="宋体" panose="02010600030101010101" pitchFamily="2" charset="-122"/>
              </a:defRPr>
            </a:lvl5pPr>
            <a:lvl6pPr marL="2743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0" hangingPunct="0"/>
            <a:r>
              <a:rPr lang="zh-CN" altLang="en-US" b="1">
                <a:solidFill>
                  <a:srgbClr val="990033"/>
                </a:solidFill>
                <a:latin typeface="Times New Roman" panose="02020603050405020304" pitchFamily="18" charset="0"/>
                <a:ea typeface="微软雅黑"/>
              </a:rPr>
              <a:t>变量</a:t>
            </a:r>
          </a:p>
        </p:txBody>
      </p:sp>
      <p:sp>
        <p:nvSpPr>
          <p:cNvPr id="6" name="Oval 13">
            <a:extLst>
              <a:ext uri="{FF2B5EF4-FFF2-40B4-BE49-F238E27FC236}">
                <a16:creationId xmlns:a16="http://schemas.microsoft.com/office/drawing/2014/main" id="{D604E6BC-07E9-47DC-99C2-16535C4F07C9}"/>
              </a:ext>
            </a:extLst>
          </p:cNvPr>
          <p:cNvSpPr>
            <a:spLocks noChangeArrowheads="1"/>
          </p:cNvSpPr>
          <p:nvPr/>
        </p:nvSpPr>
        <p:spPr bwMode="auto">
          <a:xfrm>
            <a:off x="6142373" y="3276041"/>
            <a:ext cx="1282700" cy="673100"/>
          </a:xfrm>
          <a:prstGeom prst="ellipse">
            <a:avLst/>
          </a:prstGeom>
          <a:solidFill>
            <a:srgbClr val="66CCFF"/>
          </a:solidFill>
          <a:ln w="12700">
            <a:solidFill>
              <a:srgbClr val="00FFCC"/>
            </a:solidFill>
            <a:round/>
            <a:headEnd/>
            <a:tailEnd/>
          </a:ln>
          <a:effectLst>
            <a:outerShdw dist="53882" dir="2700000" algn="ctr" rotWithShape="0">
              <a:srgbClr val="993300"/>
            </a:outerShdw>
          </a:effec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571500">
              <a:defRPr>
                <a:solidFill>
                  <a:schemeClr val="tx1"/>
                </a:solidFill>
                <a:latin typeface="Arial" panose="020B0604020202020204" pitchFamily="34" charset="0"/>
                <a:ea typeface="宋体" panose="02010600030101010101" pitchFamily="2" charset="-122"/>
              </a:defRPr>
            </a:lvl2pPr>
            <a:lvl3pPr marL="1143000">
              <a:defRPr>
                <a:solidFill>
                  <a:schemeClr val="tx1"/>
                </a:solidFill>
                <a:latin typeface="Arial" panose="020B0604020202020204" pitchFamily="34" charset="0"/>
                <a:ea typeface="宋体" panose="02010600030101010101" pitchFamily="2" charset="-122"/>
              </a:defRPr>
            </a:lvl3pPr>
            <a:lvl4pPr marL="1714500">
              <a:defRPr>
                <a:solidFill>
                  <a:schemeClr val="tx1"/>
                </a:solidFill>
                <a:latin typeface="Arial" panose="020B0604020202020204" pitchFamily="34" charset="0"/>
                <a:ea typeface="宋体" panose="02010600030101010101" pitchFamily="2" charset="-122"/>
              </a:defRPr>
            </a:lvl4pPr>
            <a:lvl5pPr marL="2286000">
              <a:defRPr>
                <a:solidFill>
                  <a:schemeClr val="tx1"/>
                </a:solidFill>
                <a:latin typeface="Arial" panose="020B0604020202020204" pitchFamily="34" charset="0"/>
                <a:ea typeface="宋体" panose="02010600030101010101" pitchFamily="2" charset="-122"/>
              </a:defRPr>
            </a:lvl5pPr>
            <a:lvl6pPr marL="2743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0" hangingPunct="0"/>
            <a:r>
              <a:rPr lang="zh-CN" altLang="en-US" b="1">
                <a:solidFill>
                  <a:srgbClr val="990033"/>
                </a:solidFill>
                <a:latin typeface="Times New Roman" panose="02020603050405020304" pitchFamily="18" charset="0"/>
                <a:ea typeface="微软雅黑"/>
              </a:rPr>
              <a:t>文字量</a:t>
            </a:r>
          </a:p>
        </p:txBody>
      </p:sp>
      <p:sp>
        <p:nvSpPr>
          <p:cNvPr id="7" name="Rectangle 17">
            <a:extLst>
              <a:ext uri="{FF2B5EF4-FFF2-40B4-BE49-F238E27FC236}">
                <a16:creationId xmlns:a16="http://schemas.microsoft.com/office/drawing/2014/main" id="{B924543A-96BA-41A0-8C45-BB13277FF15D}"/>
              </a:ext>
            </a:extLst>
          </p:cNvPr>
          <p:cNvSpPr>
            <a:spLocks noChangeArrowheads="1"/>
          </p:cNvSpPr>
          <p:nvPr/>
        </p:nvSpPr>
        <p:spPr bwMode="auto">
          <a:xfrm>
            <a:off x="435198" y="1547539"/>
            <a:ext cx="1272952" cy="524597"/>
          </a:xfrm>
          <a:prstGeom prst="rect">
            <a:avLst/>
          </a:prstGeom>
          <a:solidFill>
            <a:srgbClr val="66CCFF"/>
          </a:solidFill>
          <a:ln w="12700">
            <a:solidFill>
              <a:srgbClr val="00FFCC"/>
            </a:solidFill>
            <a:miter lim="800000"/>
            <a:headEnd/>
            <a:tailEnd/>
          </a:ln>
          <a:effectLst>
            <a:outerShdw dist="53882" dir="2700000" algn="ctr" rotWithShape="0">
              <a:srgbClr val="993300"/>
            </a:outerShdw>
          </a:effec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571500">
              <a:defRPr>
                <a:solidFill>
                  <a:schemeClr val="tx1"/>
                </a:solidFill>
                <a:latin typeface="Arial" panose="020B0604020202020204" pitchFamily="34" charset="0"/>
                <a:ea typeface="宋体" panose="02010600030101010101" pitchFamily="2" charset="-122"/>
              </a:defRPr>
            </a:lvl2pPr>
            <a:lvl3pPr marL="1143000">
              <a:defRPr>
                <a:solidFill>
                  <a:schemeClr val="tx1"/>
                </a:solidFill>
                <a:latin typeface="Arial" panose="020B0604020202020204" pitchFamily="34" charset="0"/>
                <a:ea typeface="宋体" panose="02010600030101010101" pitchFamily="2" charset="-122"/>
              </a:defRPr>
            </a:lvl3pPr>
            <a:lvl4pPr marL="1714500">
              <a:defRPr>
                <a:solidFill>
                  <a:schemeClr val="tx1"/>
                </a:solidFill>
                <a:latin typeface="Arial" panose="020B0604020202020204" pitchFamily="34" charset="0"/>
                <a:ea typeface="宋体" panose="02010600030101010101" pitchFamily="2" charset="-122"/>
              </a:defRPr>
            </a:lvl4pPr>
            <a:lvl5pPr marL="2286000">
              <a:defRPr>
                <a:solidFill>
                  <a:schemeClr val="tx1"/>
                </a:solidFill>
                <a:latin typeface="Arial" panose="020B0604020202020204" pitchFamily="34" charset="0"/>
                <a:ea typeface="宋体" panose="02010600030101010101" pitchFamily="2" charset="-122"/>
              </a:defRPr>
            </a:lvl5pPr>
            <a:lvl6pPr marL="2743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1800" b="1" dirty="0">
                <a:solidFill>
                  <a:srgbClr val="990033"/>
                </a:solidFill>
                <a:latin typeface="Times New Roman" panose="02020603050405020304" pitchFamily="18" charset="0"/>
              </a:rPr>
              <a:t>常量声明</a:t>
            </a:r>
          </a:p>
        </p:txBody>
      </p:sp>
    </p:spTree>
    <p:custDataLst>
      <p:tags r:id="rId1"/>
    </p:custDataLst>
    <p:extLst>
      <p:ext uri="{BB962C8B-B14F-4D97-AF65-F5344CB8AC3E}">
        <p14:creationId xmlns:p14="http://schemas.microsoft.com/office/powerpoint/2010/main" val="4070890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9B3D87-E1A9-4BD4-BB62-CEDCCB766776}"/>
              </a:ext>
            </a:extLst>
          </p:cNvPr>
          <p:cNvSpPr/>
          <p:nvPr/>
        </p:nvSpPr>
        <p:spPr>
          <a:xfrm>
            <a:off x="899592" y="123478"/>
            <a:ext cx="3265638" cy="461665"/>
          </a:xfrm>
          <a:prstGeom prst="rect">
            <a:avLst/>
          </a:prstGeom>
        </p:spPr>
        <p:txBody>
          <a:bodyPr wrap="none">
            <a:spAutoFit/>
          </a:bodyPr>
          <a:lstStyle/>
          <a:p>
            <a:r>
              <a:rPr lang="zh-CN" altLang="en-GB" sz="2400" b="1" dirty="0">
                <a:solidFill>
                  <a:schemeClr val="bg1"/>
                </a:solidFill>
                <a:latin typeface="+mj-ea"/>
                <a:ea typeface="+mj-ea"/>
              </a:rPr>
              <a:t>1.3.3 表达式与运算符</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38E0613E-360C-4EA5-9097-630DBA2A335D}"/>
              </a:ext>
            </a:extLst>
          </p:cNvPr>
          <p:cNvSpPr/>
          <p:nvPr/>
        </p:nvSpPr>
        <p:spPr>
          <a:xfrm>
            <a:off x="611560" y="1203598"/>
            <a:ext cx="8280920" cy="2807435"/>
          </a:xfrm>
          <a:prstGeom prst="rect">
            <a:avLst/>
          </a:prstGeom>
        </p:spPr>
        <p:txBody>
          <a:bodyPr wrap="square">
            <a:spAutoFit/>
          </a:bodyPr>
          <a:lstStyle/>
          <a:p>
            <a:pPr>
              <a:lnSpc>
                <a:spcPct val="150000"/>
              </a:lnSpc>
            </a:pPr>
            <a:r>
              <a:rPr lang="zh-CN" altLang="en-US" sz="2000" b="1" dirty="0">
                <a:solidFill>
                  <a:schemeClr val="accent1">
                    <a:lumMod val="75000"/>
                  </a:schemeClr>
                </a:solidFill>
              </a:rPr>
              <a:t>表达式是由一系列变量、运算符、方法调用构成的，表达式可以计算出一个值来</a:t>
            </a:r>
          </a:p>
          <a:p>
            <a:pPr>
              <a:lnSpc>
                <a:spcPct val="150000"/>
              </a:lnSpc>
            </a:pPr>
            <a:r>
              <a:rPr lang="zh-CN" altLang="en-GB" sz="2000" b="1" dirty="0">
                <a:solidFill>
                  <a:schemeClr val="accent1">
                    <a:lumMod val="75000"/>
                  </a:schemeClr>
                </a:solidFill>
              </a:rPr>
              <a:t>程序中的很多工作是通过计算表达式的值来完成的。</a:t>
            </a:r>
          </a:p>
          <a:p>
            <a:pPr lvl="1">
              <a:lnSpc>
                <a:spcPct val="150000"/>
              </a:lnSpc>
            </a:pPr>
            <a:r>
              <a:rPr lang="zh-CN" altLang="en-GB" sz="2000" b="1" dirty="0">
                <a:solidFill>
                  <a:schemeClr val="accent1">
                    <a:lumMod val="75000"/>
                  </a:schemeClr>
                </a:solidFill>
              </a:rPr>
              <a:t>有时需要的是表达式的副作用，例如赋值表达式将数值赋给变量</a:t>
            </a:r>
          </a:p>
          <a:p>
            <a:pPr lvl="1">
              <a:lnSpc>
                <a:spcPct val="150000"/>
              </a:lnSpc>
            </a:pPr>
            <a:r>
              <a:rPr lang="zh-CN" altLang="en-GB" sz="2000" b="1" dirty="0">
                <a:solidFill>
                  <a:schemeClr val="accent1">
                    <a:lumMod val="75000"/>
                  </a:schemeClr>
                </a:solidFill>
              </a:rPr>
              <a:t>更多时候起作用的是表达式的值，这个值可以用作方法的参数，或更大的表达式的操作数，或者影响语句的执行顺序</a:t>
            </a:r>
            <a:endParaRPr lang="en-GB" altLang="zh-CN" sz="20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1988757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B64BB33-592D-4A38-927E-96AFB69AADC7}"/>
              </a:ext>
            </a:extLst>
          </p:cNvPr>
          <p:cNvSpPr/>
          <p:nvPr/>
        </p:nvSpPr>
        <p:spPr>
          <a:xfrm>
            <a:off x="899592" y="123478"/>
            <a:ext cx="3265638" cy="461665"/>
          </a:xfrm>
          <a:prstGeom prst="rect">
            <a:avLst/>
          </a:prstGeom>
        </p:spPr>
        <p:txBody>
          <a:bodyPr wrap="none">
            <a:spAutoFit/>
          </a:bodyPr>
          <a:lstStyle/>
          <a:p>
            <a:r>
              <a:rPr lang="zh-CN" altLang="en-GB" sz="2400" b="1" dirty="0">
                <a:solidFill>
                  <a:schemeClr val="bg1"/>
                </a:solidFill>
                <a:latin typeface="+mj-ea"/>
                <a:ea typeface="+mj-ea"/>
              </a:rPr>
              <a:t>1.3.3 表达式与运算符</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8B1E2416-6E72-4E53-AF6D-1F926454C26A}"/>
              </a:ext>
            </a:extLst>
          </p:cNvPr>
          <p:cNvSpPr/>
          <p:nvPr/>
        </p:nvSpPr>
        <p:spPr>
          <a:xfrm>
            <a:off x="683568" y="1131590"/>
            <a:ext cx="4968552" cy="2535951"/>
          </a:xfrm>
          <a:prstGeom prst="rect">
            <a:avLst/>
          </a:prstGeom>
        </p:spPr>
        <p:txBody>
          <a:bodyPr wrap="square">
            <a:spAutoFit/>
          </a:bodyPr>
          <a:lstStyle/>
          <a:p>
            <a:pPr>
              <a:lnSpc>
                <a:spcPct val="150000"/>
              </a:lnSpc>
            </a:pPr>
            <a:r>
              <a:rPr lang="zh-CN" altLang="en-GB" b="1" dirty="0">
                <a:solidFill>
                  <a:schemeClr val="accent1">
                    <a:lumMod val="75000"/>
                  </a:schemeClr>
                </a:solidFill>
                <a:latin typeface="宋体" panose="02010600030101010101" pitchFamily="2" charset="-122"/>
              </a:rPr>
              <a:t>算术运算符</a:t>
            </a:r>
          </a:p>
          <a:p>
            <a:pPr lvl="1">
              <a:lnSpc>
                <a:spcPct val="150000"/>
              </a:lnSpc>
            </a:pPr>
            <a:r>
              <a:rPr lang="zh-CN" altLang="en-GB" b="1" dirty="0">
                <a:solidFill>
                  <a:schemeClr val="accent1">
                    <a:lumMod val="75000"/>
                  </a:schemeClr>
                </a:solidFill>
                <a:latin typeface="宋体" panose="02010600030101010101" pitchFamily="2" charset="-122"/>
              </a:rPr>
              <a:t>运算符 ++ 和 --</a:t>
            </a:r>
          </a:p>
          <a:p>
            <a:pPr lvl="2">
              <a:lnSpc>
                <a:spcPct val="150000"/>
              </a:lnSpc>
              <a:buFont typeface="Wingdings" panose="05000000000000000000" pitchFamily="2" charset="2"/>
              <a:buNone/>
            </a:pPr>
            <a:r>
              <a:rPr lang="zh-CN" altLang="en-GB" b="1" dirty="0">
                <a:solidFill>
                  <a:schemeClr val="accent1">
                    <a:lumMod val="75000"/>
                  </a:schemeClr>
                </a:solidFill>
              </a:rPr>
              <a:t>例如：    </a:t>
            </a:r>
            <a:r>
              <a:rPr lang="en-US" altLang="zh-CN" b="1" dirty="0" err="1">
                <a:solidFill>
                  <a:schemeClr val="accent1">
                    <a:lumMod val="75000"/>
                  </a:schemeClr>
                </a:solidFill>
              </a:rPr>
              <a:t>i</a:t>
            </a:r>
            <a:r>
              <a:rPr lang="en-US" altLang="zh-CN" b="1" dirty="0">
                <a:solidFill>
                  <a:schemeClr val="accent1">
                    <a:lumMod val="75000"/>
                  </a:schemeClr>
                </a:solidFill>
              </a:rPr>
              <a:t>++;    --j;</a:t>
            </a:r>
          </a:p>
          <a:p>
            <a:pPr lvl="1">
              <a:lnSpc>
                <a:spcPct val="150000"/>
              </a:lnSpc>
            </a:pPr>
            <a:r>
              <a:rPr lang="zh-CN" altLang="en-GB" b="1" dirty="0">
                <a:solidFill>
                  <a:schemeClr val="accent1">
                    <a:lumMod val="75000"/>
                  </a:schemeClr>
                </a:solidFill>
              </a:rPr>
              <a:t>一元运算符 + 和 –</a:t>
            </a:r>
          </a:p>
          <a:p>
            <a:pPr lvl="1">
              <a:lnSpc>
                <a:spcPct val="150000"/>
              </a:lnSpc>
            </a:pPr>
            <a:r>
              <a:rPr lang="zh-CN" altLang="en-GB" b="1" dirty="0">
                <a:solidFill>
                  <a:schemeClr val="accent1">
                    <a:lumMod val="75000"/>
                  </a:schemeClr>
                </a:solidFill>
              </a:rPr>
              <a:t>加法运算符 + 和 -</a:t>
            </a:r>
          </a:p>
          <a:p>
            <a:pPr lvl="1">
              <a:lnSpc>
                <a:spcPct val="150000"/>
              </a:lnSpc>
            </a:pPr>
            <a:r>
              <a:rPr lang="zh-CN" altLang="en-GB" b="1" dirty="0">
                <a:solidFill>
                  <a:schemeClr val="accent1">
                    <a:lumMod val="75000"/>
                  </a:schemeClr>
                </a:solidFill>
              </a:rPr>
              <a:t>乘法运算符 </a:t>
            </a:r>
            <a:r>
              <a:rPr lang="zh-CN" altLang="en-GB" b="1" dirty="0">
                <a:solidFill>
                  <a:schemeClr val="accent1">
                    <a:lumMod val="75000"/>
                  </a:schemeClr>
                </a:solidFill>
                <a:latin typeface="Arial Unicode MS" pitchFamily="34" charset="-122"/>
              </a:rPr>
              <a:t>*</a:t>
            </a:r>
            <a:r>
              <a:rPr lang="zh-CN" altLang="en-GB" b="1" dirty="0">
                <a:solidFill>
                  <a:schemeClr val="accent1">
                    <a:lumMod val="75000"/>
                  </a:schemeClr>
                </a:solidFill>
              </a:rPr>
              <a:t>, </a:t>
            </a:r>
            <a:r>
              <a:rPr lang="zh-CN" altLang="en-GB" b="1" dirty="0">
                <a:solidFill>
                  <a:schemeClr val="accent1">
                    <a:lumMod val="75000"/>
                  </a:schemeClr>
                </a:solidFill>
                <a:latin typeface="Arial Unicode MS" pitchFamily="34" charset="-122"/>
              </a:rPr>
              <a:t>/</a:t>
            </a:r>
            <a:r>
              <a:rPr lang="zh-CN" altLang="en-GB" b="1" dirty="0">
                <a:solidFill>
                  <a:schemeClr val="accent1">
                    <a:lumMod val="75000"/>
                  </a:schemeClr>
                </a:solidFill>
              </a:rPr>
              <a:t>, 和 </a:t>
            </a:r>
            <a:r>
              <a:rPr lang="zh-CN" altLang="en-GB" b="1" dirty="0">
                <a:solidFill>
                  <a:schemeClr val="accent1">
                    <a:lumMod val="75000"/>
                  </a:schemeClr>
                </a:solidFill>
                <a:latin typeface="Arial Unicode MS" pitchFamily="34" charset="-122"/>
              </a:rPr>
              <a:t>%</a:t>
            </a:r>
            <a:r>
              <a:rPr lang="zh-CN" altLang="en-GB" b="1" dirty="0">
                <a:solidFill>
                  <a:schemeClr val="accent1">
                    <a:lumMod val="75000"/>
                  </a:schemeClr>
                </a:solidFill>
              </a:rPr>
              <a:t> </a:t>
            </a:r>
          </a:p>
        </p:txBody>
      </p:sp>
    </p:spTree>
    <p:custDataLst>
      <p:tags r:id="rId1"/>
    </p:custDataLst>
    <p:extLst>
      <p:ext uri="{BB962C8B-B14F-4D97-AF65-F5344CB8AC3E}">
        <p14:creationId xmlns:p14="http://schemas.microsoft.com/office/powerpoint/2010/main" val="4085345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FD70DE-7D38-49B0-9A54-8DE24BA285FA}"/>
              </a:ext>
            </a:extLst>
          </p:cNvPr>
          <p:cNvSpPr/>
          <p:nvPr/>
        </p:nvSpPr>
        <p:spPr>
          <a:xfrm>
            <a:off x="899592" y="123478"/>
            <a:ext cx="3265638" cy="461665"/>
          </a:xfrm>
          <a:prstGeom prst="rect">
            <a:avLst/>
          </a:prstGeom>
        </p:spPr>
        <p:txBody>
          <a:bodyPr wrap="none">
            <a:spAutoFit/>
          </a:bodyPr>
          <a:lstStyle/>
          <a:p>
            <a:r>
              <a:rPr lang="zh-CN" altLang="en-GB" sz="2400" b="1" dirty="0">
                <a:solidFill>
                  <a:schemeClr val="bg1"/>
                </a:solidFill>
                <a:latin typeface="+mj-ea"/>
                <a:ea typeface="+mj-ea"/>
              </a:rPr>
              <a:t>1.3.3 表达式与运算符</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5FDB5E56-9857-415C-B0C2-92DACB11840C}"/>
              </a:ext>
            </a:extLst>
          </p:cNvPr>
          <p:cNvSpPr/>
          <p:nvPr/>
        </p:nvSpPr>
        <p:spPr>
          <a:xfrm>
            <a:off x="611560" y="987574"/>
            <a:ext cx="8136904" cy="2002728"/>
          </a:xfrm>
          <a:prstGeom prst="rect">
            <a:avLst/>
          </a:prstGeom>
        </p:spPr>
        <p:txBody>
          <a:bodyPr wrap="square">
            <a:spAutoFit/>
          </a:bodyPr>
          <a:lstStyle/>
          <a:p>
            <a:r>
              <a:rPr lang="zh-CN" altLang="en-GB" b="1" dirty="0">
                <a:solidFill>
                  <a:schemeClr val="accent1">
                    <a:lumMod val="75000"/>
                  </a:schemeClr>
                </a:solidFill>
              </a:rPr>
              <a:t>赋值运算符</a:t>
            </a:r>
          </a:p>
          <a:p>
            <a:pPr marL="533400" lvl="1" indent="-76200">
              <a:lnSpc>
                <a:spcPct val="120000"/>
              </a:lnSpc>
            </a:pPr>
            <a:r>
              <a:rPr lang="zh-CN" altLang="en-GB" b="1" dirty="0">
                <a:solidFill>
                  <a:schemeClr val="accent1">
                    <a:lumMod val="75000"/>
                  </a:schemeClr>
                </a:solidFill>
              </a:rPr>
              <a:t>简单赋值运算符 =</a:t>
            </a:r>
          </a:p>
          <a:p>
            <a:pPr marL="533400" lvl="1" indent="-76200">
              <a:lnSpc>
                <a:spcPct val="120000"/>
              </a:lnSpc>
            </a:pPr>
            <a:r>
              <a:rPr lang="zh-CN" altLang="en-GB" b="1" dirty="0">
                <a:solidFill>
                  <a:schemeClr val="accent1">
                    <a:lumMod val="75000"/>
                  </a:schemeClr>
                </a:solidFill>
              </a:rPr>
              <a:t>复合赋值运算符</a:t>
            </a:r>
          </a:p>
          <a:p>
            <a:pPr marL="1143000" lvl="2">
              <a:lnSpc>
                <a:spcPct val="120000"/>
              </a:lnSpc>
              <a:buFont typeface="Wingdings" panose="05000000000000000000" pitchFamily="2" charset="2"/>
              <a:buNone/>
            </a:pPr>
            <a:r>
              <a:rPr lang="en-GB" altLang="zh-CN" b="1" dirty="0">
                <a:solidFill>
                  <a:schemeClr val="accent1">
                    <a:lumMod val="75000"/>
                  </a:schemeClr>
                </a:solidFill>
                <a:latin typeface="Arial Unicode MS" pitchFamily="34" charset="-122"/>
              </a:rPr>
              <a:t>*=   /=   %=   +=   -=   &lt;&lt;=   &gt;&gt;=   &gt;&gt;&gt;=   </a:t>
            </a:r>
            <a:br>
              <a:rPr lang="en-GB" altLang="zh-CN" b="1" dirty="0">
                <a:solidFill>
                  <a:schemeClr val="accent1">
                    <a:lumMod val="75000"/>
                  </a:schemeClr>
                </a:solidFill>
                <a:latin typeface="Arial Unicode MS" pitchFamily="34" charset="-122"/>
              </a:rPr>
            </a:br>
            <a:r>
              <a:rPr lang="en-GB" altLang="zh-CN" b="1" dirty="0">
                <a:solidFill>
                  <a:schemeClr val="accent1">
                    <a:lumMod val="75000"/>
                  </a:schemeClr>
                </a:solidFill>
                <a:latin typeface="Arial Unicode MS" pitchFamily="34" charset="-122"/>
              </a:rPr>
              <a:t>&amp;=   ^=   |=</a:t>
            </a:r>
            <a:r>
              <a:rPr lang="en-GB" altLang="zh-CN" b="1" dirty="0">
                <a:solidFill>
                  <a:schemeClr val="accent1">
                    <a:lumMod val="75000"/>
                  </a:schemeClr>
                </a:solidFill>
              </a:rPr>
              <a:t> </a:t>
            </a:r>
          </a:p>
          <a:p>
            <a:pPr marL="1143000" lvl="2">
              <a:lnSpc>
                <a:spcPct val="120000"/>
              </a:lnSpc>
              <a:buFont typeface="Wingdings" panose="05000000000000000000" pitchFamily="2" charset="2"/>
              <a:buNone/>
            </a:pPr>
            <a:r>
              <a:rPr lang="en-GB" altLang="zh-CN" b="1" i="1" dirty="0">
                <a:solidFill>
                  <a:schemeClr val="accent1">
                    <a:lumMod val="75000"/>
                  </a:schemeClr>
                </a:solidFill>
              </a:rPr>
              <a:t>E1</a:t>
            </a:r>
            <a:r>
              <a:rPr lang="en-GB" altLang="zh-CN" b="1" dirty="0">
                <a:solidFill>
                  <a:schemeClr val="accent1">
                    <a:lumMod val="75000"/>
                  </a:schemeClr>
                </a:solidFill>
              </a:rPr>
              <a:t> </a:t>
            </a:r>
            <a:r>
              <a:rPr lang="en-GB" altLang="zh-CN" b="1" i="1" dirty="0">
                <a:solidFill>
                  <a:schemeClr val="accent1">
                    <a:lumMod val="75000"/>
                  </a:schemeClr>
                </a:solidFill>
              </a:rPr>
              <a:t>op</a:t>
            </a:r>
            <a:r>
              <a:rPr lang="en-GB" altLang="zh-CN" b="1" dirty="0">
                <a:solidFill>
                  <a:schemeClr val="accent1">
                    <a:lumMod val="75000"/>
                  </a:schemeClr>
                </a:solidFill>
              </a:rPr>
              <a:t>= </a:t>
            </a:r>
            <a:r>
              <a:rPr lang="en-GB" altLang="zh-CN" b="1" i="1" dirty="0">
                <a:solidFill>
                  <a:schemeClr val="accent1">
                    <a:lumMod val="75000"/>
                  </a:schemeClr>
                </a:solidFill>
              </a:rPr>
              <a:t>E2</a:t>
            </a:r>
            <a:r>
              <a:rPr lang="en-GB" altLang="zh-CN" b="1" dirty="0">
                <a:solidFill>
                  <a:schemeClr val="accent1">
                    <a:lumMod val="75000"/>
                  </a:schemeClr>
                </a:solidFill>
              </a:rPr>
              <a:t> </a:t>
            </a:r>
            <a:r>
              <a:rPr lang="zh-CN" altLang="en-GB" b="1" dirty="0">
                <a:solidFill>
                  <a:schemeClr val="accent1">
                    <a:lumMod val="75000"/>
                  </a:schemeClr>
                </a:solidFill>
              </a:rPr>
              <a:t>等效于 </a:t>
            </a:r>
            <a:r>
              <a:rPr lang="en-GB" altLang="zh-CN" b="1" i="1" dirty="0">
                <a:solidFill>
                  <a:schemeClr val="accent1">
                    <a:lumMod val="75000"/>
                  </a:schemeClr>
                </a:solidFill>
              </a:rPr>
              <a:t>E1</a:t>
            </a:r>
            <a:r>
              <a:rPr lang="en-GB" altLang="zh-CN" b="1" dirty="0">
                <a:solidFill>
                  <a:schemeClr val="accent1">
                    <a:lumMod val="75000"/>
                  </a:schemeClr>
                </a:solidFill>
              </a:rPr>
              <a:t> </a:t>
            </a:r>
            <a:r>
              <a:rPr lang="en-GB" altLang="zh-CN" b="1" dirty="0">
                <a:solidFill>
                  <a:schemeClr val="accent1">
                    <a:lumMod val="75000"/>
                  </a:schemeClr>
                </a:solidFill>
                <a:latin typeface="Arial Unicode MS" pitchFamily="34" charset="-122"/>
              </a:rPr>
              <a:t>=</a:t>
            </a:r>
            <a:r>
              <a:rPr lang="en-GB" altLang="zh-CN" b="1" dirty="0">
                <a:solidFill>
                  <a:schemeClr val="accent1">
                    <a:lumMod val="75000"/>
                  </a:schemeClr>
                </a:solidFill>
              </a:rPr>
              <a:t> </a:t>
            </a:r>
            <a:r>
              <a:rPr lang="en-GB" altLang="zh-CN" b="1" dirty="0">
                <a:solidFill>
                  <a:schemeClr val="accent1">
                    <a:lumMod val="75000"/>
                  </a:schemeClr>
                </a:solidFill>
                <a:latin typeface="Arial Unicode MS" pitchFamily="34" charset="-122"/>
              </a:rPr>
              <a:t>(</a:t>
            </a:r>
            <a:r>
              <a:rPr lang="en-GB" altLang="zh-CN" b="1" i="1" dirty="0">
                <a:solidFill>
                  <a:schemeClr val="accent1">
                    <a:lumMod val="75000"/>
                  </a:schemeClr>
                </a:solidFill>
              </a:rPr>
              <a:t>T</a:t>
            </a:r>
            <a:r>
              <a:rPr lang="en-GB" altLang="zh-CN" b="1" dirty="0">
                <a:solidFill>
                  <a:schemeClr val="accent1">
                    <a:lumMod val="75000"/>
                  </a:schemeClr>
                </a:solidFill>
                <a:latin typeface="Arial Unicode MS" pitchFamily="34" charset="-122"/>
              </a:rPr>
              <a:t>)((</a:t>
            </a:r>
            <a:r>
              <a:rPr lang="en-GB" altLang="zh-CN" b="1" i="1" dirty="0">
                <a:solidFill>
                  <a:schemeClr val="accent1">
                    <a:lumMod val="75000"/>
                  </a:schemeClr>
                </a:solidFill>
              </a:rPr>
              <a:t>E1</a:t>
            </a:r>
            <a:r>
              <a:rPr lang="en-GB" altLang="zh-CN" b="1" dirty="0">
                <a:solidFill>
                  <a:schemeClr val="accent1">
                    <a:lumMod val="75000"/>
                  </a:schemeClr>
                </a:solidFill>
                <a:latin typeface="Arial Unicode MS" pitchFamily="34" charset="-122"/>
              </a:rPr>
              <a:t>)</a:t>
            </a:r>
            <a:r>
              <a:rPr lang="en-GB" altLang="zh-CN" b="1" dirty="0">
                <a:solidFill>
                  <a:schemeClr val="accent1">
                    <a:lumMod val="75000"/>
                  </a:schemeClr>
                </a:solidFill>
              </a:rPr>
              <a:t> </a:t>
            </a:r>
            <a:r>
              <a:rPr lang="en-GB" altLang="zh-CN" b="1" i="1" dirty="0">
                <a:solidFill>
                  <a:schemeClr val="accent1">
                    <a:lumMod val="75000"/>
                  </a:schemeClr>
                </a:solidFill>
              </a:rPr>
              <a:t>op</a:t>
            </a:r>
            <a:r>
              <a:rPr lang="en-GB" altLang="zh-CN" b="1" dirty="0">
                <a:solidFill>
                  <a:schemeClr val="accent1">
                    <a:lumMod val="75000"/>
                  </a:schemeClr>
                </a:solidFill>
              </a:rPr>
              <a:t> </a:t>
            </a:r>
            <a:r>
              <a:rPr lang="en-GB" altLang="zh-CN" b="1" dirty="0">
                <a:solidFill>
                  <a:schemeClr val="accent1">
                    <a:lumMod val="75000"/>
                  </a:schemeClr>
                </a:solidFill>
                <a:latin typeface="Arial Unicode MS" pitchFamily="34" charset="-122"/>
              </a:rPr>
              <a:t>(</a:t>
            </a:r>
            <a:r>
              <a:rPr lang="en-GB" altLang="zh-CN" b="1" i="1" dirty="0">
                <a:solidFill>
                  <a:schemeClr val="accent1">
                    <a:lumMod val="75000"/>
                  </a:schemeClr>
                </a:solidFill>
              </a:rPr>
              <a:t>E2</a:t>
            </a:r>
            <a:r>
              <a:rPr lang="en-GB" altLang="zh-CN" b="1" dirty="0">
                <a:solidFill>
                  <a:schemeClr val="accent1">
                    <a:lumMod val="75000"/>
                  </a:schemeClr>
                </a:solidFill>
                <a:latin typeface="Arial Unicode MS" pitchFamily="34" charset="-122"/>
              </a:rPr>
              <a:t>))</a:t>
            </a:r>
            <a:r>
              <a:rPr lang="en-GB" altLang="zh-CN" b="1" dirty="0">
                <a:solidFill>
                  <a:schemeClr val="accent1">
                    <a:lumMod val="75000"/>
                  </a:schemeClr>
                </a:solidFill>
              </a:rPr>
              <a:t>, </a:t>
            </a:r>
            <a:r>
              <a:rPr lang="zh-CN" altLang="en-GB" b="1" dirty="0">
                <a:solidFill>
                  <a:schemeClr val="accent1">
                    <a:lumMod val="75000"/>
                  </a:schemeClr>
                </a:solidFill>
              </a:rPr>
              <a:t>其中</a:t>
            </a:r>
            <a:r>
              <a:rPr lang="en-GB" altLang="zh-CN" b="1" i="1" dirty="0">
                <a:solidFill>
                  <a:schemeClr val="accent1">
                    <a:lumMod val="75000"/>
                  </a:schemeClr>
                </a:solidFill>
              </a:rPr>
              <a:t>T</a:t>
            </a:r>
            <a:r>
              <a:rPr lang="en-GB" altLang="zh-CN" b="1" dirty="0">
                <a:solidFill>
                  <a:schemeClr val="accent1">
                    <a:lumMod val="75000"/>
                  </a:schemeClr>
                </a:solidFill>
              </a:rPr>
              <a:t> </a:t>
            </a:r>
            <a:r>
              <a:rPr lang="zh-CN" altLang="en-GB" b="1" dirty="0">
                <a:solidFill>
                  <a:schemeClr val="accent1">
                    <a:lumMod val="75000"/>
                  </a:schemeClr>
                </a:solidFill>
              </a:rPr>
              <a:t>是 </a:t>
            </a:r>
            <a:r>
              <a:rPr lang="en-GB" altLang="zh-CN" b="1" i="1" dirty="0">
                <a:solidFill>
                  <a:schemeClr val="accent1">
                    <a:lumMod val="75000"/>
                  </a:schemeClr>
                </a:solidFill>
              </a:rPr>
              <a:t>E1</a:t>
            </a:r>
            <a:r>
              <a:rPr lang="zh-CN" altLang="en-GB" b="1" dirty="0">
                <a:solidFill>
                  <a:schemeClr val="accent1">
                    <a:lumMod val="75000"/>
                  </a:schemeClr>
                </a:solidFill>
              </a:rPr>
              <a:t>的类型</a:t>
            </a:r>
          </a:p>
        </p:txBody>
      </p:sp>
    </p:spTree>
    <p:custDataLst>
      <p:tags r:id="rId1"/>
    </p:custDataLst>
    <p:extLst>
      <p:ext uri="{BB962C8B-B14F-4D97-AF65-F5344CB8AC3E}">
        <p14:creationId xmlns:p14="http://schemas.microsoft.com/office/powerpoint/2010/main" val="4236558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FD70DE-7D38-49B0-9A54-8DE24BA285FA}"/>
              </a:ext>
            </a:extLst>
          </p:cNvPr>
          <p:cNvSpPr/>
          <p:nvPr/>
        </p:nvSpPr>
        <p:spPr>
          <a:xfrm>
            <a:off x="899592" y="123478"/>
            <a:ext cx="3265638" cy="461665"/>
          </a:xfrm>
          <a:prstGeom prst="rect">
            <a:avLst/>
          </a:prstGeom>
        </p:spPr>
        <p:txBody>
          <a:bodyPr wrap="none">
            <a:spAutoFit/>
          </a:bodyPr>
          <a:lstStyle/>
          <a:p>
            <a:r>
              <a:rPr lang="zh-CN" altLang="en-GB" sz="2400" b="1" dirty="0">
                <a:solidFill>
                  <a:schemeClr val="bg1"/>
                </a:solidFill>
                <a:latin typeface="+mj-ea"/>
                <a:ea typeface="+mj-ea"/>
              </a:rPr>
              <a:t>1.3.3 表达式与运算符</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8538DE92-0309-40FA-B8D9-9F8E2CFFB10D}"/>
              </a:ext>
            </a:extLst>
          </p:cNvPr>
          <p:cNvSpPr/>
          <p:nvPr/>
        </p:nvSpPr>
        <p:spPr>
          <a:xfrm>
            <a:off x="611560" y="1109811"/>
            <a:ext cx="7920880" cy="2923877"/>
          </a:xfrm>
          <a:prstGeom prst="rect">
            <a:avLst/>
          </a:prstGeom>
        </p:spPr>
        <p:txBody>
          <a:bodyPr wrap="square">
            <a:spAutoFit/>
          </a:bodyPr>
          <a:lstStyle/>
          <a:p>
            <a:r>
              <a:rPr lang="zh-CN" altLang="en-GB" sz="2400" b="1" dirty="0"/>
              <a:t>举例</a:t>
            </a:r>
          </a:p>
          <a:p>
            <a:pPr lvl="1">
              <a:buFontTx/>
              <a:buNone/>
            </a:pPr>
            <a:r>
              <a:rPr lang="en-US" altLang="zh-CN" sz="2000" b="1" dirty="0"/>
              <a:t>a=5	</a:t>
            </a:r>
            <a:r>
              <a:rPr lang="zh-CN" altLang="en-US" sz="2000" b="1" dirty="0">
                <a:solidFill>
                  <a:schemeClr val="tx2"/>
                </a:solidFill>
              </a:rPr>
              <a:t>表达式的值为 </a:t>
            </a:r>
            <a:r>
              <a:rPr lang="en-US" altLang="zh-CN" sz="2000" b="1" dirty="0">
                <a:solidFill>
                  <a:schemeClr val="tx2"/>
                </a:solidFill>
              </a:rPr>
              <a:t>5</a:t>
            </a:r>
          </a:p>
          <a:p>
            <a:pPr lvl="1">
              <a:buFontTx/>
              <a:buNone/>
            </a:pPr>
            <a:r>
              <a:rPr lang="en-US" altLang="zh-CN" sz="2000" b="1" dirty="0"/>
              <a:t>a=b=c=5	 </a:t>
            </a:r>
            <a:r>
              <a:rPr lang="zh-CN" altLang="en-US" sz="2000" b="1" dirty="0">
                <a:solidFill>
                  <a:schemeClr val="tx2"/>
                </a:solidFill>
              </a:rPr>
              <a:t>表达式的值以及 </a:t>
            </a:r>
            <a:r>
              <a:rPr lang="en-US" altLang="zh-CN" sz="2000" b="1" dirty="0" err="1">
                <a:solidFill>
                  <a:schemeClr val="tx2"/>
                </a:solidFill>
              </a:rPr>
              <a:t>a,b,c</a:t>
            </a:r>
            <a:r>
              <a:rPr lang="en-US" altLang="zh-CN" sz="2000" b="1" dirty="0">
                <a:solidFill>
                  <a:schemeClr val="tx2"/>
                </a:solidFill>
              </a:rPr>
              <a:t> </a:t>
            </a:r>
            <a:r>
              <a:rPr lang="zh-CN" altLang="en-US" sz="2000" b="1" dirty="0">
                <a:solidFill>
                  <a:schemeClr val="tx2"/>
                </a:solidFill>
              </a:rPr>
              <a:t>的值都是 </a:t>
            </a:r>
            <a:r>
              <a:rPr lang="en-US" altLang="zh-CN" sz="2000" b="1" dirty="0">
                <a:solidFill>
                  <a:schemeClr val="tx2"/>
                </a:solidFill>
              </a:rPr>
              <a:t>5</a:t>
            </a:r>
            <a:r>
              <a:rPr lang="en-US" altLang="zh-CN" sz="2000" b="1" dirty="0">
                <a:solidFill>
                  <a:schemeClr val="accent1"/>
                </a:solidFill>
              </a:rPr>
              <a:t> </a:t>
            </a:r>
          </a:p>
          <a:p>
            <a:pPr lvl="1">
              <a:buFontTx/>
              <a:buNone/>
            </a:pPr>
            <a:r>
              <a:rPr lang="en-US" altLang="zh-CN" sz="2000" b="1" dirty="0"/>
              <a:t>a=5+(c=6) </a:t>
            </a:r>
            <a:r>
              <a:rPr lang="zh-CN" altLang="en-US" sz="2000" b="1" dirty="0">
                <a:solidFill>
                  <a:schemeClr val="tx2"/>
                </a:solidFill>
              </a:rPr>
              <a:t>表达式的值是 </a:t>
            </a:r>
            <a:r>
              <a:rPr lang="en-US" altLang="zh-CN" sz="2000" b="1" dirty="0">
                <a:solidFill>
                  <a:schemeClr val="tx2"/>
                </a:solidFill>
              </a:rPr>
              <a:t>11, a </a:t>
            </a:r>
            <a:r>
              <a:rPr lang="zh-CN" altLang="en-US" sz="2000" b="1" dirty="0">
                <a:solidFill>
                  <a:schemeClr val="tx2"/>
                </a:solidFill>
              </a:rPr>
              <a:t>是 </a:t>
            </a:r>
            <a:r>
              <a:rPr lang="en-US" altLang="zh-CN" sz="2000" b="1" dirty="0">
                <a:solidFill>
                  <a:schemeClr val="tx2"/>
                </a:solidFill>
              </a:rPr>
              <a:t>11, c </a:t>
            </a:r>
            <a:r>
              <a:rPr lang="zh-CN" altLang="en-US" sz="2000" b="1" dirty="0">
                <a:solidFill>
                  <a:schemeClr val="tx2"/>
                </a:solidFill>
              </a:rPr>
              <a:t>是 </a:t>
            </a:r>
            <a:r>
              <a:rPr lang="en-US" altLang="zh-CN" sz="2000" b="1" dirty="0">
                <a:solidFill>
                  <a:schemeClr val="tx2"/>
                </a:solidFill>
              </a:rPr>
              <a:t>6</a:t>
            </a:r>
          </a:p>
          <a:p>
            <a:pPr lvl="1">
              <a:buFontTx/>
              <a:buNone/>
            </a:pPr>
            <a:r>
              <a:rPr lang="en-US" altLang="zh-CN" sz="2000" b="1" dirty="0"/>
              <a:t>a=(b=4)+(c=6) </a:t>
            </a:r>
            <a:r>
              <a:rPr lang="zh-CN" altLang="en-US" sz="2000" b="1" dirty="0">
                <a:solidFill>
                  <a:schemeClr val="tx2"/>
                </a:solidFill>
              </a:rPr>
              <a:t>表达式的值是 </a:t>
            </a:r>
            <a:r>
              <a:rPr lang="en-US" altLang="zh-CN" sz="2000" b="1" dirty="0">
                <a:solidFill>
                  <a:schemeClr val="tx2"/>
                </a:solidFill>
              </a:rPr>
              <a:t>10</a:t>
            </a:r>
            <a:r>
              <a:rPr lang="zh-CN" altLang="en-US" sz="2000" b="1" dirty="0">
                <a:solidFill>
                  <a:schemeClr val="tx2"/>
                </a:solidFill>
              </a:rPr>
              <a:t>，</a:t>
            </a:r>
            <a:r>
              <a:rPr lang="zh-CN" altLang="en-US" sz="2000" b="1" dirty="0">
                <a:solidFill>
                  <a:schemeClr val="accent1"/>
                </a:solidFill>
              </a:rPr>
              <a:t> </a:t>
            </a:r>
          </a:p>
          <a:p>
            <a:pPr lvl="1">
              <a:buFontTx/>
              <a:buNone/>
            </a:pPr>
            <a:r>
              <a:rPr lang="zh-CN" altLang="en-US" sz="2000" b="1" dirty="0">
                <a:solidFill>
                  <a:schemeClr val="accent1"/>
                </a:solidFill>
              </a:rPr>
              <a:t>                         </a:t>
            </a:r>
            <a:r>
              <a:rPr lang="en-US" altLang="zh-CN" sz="2000" b="1" dirty="0">
                <a:solidFill>
                  <a:schemeClr val="tx2"/>
                </a:solidFill>
              </a:rPr>
              <a:t>a</a:t>
            </a:r>
            <a:r>
              <a:rPr lang="zh-CN" altLang="en-US" sz="2000" b="1" dirty="0">
                <a:solidFill>
                  <a:schemeClr val="tx2"/>
                </a:solidFill>
              </a:rPr>
              <a:t>是</a:t>
            </a:r>
            <a:r>
              <a:rPr lang="en-US" altLang="zh-CN" sz="2000" b="1" dirty="0">
                <a:solidFill>
                  <a:schemeClr val="tx2"/>
                </a:solidFill>
              </a:rPr>
              <a:t>10</a:t>
            </a:r>
            <a:r>
              <a:rPr lang="zh-CN" altLang="en-US" sz="2000" b="1" dirty="0">
                <a:solidFill>
                  <a:schemeClr val="tx2"/>
                </a:solidFill>
              </a:rPr>
              <a:t>，</a:t>
            </a:r>
            <a:r>
              <a:rPr lang="en-US" altLang="zh-CN" sz="2000" b="1" dirty="0">
                <a:solidFill>
                  <a:schemeClr val="tx2"/>
                </a:solidFill>
              </a:rPr>
              <a:t>b</a:t>
            </a:r>
            <a:r>
              <a:rPr lang="zh-CN" altLang="en-US" sz="2000" b="1" dirty="0">
                <a:solidFill>
                  <a:schemeClr val="tx2"/>
                </a:solidFill>
              </a:rPr>
              <a:t>是</a:t>
            </a:r>
            <a:r>
              <a:rPr lang="en-US" altLang="zh-CN" sz="2000" b="1" dirty="0">
                <a:solidFill>
                  <a:schemeClr val="tx2"/>
                </a:solidFill>
              </a:rPr>
              <a:t>4</a:t>
            </a:r>
            <a:r>
              <a:rPr lang="zh-CN" altLang="en-US" sz="2000" b="1" dirty="0">
                <a:solidFill>
                  <a:schemeClr val="tx2"/>
                </a:solidFill>
              </a:rPr>
              <a:t>，</a:t>
            </a:r>
            <a:r>
              <a:rPr lang="en-US" altLang="zh-CN" sz="2000" b="1" dirty="0">
                <a:solidFill>
                  <a:schemeClr val="tx2"/>
                </a:solidFill>
              </a:rPr>
              <a:t>c</a:t>
            </a:r>
            <a:r>
              <a:rPr lang="zh-CN" altLang="en-US" sz="2000" b="1" dirty="0">
                <a:solidFill>
                  <a:schemeClr val="tx2"/>
                </a:solidFill>
              </a:rPr>
              <a:t>是</a:t>
            </a:r>
            <a:r>
              <a:rPr lang="en-US" altLang="zh-CN" sz="2000" b="1" dirty="0">
                <a:solidFill>
                  <a:schemeClr val="tx2"/>
                </a:solidFill>
              </a:rPr>
              <a:t>6</a:t>
            </a:r>
          </a:p>
          <a:p>
            <a:pPr lvl="1">
              <a:buFontTx/>
              <a:buNone/>
            </a:pPr>
            <a:r>
              <a:rPr lang="en-US" altLang="zh-CN" sz="2000" b="1" dirty="0"/>
              <a:t>a=(b=10)/(c=2)	</a:t>
            </a:r>
            <a:r>
              <a:rPr lang="zh-CN" altLang="en-US" sz="2000" b="1" dirty="0">
                <a:solidFill>
                  <a:schemeClr val="tx2"/>
                </a:solidFill>
              </a:rPr>
              <a:t>表达式的值是 </a:t>
            </a:r>
            <a:r>
              <a:rPr lang="en-US" altLang="zh-CN" sz="2000" b="1" dirty="0">
                <a:solidFill>
                  <a:schemeClr val="tx2"/>
                </a:solidFill>
              </a:rPr>
              <a:t>5</a:t>
            </a:r>
            <a:r>
              <a:rPr lang="zh-CN" altLang="en-US" sz="2000" b="1" dirty="0">
                <a:solidFill>
                  <a:schemeClr val="tx2"/>
                </a:solidFill>
              </a:rPr>
              <a:t>，</a:t>
            </a:r>
            <a:br>
              <a:rPr lang="zh-CN" altLang="en-US" sz="2000" b="1" dirty="0">
                <a:solidFill>
                  <a:schemeClr val="tx2"/>
                </a:solidFill>
              </a:rPr>
            </a:br>
            <a:r>
              <a:rPr lang="zh-CN" altLang="en-US" sz="2000" b="1" dirty="0">
                <a:solidFill>
                  <a:schemeClr val="tx2"/>
                </a:solidFill>
              </a:rPr>
              <a:t>                        </a:t>
            </a:r>
            <a:r>
              <a:rPr lang="en-US" altLang="zh-CN" sz="2000" b="1" dirty="0">
                <a:solidFill>
                  <a:schemeClr val="tx2"/>
                </a:solidFill>
              </a:rPr>
              <a:t>a</a:t>
            </a:r>
            <a:r>
              <a:rPr lang="zh-CN" altLang="en-US" sz="2000" b="1" dirty="0">
                <a:solidFill>
                  <a:schemeClr val="tx2"/>
                </a:solidFill>
              </a:rPr>
              <a:t>是</a:t>
            </a:r>
            <a:r>
              <a:rPr lang="en-US" altLang="zh-CN" sz="2000" b="1" dirty="0">
                <a:solidFill>
                  <a:schemeClr val="tx2"/>
                </a:solidFill>
              </a:rPr>
              <a:t>5</a:t>
            </a:r>
            <a:r>
              <a:rPr lang="zh-CN" altLang="en-US" sz="2000" b="1" dirty="0">
                <a:solidFill>
                  <a:schemeClr val="tx2"/>
                </a:solidFill>
              </a:rPr>
              <a:t>，</a:t>
            </a:r>
            <a:r>
              <a:rPr lang="en-US" altLang="zh-CN" sz="2000" b="1" dirty="0">
                <a:solidFill>
                  <a:schemeClr val="tx2"/>
                </a:solidFill>
              </a:rPr>
              <a:t>b</a:t>
            </a:r>
            <a:r>
              <a:rPr lang="zh-CN" altLang="en-US" sz="2000" b="1" dirty="0">
                <a:solidFill>
                  <a:schemeClr val="tx2"/>
                </a:solidFill>
              </a:rPr>
              <a:t>是</a:t>
            </a:r>
            <a:r>
              <a:rPr lang="en-US" altLang="zh-CN" sz="2000" b="1" dirty="0">
                <a:solidFill>
                  <a:schemeClr val="tx2"/>
                </a:solidFill>
              </a:rPr>
              <a:t>10</a:t>
            </a:r>
            <a:r>
              <a:rPr lang="zh-CN" altLang="en-US" sz="2000" b="1" dirty="0">
                <a:solidFill>
                  <a:schemeClr val="tx2"/>
                </a:solidFill>
              </a:rPr>
              <a:t>，</a:t>
            </a:r>
            <a:r>
              <a:rPr lang="en-US" altLang="zh-CN" sz="2000" b="1" dirty="0">
                <a:solidFill>
                  <a:schemeClr val="tx2"/>
                </a:solidFill>
              </a:rPr>
              <a:t>c</a:t>
            </a:r>
            <a:r>
              <a:rPr lang="zh-CN" altLang="en-US" sz="2000" b="1" dirty="0">
                <a:solidFill>
                  <a:schemeClr val="tx2"/>
                </a:solidFill>
              </a:rPr>
              <a:t>是</a:t>
            </a:r>
            <a:r>
              <a:rPr lang="en-US" altLang="zh-CN" sz="2000" b="1" dirty="0">
                <a:solidFill>
                  <a:schemeClr val="tx2"/>
                </a:solidFill>
              </a:rPr>
              <a:t>2</a:t>
            </a:r>
          </a:p>
          <a:p>
            <a:pPr lvl="1">
              <a:buFontTx/>
              <a:buNone/>
            </a:pPr>
            <a:r>
              <a:rPr lang="en-US" altLang="zh-CN" sz="2000" b="1" dirty="0"/>
              <a:t>a+=a-=a*a </a:t>
            </a:r>
            <a:r>
              <a:rPr lang="zh-CN" altLang="en-GB" sz="2000" b="1" dirty="0">
                <a:solidFill>
                  <a:schemeClr val="tx2"/>
                </a:solidFill>
              </a:rPr>
              <a:t>等效于</a:t>
            </a:r>
            <a:r>
              <a:rPr lang="zh-CN" altLang="en-US" sz="2000" b="1" dirty="0">
                <a:solidFill>
                  <a:schemeClr val="accent1"/>
                </a:solidFill>
              </a:rPr>
              <a:t> </a:t>
            </a:r>
            <a:r>
              <a:rPr lang="en-US" altLang="zh-CN" sz="2000" b="1" dirty="0"/>
              <a:t>a=a+(a=a-a*a)</a:t>
            </a:r>
            <a:endParaRPr lang="en-GB" altLang="zh-CN" sz="2000" b="1" dirty="0"/>
          </a:p>
        </p:txBody>
      </p:sp>
    </p:spTree>
    <p:custDataLst>
      <p:tags r:id="rId1"/>
    </p:custDataLst>
    <p:extLst>
      <p:ext uri="{BB962C8B-B14F-4D97-AF65-F5344CB8AC3E}">
        <p14:creationId xmlns:p14="http://schemas.microsoft.com/office/powerpoint/2010/main" val="1448237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FD70DE-7D38-49B0-9A54-8DE24BA285FA}"/>
              </a:ext>
            </a:extLst>
          </p:cNvPr>
          <p:cNvSpPr/>
          <p:nvPr/>
        </p:nvSpPr>
        <p:spPr>
          <a:xfrm>
            <a:off x="899592" y="123478"/>
            <a:ext cx="3265638" cy="461665"/>
          </a:xfrm>
          <a:prstGeom prst="rect">
            <a:avLst/>
          </a:prstGeom>
        </p:spPr>
        <p:txBody>
          <a:bodyPr wrap="none">
            <a:spAutoFit/>
          </a:bodyPr>
          <a:lstStyle/>
          <a:p>
            <a:r>
              <a:rPr lang="zh-CN" altLang="en-GB" sz="2400" b="1" dirty="0">
                <a:solidFill>
                  <a:schemeClr val="bg1"/>
                </a:solidFill>
                <a:latin typeface="+mj-ea"/>
                <a:ea typeface="+mj-ea"/>
              </a:rPr>
              <a:t>1.3.3 表达式与运算符</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C908FFF2-EE07-4648-8456-35E3D347A9EF}"/>
              </a:ext>
            </a:extLst>
          </p:cNvPr>
          <p:cNvSpPr/>
          <p:nvPr/>
        </p:nvSpPr>
        <p:spPr>
          <a:xfrm>
            <a:off x="683568" y="843558"/>
            <a:ext cx="6480720" cy="2120452"/>
          </a:xfrm>
          <a:prstGeom prst="rect">
            <a:avLst/>
          </a:prstGeom>
        </p:spPr>
        <p:txBody>
          <a:bodyPr wrap="square">
            <a:spAutoFit/>
          </a:bodyPr>
          <a:lstStyle/>
          <a:p>
            <a:pPr>
              <a:lnSpc>
                <a:spcPct val="150000"/>
              </a:lnSpc>
            </a:pPr>
            <a:r>
              <a:rPr lang="zh-CN" altLang="en-GB" b="1" dirty="0">
                <a:solidFill>
                  <a:schemeClr val="accent1">
                    <a:lumMod val="75000"/>
                  </a:schemeClr>
                </a:solidFill>
              </a:rPr>
              <a:t>关系运算符</a:t>
            </a:r>
          </a:p>
          <a:p>
            <a:pPr lvl="1">
              <a:lnSpc>
                <a:spcPct val="150000"/>
              </a:lnSpc>
            </a:pPr>
            <a:r>
              <a:rPr lang="zh-CN" altLang="en-GB" b="1" dirty="0">
                <a:solidFill>
                  <a:schemeClr val="accent1">
                    <a:lumMod val="75000"/>
                  </a:schemeClr>
                </a:solidFill>
              </a:rPr>
              <a:t>关系表达式的类型永远是布尔类型（</a:t>
            </a:r>
            <a:r>
              <a:rPr lang="en-GB" altLang="zh-CN" b="1" dirty="0">
                <a:solidFill>
                  <a:schemeClr val="accent1">
                    <a:lumMod val="75000"/>
                  </a:schemeClr>
                </a:solidFill>
              </a:rPr>
              <a:t>bool）.</a:t>
            </a:r>
          </a:p>
          <a:p>
            <a:pPr lvl="1">
              <a:lnSpc>
                <a:spcPct val="150000"/>
              </a:lnSpc>
            </a:pPr>
            <a:r>
              <a:rPr lang="zh-CN" altLang="en-GB" b="1" dirty="0">
                <a:solidFill>
                  <a:schemeClr val="accent1">
                    <a:lumMod val="75000"/>
                  </a:schemeClr>
                </a:solidFill>
              </a:rPr>
              <a:t>算术比较运算符 &lt;, &lt;=, &gt;, </a:t>
            </a:r>
            <a:r>
              <a:rPr lang="en-GB" altLang="zh-CN" b="1" dirty="0">
                <a:solidFill>
                  <a:schemeClr val="accent1">
                    <a:lumMod val="75000"/>
                  </a:schemeClr>
                </a:solidFill>
              </a:rPr>
              <a:t>and &gt;= </a:t>
            </a:r>
          </a:p>
          <a:p>
            <a:pPr lvl="1">
              <a:lnSpc>
                <a:spcPct val="150000"/>
              </a:lnSpc>
            </a:pPr>
            <a:r>
              <a:rPr lang="zh-CN" altLang="en-GB" b="1" dirty="0">
                <a:solidFill>
                  <a:schemeClr val="accent1">
                    <a:lumMod val="75000"/>
                  </a:schemeClr>
                </a:solidFill>
              </a:rPr>
              <a:t>类型比较运算符 </a:t>
            </a:r>
            <a:r>
              <a:rPr lang="en-GB" altLang="zh-CN" b="1" dirty="0" err="1">
                <a:solidFill>
                  <a:schemeClr val="accent1">
                    <a:lumMod val="75000"/>
                  </a:schemeClr>
                </a:solidFill>
              </a:rPr>
              <a:t>instanceof</a:t>
            </a:r>
            <a:endParaRPr lang="en-GB" altLang="zh-CN" b="1" dirty="0">
              <a:solidFill>
                <a:schemeClr val="accent1">
                  <a:lumMod val="75000"/>
                </a:schemeClr>
              </a:solidFill>
            </a:endParaRPr>
          </a:p>
          <a:p>
            <a:pPr lvl="2">
              <a:lnSpc>
                <a:spcPct val="150000"/>
              </a:lnSpc>
            </a:pPr>
            <a:r>
              <a:rPr lang="zh-CN" altLang="en-GB" b="1" dirty="0">
                <a:solidFill>
                  <a:schemeClr val="accent1">
                    <a:lumMod val="75000"/>
                  </a:schemeClr>
                </a:solidFill>
              </a:rPr>
              <a:t>例如： </a:t>
            </a:r>
            <a:r>
              <a:rPr lang="en-GB" altLang="zh-CN" b="1" dirty="0">
                <a:solidFill>
                  <a:schemeClr val="accent1">
                    <a:lumMod val="75000"/>
                  </a:schemeClr>
                </a:solidFill>
                <a:latin typeface="Arial Unicode MS" pitchFamily="34" charset="-122"/>
              </a:rPr>
              <a:t>e </a:t>
            </a:r>
            <a:r>
              <a:rPr lang="en-GB" altLang="zh-CN" b="1" dirty="0" err="1">
                <a:solidFill>
                  <a:schemeClr val="accent1">
                    <a:lumMod val="75000"/>
                  </a:schemeClr>
                </a:solidFill>
                <a:latin typeface="Arial Unicode MS" pitchFamily="34" charset="-122"/>
              </a:rPr>
              <a:t>instanceof</a:t>
            </a:r>
            <a:r>
              <a:rPr lang="en-GB" altLang="zh-CN" b="1" dirty="0">
                <a:solidFill>
                  <a:schemeClr val="accent1">
                    <a:lumMod val="75000"/>
                  </a:schemeClr>
                </a:solidFill>
                <a:latin typeface="Arial Unicode MS" pitchFamily="34" charset="-122"/>
              </a:rPr>
              <a:t> Point</a:t>
            </a:r>
            <a:r>
              <a:rPr lang="en-GB" altLang="zh-CN" b="1" dirty="0">
                <a:solidFill>
                  <a:schemeClr val="accent1">
                    <a:lumMod val="75000"/>
                  </a:schemeClr>
                </a:solidFill>
              </a:rPr>
              <a:t> //Point </a:t>
            </a:r>
            <a:r>
              <a:rPr lang="zh-CN" altLang="en-GB" b="1" dirty="0">
                <a:solidFill>
                  <a:schemeClr val="accent1">
                    <a:lumMod val="75000"/>
                  </a:schemeClr>
                </a:solidFill>
              </a:rPr>
              <a:t>是一个类</a:t>
            </a:r>
          </a:p>
        </p:txBody>
      </p:sp>
    </p:spTree>
    <p:custDataLst>
      <p:tags r:id="rId1"/>
    </p:custDataLst>
    <p:extLst>
      <p:ext uri="{BB962C8B-B14F-4D97-AF65-F5344CB8AC3E}">
        <p14:creationId xmlns:p14="http://schemas.microsoft.com/office/powerpoint/2010/main" val="3317199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FD70DE-7D38-49B0-9A54-8DE24BA285FA}"/>
              </a:ext>
            </a:extLst>
          </p:cNvPr>
          <p:cNvSpPr/>
          <p:nvPr/>
        </p:nvSpPr>
        <p:spPr>
          <a:xfrm>
            <a:off x="899592" y="123478"/>
            <a:ext cx="3265638" cy="461665"/>
          </a:xfrm>
          <a:prstGeom prst="rect">
            <a:avLst/>
          </a:prstGeom>
        </p:spPr>
        <p:txBody>
          <a:bodyPr wrap="none">
            <a:spAutoFit/>
          </a:bodyPr>
          <a:lstStyle/>
          <a:p>
            <a:r>
              <a:rPr lang="zh-CN" altLang="en-GB" sz="2400" b="1" dirty="0">
                <a:solidFill>
                  <a:schemeClr val="bg1"/>
                </a:solidFill>
                <a:latin typeface="+mj-ea"/>
                <a:ea typeface="+mj-ea"/>
              </a:rPr>
              <a:t>1.3.3 表达式与运算符</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D751A877-9B19-4D75-8B2C-667FE95C601A}"/>
              </a:ext>
            </a:extLst>
          </p:cNvPr>
          <p:cNvSpPr/>
          <p:nvPr/>
        </p:nvSpPr>
        <p:spPr>
          <a:xfrm>
            <a:off x="539552" y="1059582"/>
            <a:ext cx="4572000" cy="1704954"/>
          </a:xfrm>
          <a:prstGeom prst="rect">
            <a:avLst/>
          </a:prstGeom>
        </p:spPr>
        <p:txBody>
          <a:bodyPr>
            <a:spAutoFit/>
          </a:bodyPr>
          <a:lstStyle/>
          <a:p>
            <a:pPr>
              <a:lnSpc>
                <a:spcPct val="150000"/>
              </a:lnSpc>
            </a:pPr>
            <a:r>
              <a:rPr lang="zh-CN" altLang="en-GB" b="1" dirty="0">
                <a:solidFill>
                  <a:schemeClr val="accent1">
                    <a:lumMod val="75000"/>
                  </a:schemeClr>
                </a:solidFill>
              </a:rPr>
              <a:t>相等关系运算符</a:t>
            </a:r>
          </a:p>
          <a:p>
            <a:pPr lvl="1">
              <a:lnSpc>
                <a:spcPct val="150000"/>
              </a:lnSpc>
            </a:pPr>
            <a:r>
              <a:rPr lang="zh-CN" altLang="en-GB" b="1" dirty="0">
                <a:solidFill>
                  <a:schemeClr val="accent1">
                    <a:lumMod val="75000"/>
                  </a:schemeClr>
                </a:solidFill>
              </a:rPr>
              <a:t>数字相等运算符 == ，</a:t>
            </a:r>
            <a:r>
              <a:rPr lang="en-GB" altLang="zh-CN" b="1" dirty="0">
                <a:solidFill>
                  <a:schemeClr val="accent1">
                    <a:lumMod val="75000"/>
                  </a:schemeClr>
                </a:solidFill>
              </a:rPr>
              <a:t> != </a:t>
            </a:r>
          </a:p>
          <a:p>
            <a:pPr lvl="1">
              <a:lnSpc>
                <a:spcPct val="150000"/>
              </a:lnSpc>
            </a:pPr>
            <a:r>
              <a:rPr lang="zh-CN" altLang="en-GB" b="1" dirty="0">
                <a:solidFill>
                  <a:schemeClr val="accent1">
                    <a:lumMod val="75000"/>
                  </a:schemeClr>
                </a:solidFill>
              </a:rPr>
              <a:t>布尔相等运算符 == ， </a:t>
            </a:r>
            <a:r>
              <a:rPr lang="en-GB" altLang="zh-CN" b="1" dirty="0">
                <a:solidFill>
                  <a:schemeClr val="accent1">
                    <a:lumMod val="75000"/>
                  </a:schemeClr>
                </a:solidFill>
              </a:rPr>
              <a:t>!= </a:t>
            </a:r>
          </a:p>
          <a:p>
            <a:pPr lvl="1">
              <a:lnSpc>
                <a:spcPct val="150000"/>
              </a:lnSpc>
            </a:pPr>
            <a:r>
              <a:rPr lang="zh-CN" altLang="en-GB" b="1" dirty="0">
                <a:solidFill>
                  <a:schemeClr val="accent1">
                    <a:lumMod val="75000"/>
                  </a:schemeClr>
                </a:solidFill>
              </a:rPr>
              <a:t>引用相等运算符 == ， </a:t>
            </a:r>
            <a:r>
              <a:rPr lang="en-GB" altLang="zh-CN" b="1" dirty="0">
                <a:solidFill>
                  <a:schemeClr val="accent1">
                    <a:lumMod val="75000"/>
                  </a:schemeClr>
                </a:solidFill>
              </a:rPr>
              <a:t>!=</a:t>
            </a:r>
          </a:p>
        </p:txBody>
      </p:sp>
    </p:spTree>
    <p:custDataLst>
      <p:tags r:id="rId1"/>
    </p:custDataLst>
    <p:extLst>
      <p:ext uri="{BB962C8B-B14F-4D97-AF65-F5344CB8AC3E}">
        <p14:creationId xmlns:p14="http://schemas.microsoft.com/office/powerpoint/2010/main" val="332723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FD70DE-7D38-49B0-9A54-8DE24BA285FA}"/>
              </a:ext>
            </a:extLst>
          </p:cNvPr>
          <p:cNvSpPr/>
          <p:nvPr/>
        </p:nvSpPr>
        <p:spPr>
          <a:xfrm>
            <a:off x="899592" y="123478"/>
            <a:ext cx="3265638" cy="461665"/>
          </a:xfrm>
          <a:prstGeom prst="rect">
            <a:avLst/>
          </a:prstGeom>
        </p:spPr>
        <p:txBody>
          <a:bodyPr wrap="none">
            <a:spAutoFit/>
          </a:bodyPr>
          <a:lstStyle/>
          <a:p>
            <a:r>
              <a:rPr lang="zh-CN" altLang="en-GB" sz="2400" b="1" dirty="0">
                <a:solidFill>
                  <a:schemeClr val="bg1"/>
                </a:solidFill>
                <a:latin typeface="+mj-ea"/>
                <a:ea typeface="+mj-ea"/>
              </a:rPr>
              <a:t>1.3.3 表达式与运算符</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7BA14A1F-6A5F-4951-91AB-67E62009F2A1}"/>
              </a:ext>
            </a:extLst>
          </p:cNvPr>
          <p:cNvSpPr/>
          <p:nvPr/>
        </p:nvSpPr>
        <p:spPr>
          <a:xfrm>
            <a:off x="467544" y="1203598"/>
            <a:ext cx="8208912" cy="2873735"/>
          </a:xfrm>
          <a:prstGeom prst="rect">
            <a:avLst/>
          </a:prstGeom>
        </p:spPr>
        <p:txBody>
          <a:bodyPr wrap="square">
            <a:spAutoFit/>
          </a:bodyPr>
          <a:lstStyle/>
          <a:p>
            <a:pPr>
              <a:lnSpc>
                <a:spcPct val="90000"/>
              </a:lnSpc>
            </a:pPr>
            <a:r>
              <a:rPr lang="zh-CN" altLang="en-GB" sz="2400" b="1" dirty="0">
                <a:solidFill>
                  <a:schemeClr val="accent1">
                    <a:lumMod val="75000"/>
                  </a:schemeClr>
                </a:solidFill>
              </a:rPr>
              <a:t>逻辑运算符</a:t>
            </a:r>
          </a:p>
          <a:p>
            <a:pPr lvl="1">
              <a:lnSpc>
                <a:spcPct val="110000"/>
              </a:lnSpc>
            </a:pPr>
            <a:r>
              <a:rPr lang="zh-CN" altLang="en-GB" sz="2000" b="1" dirty="0">
                <a:solidFill>
                  <a:schemeClr val="accent1">
                    <a:lumMod val="75000"/>
                  </a:schemeClr>
                </a:solidFill>
              </a:rPr>
              <a:t>“与”运算 &amp;&amp;</a:t>
            </a:r>
          </a:p>
          <a:p>
            <a:pPr lvl="2">
              <a:lnSpc>
                <a:spcPct val="110000"/>
              </a:lnSpc>
            </a:pPr>
            <a:r>
              <a:rPr lang="zh-CN" altLang="en-GB" b="1" dirty="0">
                <a:solidFill>
                  <a:schemeClr val="accent1">
                    <a:lumMod val="75000"/>
                  </a:schemeClr>
                </a:solidFill>
              </a:rPr>
              <a:t>如果两个操作数的值都为</a:t>
            </a:r>
            <a:r>
              <a:rPr lang="en-GB" altLang="zh-CN" b="1" dirty="0">
                <a:solidFill>
                  <a:schemeClr val="accent1">
                    <a:lumMod val="75000"/>
                  </a:schemeClr>
                </a:solidFill>
              </a:rPr>
              <a:t>true</a:t>
            </a:r>
            <a:r>
              <a:rPr lang="zh-CN" altLang="en-GB" b="1" dirty="0">
                <a:solidFill>
                  <a:schemeClr val="accent1">
                    <a:lumMod val="75000"/>
                  </a:schemeClr>
                </a:solidFill>
              </a:rPr>
              <a:t>运算结果为</a:t>
            </a:r>
            <a:r>
              <a:rPr lang="en-GB" altLang="zh-CN" b="1" dirty="0">
                <a:solidFill>
                  <a:schemeClr val="accent1">
                    <a:lumMod val="75000"/>
                  </a:schemeClr>
                </a:solidFill>
              </a:rPr>
              <a:t>true; </a:t>
            </a:r>
            <a:r>
              <a:rPr lang="zh-CN" altLang="en-GB" b="1" dirty="0">
                <a:solidFill>
                  <a:schemeClr val="accent1">
                    <a:lumMod val="75000"/>
                  </a:schemeClr>
                </a:solidFill>
              </a:rPr>
              <a:t>否则，结果为</a:t>
            </a:r>
            <a:r>
              <a:rPr lang="en-GB" altLang="zh-CN" b="1" dirty="0">
                <a:solidFill>
                  <a:schemeClr val="accent1">
                    <a:lumMod val="75000"/>
                  </a:schemeClr>
                </a:solidFill>
                <a:latin typeface="Arial Unicode MS" pitchFamily="34" charset="-122"/>
              </a:rPr>
              <a:t>false</a:t>
            </a:r>
            <a:r>
              <a:rPr lang="en-GB" altLang="zh-CN" b="1" dirty="0">
                <a:solidFill>
                  <a:schemeClr val="accent1">
                    <a:lumMod val="75000"/>
                  </a:schemeClr>
                </a:solidFill>
              </a:rPr>
              <a:t>.</a:t>
            </a:r>
          </a:p>
          <a:p>
            <a:pPr lvl="1">
              <a:lnSpc>
                <a:spcPct val="110000"/>
              </a:lnSpc>
            </a:pPr>
            <a:r>
              <a:rPr lang="en-GB" altLang="zh-CN" sz="2000" b="1" dirty="0">
                <a:solidFill>
                  <a:schemeClr val="accent1">
                    <a:lumMod val="75000"/>
                  </a:schemeClr>
                </a:solidFill>
              </a:rPr>
              <a:t>“</a:t>
            </a:r>
            <a:r>
              <a:rPr lang="zh-CN" altLang="en-GB" sz="2000" b="1" dirty="0">
                <a:solidFill>
                  <a:schemeClr val="accent1">
                    <a:lumMod val="75000"/>
                  </a:schemeClr>
                </a:solidFill>
              </a:rPr>
              <a:t>或”运算 ||</a:t>
            </a:r>
          </a:p>
          <a:p>
            <a:pPr lvl="2">
              <a:lnSpc>
                <a:spcPct val="110000"/>
              </a:lnSpc>
            </a:pPr>
            <a:r>
              <a:rPr lang="zh-CN" altLang="en-GB" b="1" dirty="0">
                <a:solidFill>
                  <a:schemeClr val="accent1">
                    <a:lumMod val="75000"/>
                  </a:schemeClr>
                </a:solidFill>
              </a:rPr>
              <a:t>如果两个操作数的值都为</a:t>
            </a:r>
            <a:r>
              <a:rPr lang="en-GB" altLang="zh-CN" b="1" dirty="0">
                <a:solidFill>
                  <a:schemeClr val="accent1">
                    <a:lumMod val="75000"/>
                  </a:schemeClr>
                </a:solidFill>
                <a:latin typeface="Arial Unicode MS" pitchFamily="34" charset="-122"/>
              </a:rPr>
              <a:t>false</a:t>
            </a:r>
            <a:r>
              <a:rPr lang="zh-CN" altLang="en-GB" b="1" dirty="0">
                <a:solidFill>
                  <a:schemeClr val="accent1">
                    <a:lumMod val="75000"/>
                  </a:schemeClr>
                </a:solidFill>
              </a:rPr>
              <a:t>运算结果为</a:t>
            </a:r>
            <a:r>
              <a:rPr lang="en-GB" altLang="zh-CN" b="1" dirty="0">
                <a:solidFill>
                  <a:schemeClr val="accent1">
                    <a:lumMod val="75000"/>
                  </a:schemeClr>
                </a:solidFill>
                <a:latin typeface="Arial Unicode MS" pitchFamily="34" charset="-122"/>
              </a:rPr>
              <a:t>false</a:t>
            </a:r>
            <a:r>
              <a:rPr lang="en-GB" altLang="zh-CN" b="1" dirty="0">
                <a:solidFill>
                  <a:schemeClr val="accent1">
                    <a:lumMod val="75000"/>
                  </a:schemeClr>
                </a:solidFill>
              </a:rPr>
              <a:t>;</a:t>
            </a:r>
            <a:r>
              <a:rPr lang="zh-CN" altLang="en-GB" b="1" dirty="0">
                <a:solidFill>
                  <a:schemeClr val="accent1">
                    <a:lumMod val="75000"/>
                  </a:schemeClr>
                </a:solidFill>
              </a:rPr>
              <a:t>否则，结果</a:t>
            </a:r>
            <a:r>
              <a:rPr lang="en-GB" altLang="zh-CN" b="1" dirty="0">
                <a:solidFill>
                  <a:schemeClr val="accent1">
                    <a:lumMod val="75000"/>
                  </a:schemeClr>
                </a:solidFill>
                <a:latin typeface="Arial Unicode MS" pitchFamily="34" charset="-122"/>
              </a:rPr>
              <a:t>true</a:t>
            </a:r>
          </a:p>
          <a:p>
            <a:pPr lvl="1">
              <a:lnSpc>
                <a:spcPct val="90000"/>
              </a:lnSpc>
            </a:pPr>
            <a:r>
              <a:rPr lang="zh-CN" altLang="en-GB" sz="2000" b="1" dirty="0">
                <a:solidFill>
                  <a:schemeClr val="accent1">
                    <a:lumMod val="75000"/>
                  </a:schemeClr>
                </a:solidFill>
              </a:rPr>
              <a:t>“非”运算符！</a:t>
            </a:r>
          </a:p>
          <a:p>
            <a:pPr lvl="2">
              <a:lnSpc>
                <a:spcPct val="90000"/>
              </a:lnSpc>
            </a:pPr>
            <a:r>
              <a:rPr lang="zh-CN" altLang="en-GB" b="1" dirty="0">
                <a:solidFill>
                  <a:schemeClr val="accent1">
                    <a:lumMod val="75000"/>
                  </a:schemeClr>
                </a:solidFill>
              </a:rPr>
              <a:t>操作数的类型必须是布尔类型</a:t>
            </a:r>
            <a:endParaRPr lang="zh-CN" altLang="en-GB" b="1" dirty="0">
              <a:solidFill>
                <a:schemeClr val="accent1">
                  <a:lumMod val="75000"/>
                </a:schemeClr>
              </a:solidFill>
              <a:latin typeface="Arial Unicode MS" pitchFamily="34" charset="-122"/>
            </a:endParaRPr>
          </a:p>
          <a:p>
            <a:pPr lvl="2">
              <a:lnSpc>
                <a:spcPct val="120000"/>
              </a:lnSpc>
            </a:pPr>
            <a:r>
              <a:rPr lang="zh-CN" altLang="en-GB" b="1" dirty="0">
                <a:solidFill>
                  <a:schemeClr val="accent1">
                    <a:lumMod val="75000"/>
                  </a:schemeClr>
                </a:solidFill>
              </a:rPr>
              <a:t>如果操作数的结果为 </a:t>
            </a:r>
            <a:r>
              <a:rPr lang="en-GB" altLang="zh-CN" b="1" dirty="0">
                <a:solidFill>
                  <a:schemeClr val="accent1">
                    <a:lumMod val="75000"/>
                  </a:schemeClr>
                </a:solidFill>
                <a:latin typeface="Arial Unicode MS" pitchFamily="34" charset="-122"/>
              </a:rPr>
              <a:t>false</a:t>
            </a:r>
            <a:r>
              <a:rPr lang="en-GB" altLang="zh-CN" b="1" dirty="0">
                <a:solidFill>
                  <a:schemeClr val="accent1">
                    <a:lumMod val="75000"/>
                  </a:schemeClr>
                </a:solidFill>
              </a:rPr>
              <a:t>，</a:t>
            </a:r>
            <a:r>
              <a:rPr lang="zh-CN" altLang="en-GB" b="1" dirty="0">
                <a:solidFill>
                  <a:schemeClr val="accent1">
                    <a:lumMod val="75000"/>
                  </a:schemeClr>
                </a:solidFill>
              </a:rPr>
              <a:t>则表达式的结果为</a:t>
            </a:r>
            <a:r>
              <a:rPr lang="zh-CN" altLang="en-GB" b="1" dirty="0">
                <a:solidFill>
                  <a:schemeClr val="accent1">
                    <a:lumMod val="75000"/>
                  </a:schemeClr>
                </a:solidFill>
                <a:latin typeface="Arial Unicode MS" pitchFamily="34" charset="-122"/>
              </a:rPr>
              <a:t> </a:t>
            </a:r>
            <a:r>
              <a:rPr lang="en-GB" altLang="zh-CN" b="1" dirty="0">
                <a:solidFill>
                  <a:schemeClr val="accent1">
                    <a:lumMod val="75000"/>
                  </a:schemeClr>
                </a:solidFill>
                <a:latin typeface="Arial Unicode MS" pitchFamily="34" charset="-122"/>
              </a:rPr>
              <a:t>true</a:t>
            </a:r>
            <a:r>
              <a:rPr lang="en-GB" altLang="zh-CN" b="1" dirty="0">
                <a:solidFill>
                  <a:schemeClr val="accent1">
                    <a:lumMod val="75000"/>
                  </a:schemeClr>
                </a:solidFill>
              </a:rPr>
              <a:t> ，</a:t>
            </a:r>
            <a:r>
              <a:rPr lang="zh-CN" altLang="en-GB" b="1" dirty="0">
                <a:solidFill>
                  <a:schemeClr val="accent1">
                    <a:lumMod val="75000"/>
                  </a:schemeClr>
                </a:solidFill>
              </a:rPr>
              <a:t>如果操作数的结果为 </a:t>
            </a:r>
            <a:r>
              <a:rPr lang="en-GB" altLang="zh-CN" b="1" dirty="0">
                <a:solidFill>
                  <a:schemeClr val="accent1">
                    <a:lumMod val="75000"/>
                  </a:schemeClr>
                </a:solidFill>
                <a:latin typeface="Arial Unicode MS" pitchFamily="34" charset="-122"/>
              </a:rPr>
              <a:t>true</a:t>
            </a:r>
            <a:r>
              <a:rPr lang="zh-CN" altLang="en-GB" b="1" dirty="0">
                <a:solidFill>
                  <a:schemeClr val="accent1">
                    <a:lumMod val="75000"/>
                  </a:schemeClr>
                </a:solidFill>
              </a:rPr>
              <a:t>则表达式的结果为</a:t>
            </a:r>
            <a:r>
              <a:rPr lang="en-GB" altLang="zh-CN" b="1" dirty="0">
                <a:solidFill>
                  <a:schemeClr val="accent1">
                    <a:lumMod val="75000"/>
                  </a:schemeClr>
                </a:solidFill>
                <a:latin typeface="Arial Unicode MS" pitchFamily="34" charset="-122"/>
              </a:rPr>
              <a:t> false</a:t>
            </a:r>
          </a:p>
        </p:txBody>
      </p:sp>
    </p:spTree>
    <p:custDataLst>
      <p:tags r:id="rId1"/>
    </p:custDataLst>
    <p:extLst>
      <p:ext uri="{BB962C8B-B14F-4D97-AF65-F5344CB8AC3E}">
        <p14:creationId xmlns:p14="http://schemas.microsoft.com/office/powerpoint/2010/main" val="3960654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19F94EF-6A39-4563-A04C-9A7F5E97CF25}"/>
              </a:ext>
            </a:extLst>
          </p:cNvPr>
          <p:cNvSpPr/>
          <p:nvPr/>
        </p:nvSpPr>
        <p:spPr>
          <a:xfrm>
            <a:off x="899592" y="123478"/>
            <a:ext cx="3265638" cy="461665"/>
          </a:xfrm>
          <a:prstGeom prst="rect">
            <a:avLst/>
          </a:prstGeom>
        </p:spPr>
        <p:txBody>
          <a:bodyPr wrap="none">
            <a:spAutoFit/>
          </a:bodyPr>
          <a:lstStyle/>
          <a:p>
            <a:r>
              <a:rPr lang="zh-CN" altLang="en-GB" sz="2400" b="1" dirty="0">
                <a:solidFill>
                  <a:schemeClr val="bg1"/>
                </a:solidFill>
                <a:latin typeface="+mj-ea"/>
                <a:ea typeface="+mj-ea"/>
              </a:rPr>
              <a:t>1.3.3 表达式与运算符</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E7FEC37C-0997-45F0-891E-DB014C392767}"/>
              </a:ext>
            </a:extLst>
          </p:cNvPr>
          <p:cNvSpPr/>
          <p:nvPr/>
        </p:nvSpPr>
        <p:spPr>
          <a:xfrm>
            <a:off x="611560" y="1131590"/>
            <a:ext cx="7848872" cy="1976951"/>
          </a:xfrm>
          <a:prstGeom prst="rect">
            <a:avLst/>
          </a:prstGeom>
        </p:spPr>
        <p:txBody>
          <a:bodyPr wrap="square">
            <a:spAutoFit/>
          </a:bodyPr>
          <a:lstStyle/>
          <a:p>
            <a:pPr marL="609600" indent="-609600">
              <a:lnSpc>
                <a:spcPct val="150000"/>
              </a:lnSpc>
              <a:buFont typeface="Wingdings" panose="05000000000000000000" pitchFamily="2" charset="2"/>
              <a:buNone/>
            </a:pPr>
            <a:r>
              <a:rPr lang="zh-CN" altLang="en-US" sz="2400" b="1" dirty="0">
                <a:solidFill>
                  <a:schemeClr val="accent1">
                    <a:lumMod val="75000"/>
                  </a:schemeClr>
                </a:solidFill>
                <a:latin typeface="+mj-ea"/>
                <a:ea typeface="+mj-ea"/>
              </a:rPr>
              <a:t>条件运算符 </a:t>
            </a:r>
            <a:r>
              <a:rPr lang="en-US" altLang="zh-CN" sz="2000" b="1" dirty="0">
                <a:solidFill>
                  <a:schemeClr val="accent1">
                    <a:lumMod val="75000"/>
                  </a:schemeClr>
                </a:solidFill>
                <a:latin typeface="+mj-ea"/>
                <a:ea typeface="+mj-ea"/>
              </a:rPr>
              <a:t>(</a:t>
            </a:r>
            <a:r>
              <a:rPr lang="zh-CN" altLang="en-US" sz="2000" b="1" dirty="0">
                <a:solidFill>
                  <a:schemeClr val="accent1">
                    <a:lumMod val="75000"/>
                  </a:schemeClr>
                </a:solidFill>
                <a:latin typeface="+mj-ea"/>
                <a:ea typeface="+mj-ea"/>
              </a:rPr>
              <a:t>表达式</a:t>
            </a:r>
            <a:r>
              <a:rPr lang="en-US" altLang="zh-CN" sz="2000" b="1" dirty="0">
                <a:solidFill>
                  <a:schemeClr val="accent1">
                    <a:lumMod val="75000"/>
                  </a:schemeClr>
                </a:solidFill>
                <a:latin typeface="+mj-ea"/>
                <a:ea typeface="+mj-ea"/>
              </a:rPr>
              <a:t>1</a:t>
            </a:r>
            <a:r>
              <a:rPr lang="zh-CN" altLang="en-US" sz="2000" b="1" dirty="0">
                <a:solidFill>
                  <a:schemeClr val="accent1">
                    <a:lumMod val="75000"/>
                  </a:schemeClr>
                </a:solidFill>
                <a:latin typeface="+mj-ea"/>
                <a:ea typeface="+mj-ea"/>
              </a:rPr>
              <a:t>？表达式</a:t>
            </a:r>
            <a:r>
              <a:rPr lang="en-US" altLang="zh-CN" sz="2000" b="1" dirty="0">
                <a:solidFill>
                  <a:schemeClr val="accent1">
                    <a:lumMod val="75000"/>
                  </a:schemeClr>
                </a:solidFill>
                <a:latin typeface="+mj-ea"/>
                <a:ea typeface="+mj-ea"/>
              </a:rPr>
              <a:t>2</a:t>
            </a:r>
            <a:r>
              <a:rPr lang="zh-CN" altLang="en-US" sz="2000" b="1" dirty="0">
                <a:solidFill>
                  <a:schemeClr val="accent1">
                    <a:lumMod val="75000"/>
                  </a:schemeClr>
                </a:solidFill>
                <a:latin typeface="+mj-ea"/>
                <a:ea typeface="+mj-ea"/>
              </a:rPr>
              <a:t>：表达式</a:t>
            </a:r>
            <a:r>
              <a:rPr lang="en-US" altLang="zh-CN" sz="2000" b="1" dirty="0">
                <a:solidFill>
                  <a:schemeClr val="accent1">
                    <a:lumMod val="75000"/>
                  </a:schemeClr>
                </a:solidFill>
                <a:latin typeface="+mj-ea"/>
                <a:ea typeface="+mj-ea"/>
              </a:rPr>
              <a:t>3)</a:t>
            </a:r>
            <a:endParaRPr lang="en-GB" altLang="zh-CN" sz="2000" b="1" dirty="0">
              <a:solidFill>
                <a:schemeClr val="accent1">
                  <a:lumMod val="75000"/>
                </a:schemeClr>
              </a:solidFill>
              <a:latin typeface="+mj-ea"/>
              <a:ea typeface="+mj-ea"/>
            </a:endParaRPr>
          </a:p>
          <a:p>
            <a:pPr marL="990600" lvl="1" indent="-533400">
              <a:lnSpc>
                <a:spcPct val="150000"/>
              </a:lnSpc>
            </a:pPr>
            <a:r>
              <a:rPr lang="zh-CN" altLang="en-GB" sz="2000" b="1" dirty="0">
                <a:solidFill>
                  <a:schemeClr val="accent1">
                    <a:lumMod val="75000"/>
                  </a:schemeClr>
                </a:solidFill>
                <a:latin typeface="+mj-ea"/>
                <a:ea typeface="+mj-ea"/>
              </a:rPr>
              <a:t>首先计算表达式1</a:t>
            </a:r>
          </a:p>
          <a:p>
            <a:pPr marL="990600" lvl="1" indent="-533400">
              <a:lnSpc>
                <a:spcPct val="150000"/>
              </a:lnSpc>
            </a:pPr>
            <a:r>
              <a:rPr lang="zh-CN" altLang="en-GB" sz="2000" b="1" dirty="0">
                <a:solidFill>
                  <a:schemeClr val="accent1">
                    <a:lumMod val="75000"/>
                  </a:schemeClr>
                </a:solidFill>
                <a:latin typeface="+mj-ea"/>
                <a:ea typeface="+mj-ea"/>
              </a:rPr>
              <a:t>如果表达式1的值为 </a:t>
            </a:r>
            <a:r>
              <a:rPr lang="en-GB" altLang="zh-CN" sz="2000" b="1" dirty="0">
                <a:solidFill>
                  <a:schemeClr val="accent1">
                    <a:lumMod val="75000"/>
                  </a:schemeClr>
                </a:solidFill>
                <a:latin typeface="+mj-ea"/>
                <a:ea typeface="+mj-ea"/>
              </a:rPr>
              <a:t>true, </a:t>
            </a:r>
            <a:r>
              <a:rPr lang="zh-CN" altLang="en-GB" sz="2000" b="1" dirty="0">
                <a:solidFill>
                  <a:schemeClr val="accent1">
                    <a:lumMod val="75000"/>
                  </a:schemeClr>
                </a:solidFill>
                <a:latin typeface="+mj-ea"/>
                <a:ea typeface="+mj-ea"/>
              </a:rPr>
              <a:t>则选择表达式2的值</a:t>
            </a:r>
          </a:p>
          <a:p>
            <a:pPr marL="990600" lvl="1" indent="-533400">
              <a:lnSpc>
                <a:spcPct val="150000"/>
              </a:lnSpc>
            </a:pPr>
            <a:r>
              <a:rPr lang="zh-CN" altLang="en-GB" sz="2000" b="1" dirty="0">
                <a:solidFill>
                  <a:schemeClr val="accent1">
                    <a:lumMod val="75000"/>
                  </a:schemeClr>
                </a:solidFill>
                <a:latin typeface="+mj-ea"/>
                <a:ea typeface="+mj-ea"/>
              </a:rPr>
              <a:t>如果表达式1的值为 </a:t>
            </a:r>
            <a:r>
              <a:rPr lang="en-GB" altLang="zh-CN" sz="2000" b="1" dirty="0">
                <a:solidFill>
                  <a:schemeClr val="accent1">
                    <a:lumMod val="75000"/>
                  </a:schemeClr>
                </a:solidFill>
                <a:latin typeface="+mj-ea"/>
                <a:ea typeface="+mj-ea"/>
              </a:rPr>
              <a:t>false,</a:t>
            </a:r>
            <a:r>
              <a:rPr lang="zh-CN" altLang="en-GB" sz="2000" b="1" dirty="0">
                <a:solidFill>
                  <a:schemeClr val="accent1">
                    <a:lumMod val="75000"/>
                  </a:schemeClr>
                </a:solidFill>
                <a:latin typeface="+mj-ea"/>
                <a:ea typeface="+mj-ea"/>
              </a:rPr>
              <a:t>则选择表达式3的值</a:t>
            </a:r>
            <a:endParaRPr lang="en-GB" altLang="zh-CN" sz="2000" b="1" dirty="0">
              <a:solidFill>
                <a:schemeClr val="accent1">
                  <a:lumMod val="75000"/>
                </a:schemeClr>
              </a:solidFill>
              <a:latin typeface="+mj-ea"/>
              <a:ea typeface="+mj-ea"/>
            </a:endParaRPr>
          </a:p>
        </p:txBody>
      </p:sp>
    </p:spTree>
    <p:custDataLst>
      <p:tags r:id="rId1"/>
    </p:custDataLst>
    <p:extLst>
      <p:ext uri="{BB962C8B-B14F-4D97-AF65-F5344CB8AC3E}">
        <p14:creationId xmlns:p14="http://schemas.microsoft.com/office/powerpoint/2010/main" val="2012675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208A128-8B30-42A2-B647-B111CEA9F9AC}"/>
              </a:ext>
            </a:extLst>
          </p:cNvPr>
          <p:cNvSpPr/>
          <p:nvPr/>
        </p:nvSpPr>
        <p:spPr>
          <a:xfrm>
            <a:off x="827584" y="123478"/>
            <a:ext cx="5105180" cy="461665"/>
          </a:xfrm>
          <a:prstGeom prst="rect">
            <a:avLst/>
          </a:prstGeom>
        </p:spPr>
        <p:txBody>
          <a:bodyPr wrap="none">
            <a:spAutoFit/>
          </a:bodyPr>
          <a:lstStyle/>
          <a:p>
            <a:r>
              <a:rPr lang="en-US" altLang="zh-CN" sz="2400" b="1" dirty="0">
                <a:solidFill>
                  <a:schemeClr val="bg1"/>
                </a:solidFill>
                <a:latin typeface="+mn-ea"/>
              </a:rPr>
              <a:t>1.1 Java</a:t>
            </a:r>
            <a:r>
              <a:rPr lang="zh-CN" altLang="en-US" sz="2400" b="1" dirty="0">
                <a:solidFill>
                  <a:schemeClr val="bg1"/>
                </a:solidFill>
                <a:latin typeface="+mn-ea"/>
              </a:rPr>
              <a:t>语言与面向对象的程序设计</a:t>
            </a:r>
          </a:p>
        </p:txBody>
      </p:sp>
      <p:sp>
        <p:nvSpPr>
          <p:cNvPr id="4" name="矩形 3">
            <a:extLst>
              <a:ext uri="{FF2B5EF4-FFF2-40B4-BE49-F238E27FC236}">
                <a16:creationId xmlns:a16="http://schemas.microsoft.com/office/drawing/2014/main" id="{BB38437F-5B57-4A37-A0CD-CDBA66F0B61A}"/>
              </a:ext>
            </a:extLst>
          </p:cNvPr>
          <p:cNvSpPr/>
          <p:nvPr/>
        </p:nvSpPr>
        <p:spPr>
          <a:xfrm>
            <a:off x="323527" y="1049957"/>
            <a:ext cx="8640960" cy="646331"/>
          </a:xfrm>
          <a:prstGeom prst="rect">
            <a:avLst/>
          </a:prstGeom>
        </p:spPr>
        <p:txBody>
          <a:bodyPr wrap="square">
            <a:spAutoFit/>
          </a:bodyPr>
          <a:lstStyle/>
          <a:p>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是由</a:t>
            </a:r>
            <a:r>
              <a:rPr lang="en-US" altLang="zh-CN" b="1" dirty="0">
                <a:solidFill>
                  <a:schemeClr val="accent1">
                    <a:lumMod val="75000"/>
                  </a:schemeClr>
                </a:solidFill>
                <a:latin typeface="+mj-ea"/>
                <a:ea typeface="+mj-ea"/>
              </a:rPr>
              <a:t>Sun Microsystems</a:t>
            </a:r>
            <a:r>
              <a:rPr lang="zh-CN" altLang="en-US" b="1" dirty="0">
                <a:solidFill>
                  <a:schemeClr val="accent1">
                    <a:lumMod val="75000"/>
                  </a:schemeClr>
                </a:solidFill>
                <a:latin typeface="+mj-ea"/>
                <a:ea typeface="+mj-ea"/>
              </a:rPr>
              <a:t>公司于</a:t>
            </a:r>
            <a:r>
              <a:rPr lang="en-US" altLang="zh-CN" b="1" dirty="0">
                <a:solidFill>
                  <a:schemeClr val="accent1">
                    <a:lumMod val="75000"/>
                  </a:schemeClr>
                </a:solidFill>
                <a:latin typeface="+mj-ea"/>
                <a:ea typeface="+mj-ea"/>
              </a:rPr>
              <a:t>1995</a:t>
            </a:r>
            <a:r>
              <a:rPr lang="zh-CN" altLang="en-US" b="1" dirty="0">
                <a:solidFill>
                  <a:schemeClr val="accent1">
                    <a:lumMod val="75000"/>
                  </a:schemeClr>
                </a:solidFill>
                <a:latin typeface="+mj-ea"/>
                <a:ea typeface="+mj-ea"/>
              </a:rPr>
              <a:t>年</a:t>
            </a:r>
            <a:r>
              <a:rPr lang="en-US" altLang="zh-CN" b="1" dirty="0">
                <a:solidFill>
                  <a:schemeClr val="accent1">
                    <a:lumMod val="75000"/>
                  </a:schemeClr>
                </a:solidFill>
                <a:latin typeface="+mj-ea"/>
                <a:ea typeface="+mj-ea"/>
              </a:rPr>
              <a:t>5</a:t>
            </a:r>
            <a:r>
              <a:rPr lang="zh-CN" altLang="en-US" b="1" dirty="0">
                <a:solidFill>
                  <a:schemeClr val="accent1">
                    <a:lumMod val="75000"/>
                  </a:schemeClr>
                </a:solidFill>
                <a:latin typeface="+mj-ea"/>
                <a:ea typeface="+mj-ea"/>
              </a:rPr>
              <a:t>月推出的</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面向对象程序设计语言和</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平台的总称。由</a:t>
            </a:r>
            <a:r>
              <a:rPr lang="en-US" altLang="zh-CN" b="1" dirty="0">
                <a:solidFill>
                  <a:schemeClr val="accent1">
                    <a:lumMod val="75000"/>
                  </a:schemeClr>
                </a:solidFill>
                <a:latin typeface="+mj-ea"/>
                <a:ea typeface="+mj-ea"/>
              </a:rPr>
              <a:t>James Gosling</a:t>
            </a:r>
            <a:r>
              <a:rPr lang="zh-CN" altLang="en-US" b="1" dirty="0">
                <a:solidFill>
                  <a:schemeClr val="accent1">
                    <a:lumMod val="75000"/>
                  </a:schemeClr>
                </a:solidFill>
                <a:latin typeface="+mj-ea"/>
                <a:ea typeface="+mj-ea"/>
              </a:rPr>
              <a:t>和同事们共同研发，并在</a:t>
            </a:r>
            <a:r>
              <a:rPr lang="en-US" altLang="zh-CN" b="1" dirty="0">
                <a:solidFill>
                  <a:schemeClr val="accent1">
                    <a:lumMod val="75000"/>
                  </a:schemeClr>
                </a:solidFill>
                <a:latin typeface="+mj-ea"/>
                <a:ea typeface="+mj-ea"/>
              </a:rPr>
              <a:t>1995</a:t>
            </a:r>
            <a:r>
              <a:rPr lang="zh-CN" altLang="en-US" b="1" dirty="0">
                <a:solidFill>
                  <a:schemeClr val="accent1">
                    <a:lumMod val="75000"/>
                  </a:schemeClr>
                </a:solidFill>
                <a:latin typeface="+mj-ea"/>
                <a:ea typeface="+mj-ea"/>
              </a:rPr>
              <a:t>年正式推出。</a:t>
            </a:r>
          </a:p>
        </p:txBody>
      </p:sp>
      <p:sp>
        <p:nvSpPr>
          <p:cNvPr id="5" name="矩形 4">
            <a:extLst>
              <a:ext uri="{FF2B5EF4-FFF2-40B4-BE49-F238E27FC236}">
                <a16:creationId xmlns:a16="http://schemas.microsoft.com/office/drawing/2014/main" id="{7193C026-A879-461B-A435-ADD105C9D838}"/>
              </a:ext>
            </a:extLst>
          </p:cNvPr>
          <p:cNvSpPr/>
          <p:nvPr/>
        </p:nvSpPr>
        <p:spPr>
          <a:xfrm>
            <a:off x="388741" y="2161103"/>
            <a:ext cx="2287806" cy="369332"/>
          </a:xfrm>
          <a:prstGeom prst="rect">
            <a:avLst/>
          </a:prstGeom>
        </p:spPr>
        <p:txBody>
          <a:bodyPr wrap="none">
            <a:spAutoFit/>
          </a:bodyPr>
          <a:lstStyle/>
          <a:p>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分为三个体系：</a:t>
            </a:r>
          </a:p>
        </p:txBody>
      </p:sp>
      <p:sp>
        <p:nvSpPr>
          <p:cNvPr id="6" name="矩形 5">
            <a:extLst>
              <a:ext uri="{FF2B5EF4-FFF2-40B4-BE49-F238E27FC236}">
                <a16:creationId xmlns:a16="http://schemas.microsoft.com/office/drawing/2014/main" id="{A0DE8B07-3664-4F0B-B7A5-27E3A64B8EB2}"/>
              </a:ext>
            </a:extLst>
          </p:cNvPr>
          <p:cNvSpPr/>
          <p:nvPr/>
        </p:nvSpPr>
        <p:spPr>
          <a:xfrm>
            <a:off x="640768" y="2602427"/>
            <a:ext cx="8323719" cy="1289905"/>
          </a:xfrm>
          <a:prstGeom prst="rect">
            <a:avLst/>
          </a:prstGeom>
        </p:spPr>
        <p:txBody>
          <a:bodyPr wrap="square">
            <a:spAutoFit/>
          </a:bodyPr>
          <a:lstStyle/>
          <a:p>
            <a:pPr latinLnBrk="1">
              <a:lnSpc>
                <a:spcPct val="150000"/>
              </a:lnSpc>
              <a:buFont typeface="Arial" panose="020B0604020202020204" pitchFamily="34" charset="0"/>
              <a:buChar char="•"/>
            </a:pPr>
            <a:r>
              <a:rPr lang="en-US" altLang="zh-CN" b="1" dirty="0" err="1">
                <a:solidFill>
                  <a:schemeClr val="accent1">
                    <a:lumMod val="75000"/>
                  </a:schemeClr>
                </a:solidFill>
                <a:latin typeface="+mj-ea"/>
                <a:ea typeface="+mj-ea"/>
              </a:rPr>
              <a:t>JavaSE</a:t>
            </a:r>
            <a:r>
              <a:rPr lang="zh-CN" altLang="en-US" b="1" dirty="0">
                <a:solidFill>
                  <a:schemeClr val="accent1">
                    <a:lumMod val="75000"/>
                  </a:schemeClr>
                </a:solidFill>
                <a:latin typeface="+mj-ea"/>
                <a:ea typeface="+mj-ea"/>
              </a:rPr>
              <a:t>（</a:t>
            </a:r>
            <a:r>
              <a:rPr lang="en-US" altLang="zh-CN" b="1" dirty="0">
                <a:solidFill>
                  <a:schemeClr val="accent1">
                    <a:lumMod val="75000"/>
                  </a:schemeClr>
                </a:solidFill>
                <a:latin typeface="+mj-ea"/>
                <a:ea typeface="+mj-ea"/>
              </a:rPr>
              <a:t>J2SE</a:t>
            </a:r>
            <a:r>
              <a:rPr lang="zh-CN" altLang="en-US" b="1" dirty="0">
                <a:solidFill>
                  <a:schemeClr val="accent1">
                    <a:lumMod val="75000"/>
                  </a:schemeClr>
                </a:solidFill>
                <a:latin typeface="+mj-ea"/>
                <a:ea typeface="+mj-ea"/>
              </a:rPr>
              <a:t>）（</a:t>
            </a:r>
            <a:r>
              <a:rPr lang="en-US" altLang="zh-CN" b="1" dirty="0">
                <a:solidFill>
                  <a:schemeClr val="accent1">
                    <a:lumMod val="75000"/>
                  </a:schemeClr>
                </a:solidFill>
                <a:latin typeface="+mj-ea"/>
                <a:ea typeface="+mj-ea"/>
              </a:rPr>
              <a:t>Java2 Platform Standard Edition</a:t>
            </a:r>
            <a:r>
              <a:rPr lang="zh-CN" altLang="en-US" b="1" dirty="0">
                <a:solidFill>
                  <a:schemeClr val="accent1">
                    <a:lumMod val="75000"/>
                  </a:schemeClr>
                </a:solidFill>
                <a:latin typeface="+mj-ea"/>
                <a:ea typeface="+mj-ea"/>
              </a:rPr>
              <a:t>，</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平台标准版）</a:t>
            </a:r>
          </a:p>
          <a:p>
            <a:pPr latinLnBrk="1">
              <a:lnSpc>
                <a:spcPct val="150000"/>
              </a:lnSpc>
              <a:buFont typeface="Arial" panose="020B0604020202020204" pitchFamily="34" charset="0"/>
              <a:buChar char="•"/>
            </a:pPr>
            <a:r>
              <a:rPr lang="en-US" altLang="zh-CN" b="1" dirty="0" err="1">
                <a:solidFill>
                  <a:schemeClr val="accent1">
                    <a:lumMod val="75000"/>
                  </a:schemeClr>
                </a:solidFill>
                <a:latin typeface="+mj-ea"/>
                <a:ea typeface="+mj-ea"/>
              </a:rPr>
              <a:t>JavaEE</a:t>
            </a:r>
            <a:r>
              <a:rPr lang="en-US" altLang="zh-CN" b="1" dirty="0">
                <a:solidFill>
                  <a:schemeClr val="accent1">
                    <a:lumMod val="75000"/>
                  </a:schemeClr>
                </a:solidFill>
                <a:latin typeface="+mj-ea"/>
                <a:ea typeface="+mj-ea"/>
              </a:rPr>
              <a:t>(J2EE)       (Java 2 </a:t>
            </a:r>
            <a:r>
              <a:rPr lang="en-US" altLang="zh-CN" b="1" dirty="0" err="1">
                <a:solidFill>
                  <a:schemeClr val="accent1">
                    <a:lumMod val="75000"/>
                  </a:schemeClr>
                </a:solidFill>
                <a:latin typeface="+mj-ea"/>
                <a:ea typeface="+mj-ea"/>
              </a:rPr>
              <a:t>Platform,Enterprise</a:t>
            </a:r>
            <a:r>
              <a:rPr lang="en-US" altLang="zh-CN" b="1" dirty="0">
                <a:solidFill>
                  <a:schemeClr val="accent1">
                    <a:lumMod val="75000"/>
                  </a:schemeClr>
                </a:solidFill>
                <a:latin typeface="+mj-ea"/>
                <a:ea typeface="+mj-ea"/>
              </a:rPr>
              <a:t> Edition</a:t>
            </a:r>
            <a:r>
              <a:rPr lang="zh-CN" altLang="en-US" b="1" dirty="0">
                <a:solidFill>
                  <a:schemeClr val="accent1">
                    <a:lumMod val="75000"/>
                  </a:schemeClr>
                </a:solidFill>
                <a:latin typeface="+mj-ea"/>
                <a:ea typeface="+mj-ea"/>
              </a:rPr>
              <a:t>，</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平台企业版</a:t>
            </a:r>
            <a:r>
              <a:rPr lang="en-US" altLang="zh-CN" b="1" dirty="0">
                <a:solidFill>
                  <a:schemeClr val="accent1">
                    <a:lumMod val="75000"/>
                  </a:schemeClr>
                </a:solidFill>
                <a:latin typeface="+mj-ea"/>
                <a:ea typeface="+mj-ea"/>
              </a:rPr>
              <a:t>)</a:t>
            </a:r>
          </a:p>
          <a:p>
            <a:pPr latinLnBrk="1">
              <a:lnSpc>
                <a:spcPct val="150000"/>
              </a:lnSpc>
              <a:buFont typeface="Arial" panose="020B0604020202020204" pitchFamily="34" charset="0"/>
              <a:buChar char="•"/>
            </a:pPr>
            <a:r>
              <a:rPr lang="en-US" altLang="zh-CN" b="1" dirty="0">
                <a:solidFill>
                  <a:schemeClr val="accent1">
                    <a:lumMod val="75000"/>
                  </a:schemeClr>
                </a:solidFill>
                <a:latin typeface="+mj-ea"/>
                <a:ea typeface="+mj-ea"/>
              </a:rPr>
              <a:t>JavaME(J2ME)      (Java 2 Platform Micro Edition</a:t>
            </a:r>
            <a:r>
              <a:rPr lang="zh-CN" altLang="en-US" b="1" dirty="0">
                <a:solidFill>
                  <a:schemeClr val="accent1">
                    <a:lumMod val="75000"/>
                  </a:schemeClr>
                </a:solidFill>
                <a:latin typeface="+mj-ea"/>
                <a:ea typeface="+mj-ea"/>
              </a:rPr>
              <a:t>，</a:t>
            </a:r>
            <a:r>
              <a:rPr lang="en-US" altLang="zh-CN" b="1" dirty="0">
                <a:solidFill>
                  <a:schemeClr val="accent1">
                    <a:lumMod val="75000"/>
                  </a:schemeClr>
                </a:solidFill>
                <a:latin typeface="+mj-ea"/>
                <a:ea typeface="+mj-ea"/>
              </a:rPr>
              <a:t>java</a:t>
            </a:r>
            <a:r>
              <a:rPr lang="zh-CN" altLang="en-US" b="1" dirty="0">
                <a:solidFill>
                  <a:schemeClr val="accent1">
                    <a:lumMod val="75000"/>
                  </a:schemeClr>
                </a:solidFill>
                <a:latin typeface="+mj-ea"/>
                <a:ea typeface="+mj-ea"/>
              </a:rPr>
              <a:t>平台微型版</a:t>
            </a:r>
            <a:r>
              <a:rPr lang="en-US" altLang="zh-CN" b="1" dirty="0">
                <a:solidFill>
                  <a:schemeClr val="accent1">
                    <a:lumMod val="75000"/>
                  </a:schemeClr>
                </a:solidFill>
                <a:latin typeface="+mj-ea"/>
                <a:ea typeface="+mj-ea"/>
              </a:rPr>
              <a:t>)</a:t>
            </a:r>
            <a:r>
              <a:rPr lang="zh-CN" altLang="en-US" b="1" dirty="0">
                <a:solidFill>
                  <a:schemeClr val="accent1">
                    <a:lumMod val="75000"/>
                  </a:schemeClr>
                </a:solidFill>
                <a:latin typeface="+mj-ea"/>
                <a:ea typeface="+mj-ea"/>
              </a:rPr>
              <a:t>。</a:t>
            </a:r>
            <a:endParaRPr lang="zh-CN" altLang="en-US" b="1" i="0" dirty="0">
              <a:solidFill>
                <a:schemeClr val="accent1">
                  <a:lumMod val="75000"/>
                </a:schemeClr>
              </a:solidFill>
              <a:effectLst/>
              <a:latin typeface="+mj-ea"/>
              <a:ea typeface="+mj-ea"/>
            </a:endParaRPr>
          </a:p>
        </p:txBody>
      </p:sp>
    </p:spTree>
    <p:custDataLst>
      <p:tags r:id="rId1"/>
    </p:custDataLst>
    <p:extLst>
      <p:ext uri="{BB962C8B-B14F-4D97-AF65-F5344CB8AC3E}">
        <p14:creationId xmlns:p14="http://schemas.microsoft.com/office/powerpoint/2010/main" val="481281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651BF2-8ED5-4313-86DC-ECD3F786B552}"/>
              </a:ext>
            </a:extLst>
          </p:cNvPr>
          <p:cNvSpPr/>
          <p:nvPr/>
        </p:nvSpPr>
        <p:spPr>
          <a:xfrm>
            <a:off x="899592" y="123478"/>
            <a:ext cx="2342308" cy="461665"/>
          </a:xfrm>
          <a:prstGeom prst="rect">
            <a:avLst/>
          </a:prstGeom>
        </p:spPr>
        <p:txBody>
          <a:bodyPr wrap="none">
            <a:spAutoFit/>
          </a:bodyPr>
          <a:lstStyle/>
          <a:p>
            <a:r>
              <a:rPr lang="zh-CN" altLang="en-GB" sz="2400" b="1" dirty="0">
                <a:solidFill>
                  <a:schemeClr val="bg1"/>
                </a:solidFill>
                <a:latin typeface="+mj-ea"/>
                <a:ea typeface="+mj-ea"/>
              </a:rPr>
              <a:t>1.3.4 类型转换</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82EF9ED2-93AC-428D-9837-E0C75319F27F}"/>
              </a:ext>
            </a:extLst>
          </p:cNvPr>
          <p:cNvSpPr/>
          <p:nvPr/>
        </p:nvSpPr>
        <p:spPr>
          <a:xfrm>
            <a:off x="251520" y="880168"/>
            <a:ext cx="4572000" cy="1393330"/>
          </a:xfrm>
          <a:prstGeom prst="rect">
            <a:avLst/>
          </a:prstGeom>
        </p:spPr>
        <p:txBody>
          <a:bodyPr>
            <a:spAutoFit/>
          </a:bodyPr>
          <a:lstStyle/>
          <a:p>
            <a:pPr>
              <a:lnSpc>
                <a:spcPct val="120000"/>
              </a:lnSpc>
            </a:pPr>
            <a:r>
              <a:rPr lang="zh-CN" altLang="en-GB" b="1" dirty="0">
                <a:solidFill>
                  <a:schemeClr val="accent1">
                    <a:lumMod val="75000"/>
                  </a:schemeClr>
                </a:solidFill>
              </a:rPr>
              <a:t>每个表达式都有类型</a:t>
            </a:r>
          </a:p>
          <a:p>
            <a:pPr>
              <a:lnSpc>
                <a:spcPct val="120000"/>
              </a:lnSpc>
            </a:pPr>
            <a:r>
              <a:rPr lang="zh-CN" altLang="en-GB" b="1" dirty="0">
                <a:solidFill>
                  <a:schemeClr val="accent1">
                    <a:lumMod val="75000"/>
                  </a:schemeClr>
                </a:solidFill>
              </a:rPr>
              <a:t>如果表达式的类型对于上下文不合适</a:t>
            </a:r>
          </a:p>
          <a:p>
            <a:pPr lvl="1">
              <a:lnSpc>
                <a:spcPct val="120000"/>
              </a:lnSpc>
            </a:pPr>
            <a:r>
              <a:rPr lang="zh-CN" altLang="en-GB" b="1" dirty="0">
                <a:solidFill>
                  <a:schemeClr val="accent1">
                    <a:lumMod val="75000"/>
                  </a:schemeClr>
                </a:solidFill>
              </a:rPr>
              <a:t>有时可能会导致编译错误</a:t>
            </a:r>
          </a:p>
          <a:p>
            <a:pPr lvl="1">
              <a:lnSpc>
                <a:spcPct val="120000"/>
              </a:lnSpc>
            </a:pPr>
            <a:r>
              <a:rPr lang="zh-CN" altLang="en-GB" b="1" dirty="0">
                <a:solidFill>
                  <a:schemeClr val="accent1">
                    <a:lumMod val="75000"/>
                  </a:schemeClr>
                </a:solidFill>
              </a:rPr>
              <a:t>有时语言会进行隐含类型转换</a:t>
            </a:r>
          </a:p>
        </p:txBody>
      </p:sp>
      <p:sp>
        <p:nvSpPr>
          <p:cNvPr id="4" name="矩形 3">
            <a:extLst>
              <a:ext uri="{FF2B5EF4-FFF2-40B4-BE49-F238E27FC236}">
                <a16:creationId xmlns:a16="http://schemas.microsoft.com/office/drawing/2014/main" id="{F1DCFE36-0F9D-471F-B667-7A84FAB5573D}"/>
              </a:ext>
            </a:extLst>
          </p:cNvPr>
          <p:cNvSpPr/>
          <p:nvPr/>
        </p:nvSpPr>
        <p:spPr>
          <a:xfrm>
            <a:off x="125760" y="2499742"/>
            <a:ext cx="8892480" cy="2092881"/>
          </a:xfrm>
          <a:prstGeom prst="rect">
            <a:avLst/>
          </a:prstGeom>
        </p:spPr>
        <p:txBody>
          <a:bodyPr wrap="square">
            <a:spAutoFit/>
          </a:bodyPr>
          <a:lstStyle/>
          <a:p>
            <a:r>
              <a:rPr lang="zh-CN" altLang="en-GB" sz="2000" b="1" dirty="0">
                <a:solidFill>
                  <a:schemeClr val="accent1">
                    <a:lumMod val="75000"/>
                  </a:schemeClr>
                </a:solidFill>
                <a:latin typeface="+mj-ea"/>
                <a:ea typeface="+mj-ea"/>
              </a:rPr>
              <a:t>扩展转换</a:t>
            </a:r>
            <a:endParaRPr lang="zh-CN" altLang="en-US" sz="2000" b="1" dirty="0">
              <a:solidFill>
                <a:schemeClr val="accent1">
                  <a:lumMod val="75000"/>
                </a:schemeClr>
              </a:solidFill>
              <a:latin typeface="+mj-ea"/>
              <a:ea typeface="+mj-ea"/>
            </a:endParaRPr>
          </a:p>
          <a:p>
            <a:pPr lvl="1"/>
            <a:r>
              <a:rPr lang="en-GB" altLang="zh-CN" b="1" dirty="0">
                <a:solidFill>
                  <a:schemeClr val="accent1">
                    <a:lumMod val="75000"/>
                  </a:schemeClr>
                </a:solidFill>
                <a:latin typeface="+mj-ea"/>
                <a:ea typeface="+mj-ea"/>
              </a:rPr>
              <a:t>byte, short, int, long, float, double</a:t>
            </a:r>
            <a:endParaRPr lang="zh-CN" altLang="en-GB" b="1" dirty="0">
              <a:solidFill>
                <a:schemeClr val="accent1">
                  <a:lumMod val="75000"/>
                </a:schemeClr>
              </a:solidFill>
              <a:latin typeface="+mj-ea"/>
              <a:ea typeface="+mj-ea"/>
            </a:endParaRPr>
          </a:p>
          <a:p>
            <a:pPr lvl="1"/>
            <a:r>
              <a:rPr lang="zh-CN" altLang="en-GB" b="1" dirty="0">
                <a:solidFill>
                  <a:schemeClr val="accent1">
                    <a:lumMod val="75000"/>
                  </a:schemeClr>
                </a:solidFill>
                <a:latin typeface="+mj-ea"/>
                <a:ea typeface="+mj-ea"/>
              </a:rPr>
              <a:t>从一种整数类型到另一种整数类型，或者从</a:t>
            </a:r>
            <a:r>
              <a:rPr lang="en-GB" altLang="zh-CN" b="1" dirty="0">
                <a:solidFill>
                  <a:schemeClr val="accent1">
                    <a:lumMod val="75000"/>
                  </a:schemeClr>
                </a:solidFill>
                <a:latin typeface="+mj-ea"/>
                <a:ea typeface="+mj-ea"/>
              </a:rPr>
              <a:t>float</a:t>
            </a:r>
            <a:r>
              <a:rPr lang="zh-CN" altLang="en-GB" b="1" dirty="0">
                <a:solidFill>
                  <a:schemeClr val="accent1">
                    <a:lumMod val="75000"/>
                  </a:schemeClr>
                </a:solidFill>
                <a:latin typeface="+mj-ea"/>
                <a:ea typeface="+mj-ea"/>
              </a:rPr>
              <a:t>到</a:t>
            </a:r>
            <a:r>
              <a:rPr lang="en-GB" altLang="zh-CN" b="1" dirty="0">
                <a:solidFill>
                  <a:schemeClr val="accent1">
                    <a:lumMod val="75000"/>
                  </a:schemeClr>
                </a:solidFill>
                <a:latin typeface="+mj-ea"/>
                <a:ea typeface="+mj-ea"/>
              </a:rPr>
              <a:t>double</a:t>
            </a:r>
            <a:r>
              <a:rPr lang="zh-CN" altLang="en-GB" b="1" dirty="0">
                <a:solidFill>
                  <a:schemeClr val="accent1">
                    <a:lumMod val="75000"/>
                  </a:schemeClr>
                </a:solidFill>
                <a:latin typeface="+mj-ea"/>
                <a:ea typeface="+mj-ea"/>
              </a:rPr>
              <a:t>的转换不损失任何信息</a:t>
            </a:r>
          </a:p>
          <a:p>
            <a:pPr lvl="1"/>
            <a:r>
              <a:rPr lang="zh-CN" altLang="en-GB" b="1" dirty="0">
                <a:solidFill>
                  <a:schemeClr val="accent1">
                    <a:lumMod val="75000"/>
                  </a:schemeClr>
                </a:solidFill>
                <a:latin typeface="+mj-ea"/>
                <a:ea typeface="+mj-ea"/>
              </a:rPr>
              <a:t>从整数类形向</a:t>
            </a:r>
            <a:r>
              <a:rPr lang="en-GB" altLang="zh-CN" b="1" dirty="0">
                <a:solidFill>
                  <a:schemeClr val="accent1">
                    <a:lumMod val="75000"/>
                  </a:schemeClr>
                </a:solidFill>
                <a:latin typeface="+mj-ea"/>
                <a:ea typeface="+mj-ea"/>
              </a:rPr>
              <a:t>float</a:t>
            </a:r>
            <a:r>
              <a:rPr lang="zh-CN" altLang="en-GB" b="1" dirty="0">
                <a:solidFill>
                  <a:schemeClr val="accent1">
                    <a:lumMod val="75000"/>
                  </a:schemeClr>
                </a:solidFill>
                <a:latin typeface="+mj-ea"/>
                <a:ea typeface="+mj-ea"/>
              </a:rPr>
              <a:t>或</a:t>
            </a:r>
            <a:r>
              <a:rPr lang="en-GB" altLang="zh-CN" b="1" dirty="0">
                <a:solidFill>
                  <a:schemeClr val="accent1">
                    <a:lumMod val="75000"/>
                  </a:schemeClr>
                </a:solidFill>
                <a:latin typeface="+mj-ea"/>
                <a:ea typeface="+mj-ea"/>
              </a:rPr>
              <a:t>double</a:t>
            </a:r>
            <a:r>
              <a:rPr lang="zh-CN" altLang="en-GB" b="1" dirty="0">
                <a:solidFill>
                  <a:schemeClr val="accent1">
                    <a:lumMod val="75000"/>
                  </a:schemeClr>
                </a:solidFill>
                <a:latin typeface="+mj-ea"/>
                <a:ea typeface="+mj-ea"/>
              </a:rPr>
              <a:t>转换，会损失精度</a:t>
            </a:r>
          </a:p>
          <a:p>
            <a:r>
              <a:rPr lang="zh-CN" altLang="en-GB" sz="2000" b="1" dirty="0">
                <a:solidFill>
                  <a:schemeClr val="accent1">
                    <a:lumMod val="75000"/>
                  </a:schemeClr>
                </a:solidFill>
                <a:latin typeface="+mj-ea"/>
                <a:ea typeface="+mj-ea"/>
              </a:rPr>
              <a:t>窄化转换</a:t>
            </a:r>
          </a:p>
          <a:p>
            <a:pPr lvl="1"/>
            <a:r>
              <a:rPr lang="en-GB" altLang="zh-CN" b="1" dirty="0">
                <a:solidFill>
                  <a:schemeClr val="accent1">
                    <a:lumMod val="75000"/>
                  </a:schemeClr>
                </a:solidFill>
                <a:latin typeface="+mj-ea"/>
                <a:ea typeface="+mj-ea"/>
              </a:rPr>
              <a:t>double, float, long, int, short, </a:t>
            </a:r>
            <a:r>
              <a:rPr lang="en-GB" altLang="zh-CN" b="1" dirty="0" err="1">
                <a:solidFill>
                  <a:schemeClr val="accent1">
                    <a:lumMod val="75000"/>
                  </a:schemeClr>
                </a:solidFill>
                <a:latin typeface="+mj-ea"/>
                <a:ea typeface="+mj-ea"/>
              </a:rPr>
              <a:t>byte,char</a:t>
            </a:r>
            <a:endParaRPr lang="en-GB" altLang="zh-CN" b="1" dirty="0">
              <a:solidFill>
                <a:schemeClr val="accent1">
                  <a:lumMod val="75000"/>
                </a:schemeClr>
              </a:solidFill>
              <a:latin typeface="+mj-ea"/>
              <a:ea typeface="+mj-ea"/>
            </a:endParaRPr>
          </a:p>
          <a:p>
            <a:pPr lvl="1"/>
            <a:r>
              <a:rPr lang="zh-CN" altLang="en-GB" b="1" dirty="0">
                <a:solidFill>
                  <a:schemeClr val="accent1">
                    <a:lumMod val="75000"/>
                  </a:schemeClr>
                </a:solidFill>
                <a:latin typeface="+mj-ea"/>
                <a:ea typeface="+mj-ea"/>
              </a:rPr>
              <a:t>窄化转换可能会丢失信息</a:t>
            </a:r>
            <a:endParaRPr lang="zh-CN" altLang="en-GB" b="1" i="1" dirty="0">
              <a:solidFill>
                <a:schemeClr val="accent1">
                  <a:lumMod val="75000"/>
                </a:schemeClr>
              </a:solidFill>
              <a:latin typeface="+mj-ea"/>
              <a:ea typeface="+mj-ea"/>
            </a:endParaRPr>
          </a:p>
        </p:txBody>
      </p:sp>
    </p:spTree>
    <p:custDataLst>
      <p:tags r:id="rId1"/>
    </p:custDataLst>
    <p:extLst>
      <p:ext uri="{BB962C8B-B14F-4D97-AF65-F5344CB8AC3E}">
        <p14:creationId xmlns:p14="http://schemas.microsoft.com/office/powerpoint/2010/main" val="932427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98E96A-7A40-4A9F-8C49-71D7D38AAA85}"/>
              </a:ext>
            </a:extLst>
          </p:cNvPr>
          <p:cNvSpPr/>
          <p:nvPr/>
        </p:nvSpPr>
        <p:spPr>
          <a:xfrm>
            <a:off x="899592" y="123478"/>
            <a:ext cx="2342308" cy="461665"/>
          </a:xfrm>
          <a:prstGeom prst="rect">
            <a:avLst/>
          </a:prstGeom>
        </p:spPr>
        <p:txBody>
          <a:bodyPr wrap="none">
            <a:spAutoFit/>
          </a:bodyPr>
          <a:lstStyle/>
          <a:p>
            <a:r>
              <a:rPr lang="zh-CN" altLang="en-GB" sz="2400" b="1" dirty="0">
                <a:solidFill>
                  <a:schemeClr val="bg1"/>
                </a:solidFill>
                <a:latin typeface="+mj-ea"/>
                <a:ea typeface="+mj-ea"/>
              </a:rPr>
              <a:t>1.3.4 类型转换</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E936A865-8623-44E3-900A-F14C5E10F9EF}"/>
              </a:ext>
            </a:extLst>
          </p:cNvPr>
          <p:cNvSpPr/>
          <p:nvPr/>
        </p:nvSpPr>
        <p:spPr>
          <a:xfrm>
            <a:off x="611560" y="987574"/>
            <a:ext cx="6840760" cy="646331"/>
          </a:xfrm>
          <a:prstGeom prst="rect">
            <a:avLst/>
          </a:prstGeom>
        </p:spPr>
        <p:txBody>
          <a:bodyPr wrap="square">
            <a:spAutoFit/>
          </a:bodyPr>
          <a:lstStyle/>
          <a:p>
            <a:r>
              <a:rPr lang="zh-CN" altLang="en-GB" b="1" dirty="0">
                <a:solidFill>
                  <a:schemeClr val="accent1">
                    <a:lumMod val="75000"/>
                  </a:schemeClr>
                </a:solidFill>
              </a:rPr>
              <a:t>字符串转换</a:t>
            </a:r>
          </a:p>
          <a:p>
            <a:pPr lvl="1"/>
            <a:r>
              <a:rPr lang="zh-CN" altLang="en-GB" b="1" dirty="0">
                <a:solidFill>
                  <a:schemeClr val="accent1">
                    <a:lumMod val="75000"/>
                  </a:schemeClr>
                </a:solidFill>
              </a:rPr>
              <a:t>任何类型（包括</a:t>
            </a:r>
            <a:r>
              <a:rPr lang="en-GB" altLang="zh-CN" b="1" dirty="0">
                <a:solidFill>
                  <a:schemeClr val="accent1">
                    <a:lumMod val="75000"/>
                  </a:schemeClr>
                </a:solidFill>
              </a:rPr>
              <a:t>null</a:t>
            </a:r>
            <a:r>
              <a:rPr lang="zh-CN" altLang="en-GB" b="1" dirty="0">
                <a:solidFill>
                  <a:schemeClr val="accent1">
                    <a:lumMod val="75000"/>
                  </a:schemeClr>
                </a:solidFill>
              </a:rPr>
              <a:t>类型）都可以转换为字符串类型</a:t>
            </a:r>
            <a:endParaRPr lang="en-GB" altLang="zh-CN" b="1" dirty="0">
              <a:solidFill>
                <a:schemeClr val="accent1">
                  <a:lumMod val="75000"/>
                </a:schemeClr>
              </a:solidFill>
            </a:endParaRPr>
          </a:p>
        </p:txBody>
      </p:sp>
      <p:sp>
        <p:nvSpPr>
          <p:cNvPr id="4" name="矩形 3">
            <a:extLst>
              <a:ext uri="{FF2B5EF4-FFF2-40B4-BE49-F238E27FC236}">
                <a16:creationId xmlns:a16="http://schemas.microsoft.com/office/drawing/2014/main" id="{26D73579-9F8B-42C8-AA0D-6D86C5A192E2}"/>
              </a:ext>
            </a:extLst>
          </p:cNvPr>
          <p:cNvSpPr/>
          <p:nvPr/>
        </p:nvSpPr>
        <p:spPr>
          <a:xfrm>
            <a:off x="600120" y="1851670"/>
            <a:ext cx="6480720" cy="2862322"/>
          </a:xfrm>
          <a:prstGeom prst="rect">
            <a:avLst/>
          </a:prstGeom>
        </p:spPr>
        <p:txBody>
          <a:bodyPr wrap="square">
            <a:spAutoFit/>
          </a:bodyPr>
          <a:lstStyle/>
          <a:p>
            <a:pPr>
              <a:spcBef>
                <a:spcPct val="0"/>
              </a:spcBef>
            </a:pPr>
            <a:r>
              <a:rPr lang="zh-CN" altLang="en-GB" b="1" dirty="0">
                <a:solidFill>
                  <a:schemeClr val="accent1">
                    <a:lumMod val="75000"/>
                  </a:schemeClr>
                </a:solidFill>
              </a:rPr>
              <a:t>赋值转换</a:t>
            </a:r>
          </a:p>
          <a:p>
            <a:pPr lvl="1">
              <a:spcBef>
                <a:spcPct val="0"/>
              </a:spcBef>
            </a:pPr>
            <a:r>
              <a:rPr lang="zh-CN" altLang="en-GB" b="1" dirty="0">
                <a:solidFill>
                  <a:schemeClr val="accent1">
                    <a:lumMod val="75000"/>
                  </a:schemeClr>
                </a:solidFill>
              </a:rPr>
              <a:t>将表达式类型转换为制定变量的类型</a:t>
            </a:r>
          </a:p>
          <a:p>
            <a:pPr>
              <a:spcBef>
                <a:spcPct val="0"/>
              </a:spcBef>
            </a:pPr>
            <a:r>
              <a:rPr lang="zh-CN" altLang="en-GB" b="1" dirty="0">
                <a:solidFill>
                  <a:schemeClr val="accent1">
                    <a:lumMod val="75000"/>
                  </a:schemeClr>
                </a:solidFill>
              </a:rPr>
              <a:t>方法调用转换</a:t>
            </a:r>
          </a:p>
          <a:p>
            <a:pPr lvl="1">
              <a:spcBef>
                <a:spcPct val="0"/>
              </a:spcBef>
            </a:pPr>
            <a:r>
              <a:rPr lang="zh-CN" altLang="en-GB" b="1" dirty="0">
                <a:solidFill>
                  <a:schemeClr val="accent1">
                    <a:lumMod val="75000"/>
                  </a:schemeClr>
                </a:solidFill>
              </a:rPr>
              <a:t>适用于方法或构造方法调用中的每一个参数</a:t>
            </a:r>
          </a:p>
          <a:p>
            <a:pPr>
              <a:spcBef>
                <a:spcPct val="0"/>
              </a:spcBef>
            </a:pPr>
            <a:r>
              <a:rPr lang="zh-CN" altLang="en-GB" b="1" dirty="0">
                <a:solidFill>
                  <a:schemeClr val="accent1">
                    <a:lumMod val="75000"/>
                  </a:schemeClr>
                </a:solidFill>
              </a:rPr>
              <a:t>强制转换</a:t>
            </a:r>
          </a:p>
          <a:p>
            <a:pPr lvl="1">
              <a:spcBef>
                <a:spcPct val="0"/>
              </a:spcBef>
            </a:pPr>
            <a:r>
              <a:rPr lang="zh-CN" altLang="en-GB" b="1" dirty="0">
                <a:solidFill>
                  <a:schemeClr val="accent1">
                    <a:lumMod val="75000"/>
                  </a:schemeClr>
                </a:solidFill>
              </a:rPr>
              <a:t>将一个表达式转换为指定的类型</a:t>
            </a:r>
            <a:endParaRPr lang="en-GB" altLang="zh-CN" b="1" dirty="0">
              <a:solidFill>
                <a:schemeClr val="accent1">
                  <a:lumMod val="75000"/>
                </a:schemeClr>
              </a:solidFill>
            </a:endParaRPr>
          </a:p>
          <a:p>
            <a:pPr lvl="1">
              <a:spcBef>
                <a:spcPct val="0"/>
              </a:spcBef>
            </a:pPr>
            <a:r>
              <a:rPr lang="zh-CN" altLang="en-GB" b="1" dirty="0">
                <a:solidFill>
                  <a:schemeClr val="accent1">
                    <a:lumMod val="75000"/>
                  </a:schemeClr>
                </a:solidFill>
              </a:rPr>
              <a:t>例如  (</a:t>
            </a:r>
            <a:r>
              <a:rPr lang="en-GB" altLang="zh-CN" b="1" dirty="0">
                <a:solidFill>
                  <a:schemeClr val="accent1">
                    <a:lumMod val="75000"/>
                  </a:schemeClr>
                </a:solidFill>
              </a:rPr>
              <a:t>float)5.0</a:t>
            </a:r>
          </a:p>
          <a:p>
            <a:pPr>
              <a:spcBef>
                <a:spcPct val="0"/>
              </a:spcBef>
            </a:pPr>
            <a:r>
              <a:rPr lang="zh-CN" altLang="en-GB" b="1" dirty="0">
                <a:solidFill>
                  <a:schemeClr val="accent1">
                    <a:lumMod val="75000"/>
                  </a:schemeClr>
                </a:solidFill>
              </a:rPr>
              <a:t>字符串转换</a:t>
            </a:r>
          </a:p>
          <a:p>
            <a:pPr lvl="1">
              <a:spcBef>
                <a:spcPct val="0"/>
              </a:spcBef>
            </a:pPr>
            <a:r>
              <a:rPr lang="zh-CN" altLang="en-GB" b="1" dirty="0">
                <a:solidFill>
                  <a:schemeClr val="accent1">
                    <a:lumMod val="75000"/>
                  </a:schemeClr>
                </a:solidFill>
              </a:rPr>
              <a:t>只当一个操作数是</a:t>
            </a:r>
            <a:r>
              <a:rPr lang="en-GB" altLang="zh-CN" b="1" dirty="0">
                <a:solidFill>
                  <a:schemeClr val="accent1">
                    <a:lumMod val="75000"/>
                  </a:schemeClr>
                </a:solidFill>
              </a:rPr>
              <a:t>String</a:t>
            </a:r>
            <a:r>
              <a:rPr lang="zh-CN" altLang="en-GB" b="1" dirty="0">
                <a:solidFill>
                  <a:schemeClr val="accent1">
                    <a:lumMod val="75000"/>
                  </a:schemeClr>
                </a:solidFill>
              </a:rPr>
              <a:t>类型时，</a:t>
            </a:r>
            <a:br>
              <a:rPr lang="zh-CN" altLang="en-GB" b="1" dirty="0">
                <a:solidFill>
                  <a:schemeClr val="accent1">
                    <a:lumMod val="75000"/>
                  </a:schemeClr>
                </a:solidFill>
              </a:rPr>
            </a:br>
            <a:r>
              <a:rPr lang="zh-CN" altLang="en-GB" b="1" dirty="0">
                <a:solidFill>
                  <a:schemeClr val="accent1">
                    <a:lumMod val="75000"/>
                  </a:schemeClr>
                </a:solidFill>
              </a:rPr>
              <a:t>适用于</a:t>
            </a:r>
            <a:r>
              <a:rPr lang="en-GB" altLang="zh-CN" b="1" dirty="0">
                <a:solidFill>
                  <a:schemeClr val="accent1">
                    <a:lumMod val="75000"/>
                  </a:schemeClr>
                </a:solidFill>
                <a:latin typeface="Arial Unicode MS" pitchFamily="34" charset="-122"/>
              </a:rPr>
              <a:t>+</a:t>
            </a:r>
            <a:r>
              <a:rPr lang="zh-CN" altLang="en-GB" b="1" dirty="0">
                <a:solidFill>
                  <a:schemeClr val="accent1">
                    <a:lumMod val="75000"/>
                  </a:schemeClr>
                </a:solidFill>
              </a:rPr>
              <a:t>运算符的操作数</a:t>
            </a:r>
            <a:endParaRPr lang="en-GB"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4243400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4A6A2B0-90B2-4A0A-A8C1-798890770272}"/>
              </a:ext>
            </a:extLst>
          </p:cNvPr>
          <p:cNvSpPr/>
          <p:nvPr/>
        </p:nvSpPr>
        <p:spPr>
          <a:xfrm>
            <a:off x="899592" y="123478"/>
            <a:ext cx="2342308" cy="461665"/>
          </a:xfrm>
          <a:prstGeom prst="rect">
            <a:avLst/>
          </a:prstGeom>
        </p:spPr>
        <p:txBody>
          <a:bodyPr wrap="none">
            <a:spAutoFit/>
          </a:bodyPr>
          <a:lstStyle/>
          <a:p>
            <a:r>
              <a:rPr lang="zh-CN" altLang="en-GB" sz="2400" b="1" dirty="0">
                <a:solidFill>
                  <a:schemeClr val="bg1"/>
                </a:solidFill>
                <a:latin typeface="+mj-ea"/>
                <a:ea typeface="+mj-ea"/>
              </a:rPr>
              <a:t>1.3.4 类型转换</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5CF00D6D-1A64-408F-B235-E7E7392B122D}"/>
              </a:ext>
            </a:extLst>
          </p:cNvPr>
          <p:cNvSpPr/>
          <p:nvPr/>
        </p:nvSpPr>
        <p:spPr>
          <a:xfrm>
            <a:off x="467544" y="915566"/>
            <a:ext cx="8352928" cy="2585323"/>
          </a:xfrm>
          <a:prstGeom prst="rect">
            <a:avLst/>
          </a:prstGeom>
        </p:spPr>
        <p:txBody>
          <a:bodyPr wrap="square">
            <a:spAutoFit/>
          </a:bodyPr>
          <a:lstStyle/>
          <a:p>
            <a:pPr>
              <a:spcBef>
                <a:spcPct val="0"/>
              </a:spcBef>
            </a:pPr>
            <a:r>
              <a:rPr lang="zh-CN" altLang="en-GB" b="1" dirty="0">
                <a:solidFill>
                  <a:schemeClr val="accent1">
                    <a:lumMod val="75000"/>
                  </a:schemeClr>
                </a:solidFill>
              </a:rPr>
              <a:t>数字提升</a:t>
            </a:r>
          </a:p>
          <a:p>
            <a:pPr lvl="1">
              <a:spcBef>
                <a:spcPct val="0"/>
              </a:spcBef>
              <a:buFontTx/>
              <a:buNone/>
            </a:pPr>
            <a:r>
              <a:rPr lang="en-GB" altLang="zh-CN" b="1" dirty="0">
                <a:solidFill>
                  <a:schemeClr val="accent1">
                    <a:lumMod val="75000"/>
                  </a:schemeClr>
                </a:solidFill>
              </a:rPr>
              <a:t>   </a:t>
            </a:r>
            <a:r>
              <a:rPr lang="zh-CN" altLang="en-GB" b="1" dirty="0">
                <a:solidFill>
                  <a:schemeClr val="accent1">
                    <a:lumMod val="75000"/>
                  </a:schemeClr>
                </a:solidFill>
              </a:rPr>
              <a:t>将算术运算符的操作数转换为共同类型</a:t>
            </a:r>
          </a:p>
          <a:p>
            <a:pPr lvl="1">
              <a:spcBef>
                <a:spcPct val="0"/>
              </a:spcBef>
            </a:pPr>
            <a:r>
              <a:rPr lang="zh-CN" altLang="en-GB" b="1" dirty="0">
                <a:solidFill>
                  <a:schemeClr val="accent1">
                    <a:lumMod val="75000"/>
                  </a:schemeClr>
                </a:solidFill>
              </a:rPr>
              <a:t>一元数字提升</a:t>
            </a:r>
          </a:p>
          <a:p>
            <a:pPr lvl="2">
              <a:spcBef>
                <a:spcPct val="0"/>
              </a:spcBef>
            </a:pPr>
            <a:r>
              <a:rPr lang="zh-CN" altLang="en-GB" b="1" dirty="0">
                <a:solidFill>
                  <a:schemeClr val="accent1">
                    <a:lumMod val="75000"/>
                  </a:schemeClr>
                </a:solidFill>
              </a:rPr>
              <a:t>如果一个操作数是 </a:t>
            </a:r>
            <a:r>
              <a:rPr lang="en-GB" altLang="zh-CN" b="1" dirty="0">
                <a:solidFill>
                  <a:schemeClr val="accent1">
                    <a:lumMod val="75000"/>
                  </a:schemeClr>
                </a:solidFill>
                <a:latin typeface="Arial Unicode MS" pitchFamily="34" charset="-122"/>
              </a:rPr>
              <a:t>byte</a:t>
            </a:r>
            <a:r>
              <a:rPr lang="en-GB" altLang="zh-CN" b="1" dirty="0">
                <a:solidFill>
                  <a:schemeClr val="accent1">
                    <a:lumMod val="75000"/>
                  </a:schemeClr>
                </a:solidFill>
              </a:rPr>
              <a:t>, </a:t>
            </a:r>
            <a:r>
              <a:rPr lang="en-GB" altLang="zh-CN" b="1" dirty="0">
                <a:solidFill>
                  <a:schemeClr val="accent1">
                    <a:lumMod val="75000"/>
                  </a:schemeClr>
                </a:solidFill>
                <a:latin typeface="Arial Unicode MS" pitchFamily="34" charset="-122"/>
              </a:rPr>
              <a:t>short</a:t>
            </a:r>
            <a:r>
              <a:rPr lang="en-GB" altLang="zh-CN" b="1" dirty="0">
                <a:solidFill>
                  <a:schemeClr val="accent1">
                    <a:lumMod val="75000"/>
                  </a:schemeClr>
                </a:solidFill>
              </a:rPr>
              <a:t>, </a:t>
            </a:r>
            <a:r>
              <a:rPr lang="zh-CN" altLang="en-GB" b="1" dirty="0">
                <a:solidFill>
                  <a:schemeClr val="accent1">
                    <a:lumMod val="75000"/>
                  </a:schemeClr>
                </a:solidFill>
              </a:rPr>
              <a:t>或 </a:t>
            </a:r>
            <a:r>
              <a:rPr lang="en-GB" altLang="zh-CN" b="1" dirty="0">
                <a:solidFill>
                  <a:schemeClr val="accent1">
                    <a:lumMod val="75000"/>
                  </a:schemeClr>
                </a:solidFill>
                <a:latin typeface="Arial Unicode MS" pitchFamily="34" charset="-122"/>
              </a:rPr>
              <a:t>char</a:t>
            </a:r>
            <a:r>
              <a:rPr lang="zh-CN" altLang="en-GB" b="1" dirty="0">
                <a:solidFill>
                  <a:schemeClr val="accent1">
                    <a:lumMod val="75000"/>
                  </a:schemeClr>
                </a:solidFill>
                <a:latin typeface="Arial Unicode MS" pitchFamily="34" charset="-122"/>
              </a:rPr>
              <a:t>类型</a:t>
            </a:r>
            <a:r>
              <a:rPr lang="zh-CN" altLang="en-GB" b="1" dirty="0">
                <a:solidFill>
                  <a:schemeClr val="accent1">
                    <a:lumMod val="75000"/>
                  </a:schemeClr>
                </a:solidFill>
              </a:rPr>
              <a:t>, 一元数字提升通过扩展转换将它转换为</a:t>
            </a:r>
            <a:r>
              <a:rPr lang="en-GB" altLang="zh-CN" b="1" dirty="0">
                <a:solidFill>
                  <a:schemeClr val="accent1">
                    <a:lumMod val="75000"/>
                  </a:schemeClr>
                </a:solidFill>
                <a:latin typeface="Arial Unicode MS" pitchFamily="34" charset="-122"/>
              </a:rPr>
              <a:t>int</a:t>
            </a:r>
            <a:r>
              <a:rPr lang="zh-CN" altLang="en-GB" b="1" dirty="0">
                <a:solidFill>
                  <a:schemeClr val="accent1">
                    <a:lumMod val="75000"/>
                  </a:schemeClr>
                </a:solidFill>
              </a:rPr>
              <a:t>类型</a:t>
            </a:r>
          </a:p>
          <a:p>
            <a:pPr lvl="1">
              <a:spcBef>
                <a:spcPct val="0"/>
              </a:spcBef>
            </a:pPr>
            <a:r>
              <a:rPr lang="zh-CN" altLang="en-GB" b="1" dirty="0">
                <a:solidFill>
                  <a:schemeClr val="accent1">
                    <a:lumMod val="75000"/>
                  </a:schemeClr>
                </a:solidFill>
              </a:rPr>
              <a:t>二元数字提升</a:t>
            </a:r>
          </a:p>
          <a:p>
            <a:pPr lvl="2">
              <a:spcBef>
                <a:spcPct val="0"/>
              </a:spcBef>
            </a:pPr>
            <a:r>
              <a:rPr lang="zh-CN" altLang="en-GB" b="1" dirty="0">
                <a:solidFill>
                  <a:schemeClr val="accent1">
                    <a:lumMod val="75000"/>
                  </a:schemeClr>
                </a:solidFill>
              </a:rPr>
              <a:t>二元数字提升作用在特定操作符的操作数上</a:t>
            </a:r>
            <a:br>
              <a:rPr lang="en-GB" altLang="zh-CN" b="1" dirty="0">
                <a:solidFill>
                  <a:schemeClr val="accent1">
                    <a:lumMod val="75000"/>
                  </a:schemeClr>
                </a:solidFill>
              </a:rPr>
            </a:br>
            <a:r>
              <a:rPr lang="en-GB" altLang="zh-CN" b="1" dirty="0">
                <a:solidFill>
                  <a:schemeClr val="accent1">
                    <a:lumMod val="75000"/>
                  </a:schemeClr>
                </a:solidFill>
              </a:rPr>
              <a:t>*, /, %, +, -, &lt;, &lt;=, &gt;, &gt;=, ==, !=, &amp;, ^, | and?:</a:t>
            </a:r>
          </a:p>
          <a:p>
            <a:pPr lvl="2">
              <a:spcBef>
                <a:spcPct val="0"/>
              </a:spcBef>
            </a:pPr>
            <a:r>
              <a:rPr lang="zh-CN" altLang="en-GB" b="1" dirty="0">
                <a:solidFill>
                  <a:schemeClr val="accent1">
                    <a:lumMod val="75000"/>
                  </a:schemeClr>
                </a:solidFill>
              </a:rPr>
              <a:t>在必要时使用扩展转换来转换操作数类型</a:t>
            </a:r>
          </a:p>
        </p:txBody>
      </p:sp>
    </p:spTree>
    <p:custDataLst>
      <p:tags r:id="rId1"/>
    </p:custDataLst>
    <p:extLst>
      <p:ext uri="{BB962C8B-B14F-4D97-AF65-F5344CB8AC3E}">
        <p14:creationId xmlns:p14="http://schemas.microsoft.com/office/powerpoint/2010/main" val="1810500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DB16AA-829C-4626-A76C-ABC497383A79}"/>
              </a:ext>
            </a:extLst>
          </p:cNvPr>
          <p:cNvSpPr/>
          <p:nvPr/>
        </p:nvSpPr>
        <p:spPr>
          <a:xfrm>
            <a:off x="899592" y="123478"/>
            <a:ext cx="2342308" cy="461665"/>
          </a:xfrm>
          <a:prstGeom prst="rect">
            <a:avLst/>
          </a:prstGeom>
        </p:spPr>
        <p:txBody>
          <a:bodyPr wrap="none">
            <a:spAutoFit/>
          </a:bodyPr>
          <a:lstStyle/>
          <a:p>
            <a:r>
              <a:rPr lang="zh-CN" altLang="en-GB" sz="2400" b="1" dirty="0">
                <a:solidFill>
                  <a:schemeClr val="bg1"/>
                </a:solidFill>
                <a:latin typeface="+mj-ea"/>
                <a:ea typeface="+mj-ea"/>
              </a:rPr>
              <a:t>1.3.4 类型转换</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DD1A07EA-7DE8-41DA-BCF6-21941A1E1EA9}"/>
              </a:ext>
            </a:extLst>
          </p:cNvPr>
          <p:cNvSpPr/>
          <p:nvPr/>
        </p:nvSpPr>
        <p:spPr>
          <a:xfrm>
            <a:off x="611560" y="904228"/>
            <a:ext cx="5184576" cy="1668405"/>
          </a:xfrm>
          <a:prstGeom prst="rect">
            <a:avLst/>
          </a:prstGeom>
        </p:spPr>
        <p:txBody>
          <a:bodyPr wrap="square">
            <a:spAutoFit/>
          </a:bodyPr>
          <a:lstStyle/>
          <a:p>
            <a:r>
              <a:rPr lang="zh-CN" altLang="en-GB" b="1" dirty="0">
                <a:solidFill>
                  <a:schemeClr val="accent1">
                    <a:lumMod val="75000"/>
                  </a:schemeClr>
                </a:solidFill>
              </a:rPr>
              <a:t>标准输入输出简介</a:t>
            </a:r>
          </a:p>
          <a:p>
            <a:pPr lvl="1">
              <a:lnSpc>
                <a:spcPct val="120000"/>
              </a:lnSpc>
            </a:pPr>
            <a:r>
              <a:rPr lang="zh-CN" altLang="en-GB" b="1" dirty="0">
                <a:solidFill>
                  <a:schemeClr val="accent1">
                    <a:lumMod val="75000"/>
                  </a:schemeClr>
                </a:solidFill>
              </a:rPr>
              <a:t>标准输入流 </a:t>
            </a:r>
            <a:r>
              <a:rPr lang="en-GB" altLang="zh-CN" b="1" dirty="0">
                <a:solidFill>
                  <a:schemeClr val="accent1">
                    <a:lumMod val="75000"/>
                  </a:schemeClr>
                </a:solidFill>
              </a:rPr>
              <a:t>System.in</a:t>
            </a:r>
          </a:p>
          <a:p>
            <a:pPr lvl="1">
              <a:lnSpc>
                <a:spcPct val="120000"/>
              </a:lnSpc>
            </a:pPr>
            <a:r>
              <a:rPr lang="zh-CN" altLang="en-GB" b="1" dirty="0">
                <a:solidFill>
                  <a:schemeClr val="accent1">
                    <a:lumMod val="75000"/>
                  </a:schemeClr>
                </a:solidFill>
              </a:rPr>
              <a:t>标准输出流 </a:t>
            </a:r>
            <a:r>
              <a:rPr lang="en-GB" altLang="zh-CN" b="1" dirty="0" err="1">
                <a:solidFill>
                  <a:schemeClr val="accent1">
                    <a:lumMod val="75000"/>
                  </a:schemeClr>
                </a:solidFill>
              </a:rPr>
              <a:t>System.out</a:t>
            </a:r>
            <a:endParaRPr lang="en-GB" altLang="zh-CN" b="1" dirty="0">
              <a:solidFill>
                <a:schemeClr val="accent1">
                  <a:lumMod val="75000"/>
                </a:schemeClr>
              </a:solidFill>
            </a:endParaRPr>
          </a:p>
          <a:p>
            <a:pPr lvl="1">
              <a:lnSpc>
                <a:spcPct val="120000"/>
              </a:lnSpc>
            </a:pPr>
            <a:r>
              <a:rPr lang="zh-CN" altLang="en-GB" b="1" dirty="0">
                <a:solidFill>
                  <a:schemeClr val="accent1">
                    <a:lumMod val="75000"/>
                  </a:schemeClr>
                </a:solidFill>
              </a:rPr>
              <a:t>例如 </a:t>
            </a:r>
          </a:p>
          <a:p>
            <a:pPr lvl="2">
              <a:lnSpc>
                <a:spcPct val="120000"/>
              </a:lnSpc>
              <a:buFont typeface="Wingdings" panose="05000000000000000000" pitchFamily="2" charset="2"/>
              <a:buNone/>
            </a:pPr>
            <a:r>
              <a:rPr lang="en-GB" altLang="zh-CN" b="1" dirty="0" err="1">
                <a:solidFill>
                  <a:schemeClr val="accent1">
                    <a:lumMod val="75000"/>
                  </a:schemeClr>
                </a:solidFill>
              </a:rPr>
              <a:t>System.out.println</a:t>
            </a:r>
            <a:r>
              <a:rPr lang="en-GB" altLang="zh-CN" b="1" dirty="0">
                <a:solidFill>
                  <a:schemeClr val="accent1">
                    <a:lumMod val="75000"/>
                  </a:schemeClr>
                </a:solidFill>
              </a:rPr>
              <a:t>("Hello world!");</a:t>
            </a:r>
          </a:p>
        </p:txBody>
      </p:sp>
    </p:spTree>
    <p:custDataLst>
      <p:tags r:id="rId1"/>
    </p:custDataLst>
    <p:extLst>
      <p:ext uri="{BB962C8B-B14F-4D97-AF65-F5344CB8AC3E}">
        <p14:creationId xmlns:p14="http://schemas.microsoft.com/office/powerpoint/2010/main" val="3374631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C349E9-B8C1-405C-9424-B666BC0BF915}"/>
              </a:ext>
            </a:extLst>
          </p:cNvPr>
          <p:cNvSpPr/>
          <p:nvPr/>
        </p:nvSpPr>
        <p:spPr>
          <a:xfrm>
            <a:off x="971600" y="123478"/>
            <a:ext cx="2281394" cy="461665"/>
          </a:xfrm>
          <a:prstGeom prst="rect">
            <a:avLst/>
          </a:prstGeom>
        </p:spPr>
        <p:txBody>
          <a:bodyPr wrap="none">
            <a:spAutoFit/>
          </a:bodyPr>
          <a:lstStyle/>
          <a:p>
            <a:r>
              <a:rPr lang="en-US" altLang="zh-CN" sz="2400" b="1" dirty="0">
                <a:solidFill>
                  <a:schemeClr val="bg1"/>
                </a:solidFill>
                <a:latin typeface="+mj-ea"/>
                <a:ea typeface="+mj-ea"/>
              </a:rPr>
              <a:t>1.4 </a:t>
            </a:r>
            <a:r>
              <a:rPr lang="zh-CN" altLang="en-US" sz="2400" b="1" dirty="0">
                <a:solidFill>
                  <a:schemeClr val="bg1"/>
                </a:solidFill>
                <a:latin typeface="+mj-ea"/>
                <a:ea typeface="+mj-ea"/>
              </a:rPr>
              <a:t>数组的概念</a:t>
            </a:r>
          </a:p>
        </p:txBody>
      </p:sp>
      <p:sp>
        <p:nvSpPr>
          <p:cNvPr id="3" name="矩形 2">
            <a:extLst>
              <a:ext uri="{FF2B5EF4-FFF2-40B4-BE49-F238E27FC236}">
                <a16:creationId xmlns:a16="http://schemas.microsoft.com/office/drawing/2014/main" id="{934D15C7-9389-4E93-8110-22223F753FF1}"/>
              </a:ext>
            </a:extLst>
          </p:cNvPr>
          <p:cNvSpPr/>
          <p:nvPr/>
        </p:nvSpPr>
        <p:spPr>
          <a:xfrm>
            <a:off x="395536" y="1347614"/>
            <a:ext cx="6287558" cy="1754326"/>
          </a:xfrm>
          <a:prstGeom prst="rect">
            <a:avLst/>
          </a:prstGeom>
        </p:spPr>
        <p:txBody>
          <a:bodyPr wrap="square">
            <a:spAutoFit/>
          </a:bodyPr>
          <a:lstStyle/>
          <a:p>
            <a:r>
              <a:rPr lang="zh-CN" altLang="en-GB" b="1" dirty="0">
                <a:solidFill>
                  <a:schemeClr val="accent1">
                    <a:lumMod val="75000"/>
                  </a:schemeClr>
                </a:solidFill>
              </a:rPr>
              <a:t>数组由同一类型的一连串对象或者基本数据组成，并封装在同一个标识符（数组名称）下。</a:t>
            </a:r>
            <a:endParaRPr lang="en-GB" altLang="zh-CN" b="1" dirty="0">
              <a:solidFill>
                <a:schemeClr val="accent1">
                  <a:lumMod val="75000"/>
                </a:schemeClr>
              </a:solidFill>
            </a:endParaRPr>
          </a:p>
          <a:p>
            <a:r>
              <a:rPr lang="zh-CN" altLang="en-GB" b="1" dirty="0">
                <a:solidFill>
                  <a:schemeClr val="accent1">
                    <a:lumMod val="75000"/>
                  </a:schemeClr>
                </a:solidFill>
              </a:rPr>
              <a:t>数组是对象</a:t>
            </a:r>
            <a:endParaRPr lang="en-GB" altLang="zh-CN" b="1" dirty="0">
              <a:solidFill>
                <a:schemeClr val="accent1">
                  <a:lumMod val="75000"/>
                </a:schemeClr>
              </a:solidFill>
            </a:endParaRPr>
          </a:p>
          <a:p>
            <a:pPr lvl="1"/>
            <a:r>
              <a:rPr lang="zh-CN" altLang="en-GB" b="1" dirty="0">
                <a:solidFill>
                  <a:schemeClr val="accent1">
                    <a:lumMod val="75000"/>
                  </a:schemeClr>
                </a:solidFill>
              </a:rPr>
              <a:t>动态初始化</a:t>
            </a:r>
            <a:endParaRPr lang="en-GB" altLang="zh-CN" b="1" dirty="0">
              <a:solidFill>
                <a:schemeClr val="accent1">
                  <a:lumMod val="75000"/>
                </a:schemeClr>
              </a:solidFill>
            </a:endParaRPr>
          </a:p>
          <a:p>
            <a:pPr lvl="1"/>
            <a:r>
              <a:rPr lang="zh-CN" altLang="en-GB" b="1" dirty="0">
                <a:solidFill>
                  <a:schemeClr val="accent1">
                    <a:lumMod val="75000"/>
                  </a:schemeClr>
                </a:solidFill>
              </a:rPr>
              <a:t>可以赋值给</a:t>
            </a:r>
            <a:r>
              <a:rPr lang="en-GB" altLang="zh-CN" b="1" dirty="0">
                <a:solidFill>
                  <a:schemeClr val="accent1">
                    <a:lumMod val="75000"/>
                  </a:schemeClr>
                </a:solidFill>
                <a:latin typeface="Arial Unicode MS" pitchFamily="34" charset="-122"/>
              </a:rPr>
              <a:t>Object</a:t>
            </a:r>
            <a:r>
              <a:rPr lang="zh-CN" altLang="en-GB" b="1" dirty="0">
                <a:solidFill>
                  <a:schemeClr val="accent1">
                    <a:lumMod val="75000"/>
                  </a:schemeClr>
                </a:solidFill>
              </a:rPr>
              <a:t>类型的变量</a:t>
            </a:r>
            <a:endParaRPr lang="en-GB" altLang="zh-CN" b="1" dirty="0">
              <a:solidFill>
                <a:schemeClr val="accent1">
                  <a:lumMod val="75000"/>
                </a:schemeClr>
              </a:solidFill>
            </a:endParaRPr>
          </a:p>
          <a:p>
            <a:pPr lvl="1"/>
            <a:r>
              <a:rPr lang="zh-CN" altLang="en-GB" b="1" dirty="0">
                <a:solidFill>
                  <a:schemeClr val="accent1">
                    <a:lumMod val="75000"/>
                  </a:schemeClr>
                </a:solidFill>
              </a:rPr>
              <a:t>在数组中可以调用类</a:t>
            </a:r>
            <a:r>
              <a:rPr lang="en-GB" altLang="zh-CN" b="1" dirty="0">
                <a:solidFill>
                  <a:schemeClr val="accent1">
                    <a:lumMod val="75000"/>
                  </a:schemeClr>
                </a:solidFill>
                <a:latin typeface="Arial Unicode MS" pitchFamily="34" charset="-122"/>
              </a:rPr>
              <a:t>Object</a:t>
            </a:r>
            <a:r>
              <a:rPr lang="zh-CN" altLang="en-GB" b="1" dirty="0">
                <a:solidFill>
                  <a:schemeClr val="accent1">
                    <a:lumMod val="75000"/>
                  </a:schemeClr>
                </a:solidFill>
              </a:rPr>
              <a:t> 的所有方法</a:t>
            </a:r>
            <a:endParaRPr lang="en-GB" altLang="zh-CN" b="1" dirty="0">
              <a:solidFill>
                <a:schemeClr val="accent1">
                  <a:lumMod val="75000"/>
                </a:schemeClr>
              </a:solidFill>
            </a:endParaRPr>
          </a:p>
        </p:txBody>
      </p:sp>
      <p:sp>
        <p:nvSpPr>
          <p:cNvPr id="4" name="Rectangle 2">
            <a:extLst>
              <a:ext uri="{FF2B5EF4-FFF2-40B4-BE49-F238E27FC236}">
                <a16:creationId xmlns:a16="http://schemas.microsoft.com/office/drawing/2014/main" id="{962EBC5A-73E4-4B4A-A7EA-51A6059F9594}"/>
              </a:ext>
            </a:extLst>
          </p:cNvPr>
          <p:cNvSpPr>
            <a:spLocks noChangeArrowheads="1"/>
          </p:cNvSpPr>
          <p:nvPr/>
        </p:nvSpPr>
        <p:spPr bwMode="auto">
          <a:xfrm>
            <a:off x="7380312" y="987574"/>
            <a:ext cx="1219200" cy="3352800"/>
          </a:xfrm>
          <a:prstGeom prst="rect">
            <a:avLst/>
          </a:prstGeom>
          <a:solidFill>
            <a:srgbClr val="00CC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 name="Picture 5" descr="Java4_g1">
            <a:extLst>
              <a:ext uri="{FF2B5EF4-FFF2-40B4-BE49-F238E27FC236}">
                <a16:creationId xmlns:a16="http://schemas.microsoft.com/office/drawing/2014/main" id="{BCF017ED-F5F8-4B34-BB2F-3F5ACFB2F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6512" y="944711"/>
            <a:ext cx="1028700" cy="33718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85770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7194B4F-665D-4DCB-843A-14769D565E58}"/>
              </a:ext>
            </a:extLst>
          </p:cNvPr>
          <p:cNvSpPr/>
          <p:nvPr/>
        </p:nvSpPr>
        <p:spPr>
          <a:xfrm>
            <a:off x="971600" y="123478"/>
            <a:ext cx="2281394" cy="461665"/>
          </a:xfrm>
          <a:prstGeom prst="rect">
            <a:avLst/>
          </a:prstGeom>
        </p:spPr>
        <p:txBody>
          <a:bodyPr wrap="none">
            <a:spAutoFit/>
          </a:bodyPr>
          <a:lstStyle/>
          <a:p>
            <a:r>
              <a:rPr lang="en-US" altLang="zh-CN" sz="2400" b="1" dirty="0">
                <a:solidFill>
                  <a:schemeClr val="bg1"/>
                </a:solidFill>
                <a:latin typeface="+mj-ea"/>
                <a:ea typeface="+mj-ea"/>
              </a:rPr>
              <a:t>1.4 </a:t>
            </a:r>
            <a:r>
              <a:rPr lang="zh-CN" altLang="en-US" sz="2400" b="1" dirty="0">
                <a:solidFill>
                  <a:schemeClr val="bg1"/>
                </a:solidFill>
                <a:latin typeface="+mj-ea"/>
                <a:ea typeface="+mj-ea"/>
              </a:rPr>
              <a:t>数组的概念</a:t>
            </a:r>
          </a:p>
        </p:txBody>
      </p:sp>
      <p:sp>
        <p:nvSpPr>
          <p:cNvPr id="3" name="矩形 2">
            <a:extLst>
              <a:ext uri="{FF2B5EF4-FFF2-40B4-BE49-F238E27FC236}">
                <a16:creationId xmlns:a16="http://schemas.microsoft.com/office/drawing/2014/main" id="{AAA715D4-42ED-4C4B-AB14-1E19FF286611}"/>
              </a:ext>
            </a:extLst>
          </p:cNvPr>
          <p:cNvSpPr/>
          <p:nvPr/>
        </p:nvSpPr>
        <p:spPr>
          <a:xfrm>
            <a:off x="539552" y="987574"/>
            <a:ext cx="8064896" cy="2120452"/>
          </a:xfrm>
          <a:prstGeom prst="rect">
            <a:avLst/>
          </a:prstGeom>
        </p:spPr>
        <p:txBody>
          <a:bodyPr wrap="square">
            <a:spAutoFit/>
          </a:bodyPr>
          <a:lstStyle/>
          <a:p>
            <a:pPr>
              <a:lnSpc>
                <a:spcPct val="150000"/>
              </a:lnSpc>
            </a:pPr>
            <a:r>
              <a:rPr lang="zh-CN" altLang="en-GB" b="1" dirty="0">
                <a:solidFill>
                  <a:schemeClr val="accent1">
                    <a:lumMod val="75000"/>
                  </a:schemeClr>
                </a:solidFill>
              </a:rPr>
              <a:t>数组元素</a:t>
            </a:r>
            <a:endParaRPr lang="en-GB" altLang="zh-CN" b="1" dirty="0">
              <a:solidFill>
                <a:schemeClr val="accent1">
                  <a:lumMod val="75000"/>
                </a:schemeClr>
              </a:solidFill>
            </a:endParaRPr>
          </a:p>
          <a:p>
            <a:pPr lvl="1">
              <a:lnSpc>
                <a:spcPct val="150000"/>
              </a:lnSpc>
            </a:pPr>
            <a:r>
              <a:rPr lang="zh-CN" altLang="en-GB" b="1" dirty="0">
                <a:solidFill>
                  <a:schemeClr val="accent1">
                    <a:lumMod val="75000"/>
                  </a:schemeClr>
                </a:solidFill>
              </a:rPr>
              <a:t>数组中的变量被称作数组的元素</a:t>
            </a:r>
          </a:p>
          <a:p>
            <a:pPr lvl="1">
              <a:lnSpc>
                <a:spcPct val="150000"/>
              </a:lnSpc>
            </a:pPr>
            <a:r>
              <a:rPr lang="zh-CN" altLang="en-GB" b="1" dirty="0">
                <a:solidFill>
                  <a:schemeClr val="accent1">
                    <a:lumMod val="75000"/>
                  </a:schemeClr>
                </a:solidFill>
              </a:rPr>
              <a:t>元素没有名字，通过数组名字和非负整数下标值引用数组元素。</a:t>
            </a:r>
            <a:endParaRPr lang="en-GB" altLang="zh-CN" b="1" dirty="0">
              <a:solidFill>
                <a:schemeClr val="accent1">
                  <a:lumMod val="75000"/>
                </a:schemeClr>
              </a:solidFill>
            </a:endParaRPr>
          </a:p>
          <a:p>
            <a:pPr lvl="1">
              <a:lnSpc>
                <a:spcPct val="150000"/>
              </a:lnSpc>
            </a:pPr>
            <a:r>
              <a:rPr lang="zh-CN" altLang="en-GB" b="1" dirty="0">
                <a:solidFill>
                  <a:schemeClr val="accent1">
                    <a:lumMod val="75000"/>
                  </a:schemeClr>
                </a:solidFill>
              </a:rPr>
              <a:t>每个数组都有一个由 </a:t>
            </a:r>
            <a:r>
              <a:rPr lang="en-GB" altLang="zh-CN" b="1" dirty="0">
                <a:solidFill>
                  <a:schemeClr val="accent1">
                    <a:lumMod val="75000"/>
                  </a:schemeClr>
                </a:solidFill>
              </a:rPr>
              <a:t>public final </a:t>
            </a:r>
            <a:r>
              <a:rPr lang="zh-CN" altLang="en-GB" b="1" dirty="0">
                <a:solidFill>
                  <a:schemeClr val="accent1">
                    <a:lumMod val="75000"/>
                  </a:schemeClr>
                </a:solidFill>
              </a:rPr>
              <a:t>修饰的成员变量：</a:t>
            </a:r>
            <a:r>
              <a:rPr lang="en-GB" altLang="zh-CN" b="1" i="1" dirty="0">
                <a:solidFill>
                  <a:schemeClr val="accent1">
                    <a:lumMod val="75000"/>
                  </a:schemeClr>
                </a:solidFill>
              </a:rPr>
              <a:t>length</a:t>
            </a:r>
            <a:r>
              <a:rPr lang="zh-CN" altLang="en-GB" b="1" dirty="0">
                <a:solidFill>
                  <a:schemeClr val="accent1">
                    <a:lumMod val="75000"/>
                  </a:schemeClr>
                </a:solidFill>
              </a:rPr>
              <a:t> ，即数组含有元素的个数（</a:t>
            </a:r>
            <a:r>
              <a:rPr lang="en-GB" altLang="zh-CN" b="1" i="1" dirty="0">
                <a:solidFill>
                  <a:schemeClr val="accent1">
                    <a:lumMod val="75000"/>
                  </a:schemeClr>
                </a:solidFill>
              </a:rPr>
              <a:t>length</a:t>
            </a:r>
            <a:r>
              <a:rPr lang="zh-CN" altLang="en-GB" b="1" dirty="0">
                <a:solidFill>
                  <a:schemeClr val="accent1">
                    <a:lumMod val="75000"/>
                  </a:schemeClr>
                </a:solidFill>
              </a:rPr>
              <a:t>可以是正数或零）</a:t>
            </a:r>
            <a:endParaRPr lang="en-GB"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2062258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73C0F62-686D-483F-A460-E0E628F582FB}"/>
              </a:ext>
            </a:extLst>
          </p:cNvPr>
          <p:cNvSpPr/>
          <p:nvPr/>
        </p:nvSpPr>
        <p:spPr>
          <a:xfrm>
            <a:off x="899592" y="123478"/>
            <a:ext cx="3204723" cy="461665"/>
          </a:xfrm>
          <a:prstGeom prst="rect">
            <a:avLst/>
          </a:prstGeom>
        </p:spPr>
        <p:txBody>
          <a:bodyPr wrap="none">
            <a:spAutoFit/>
          </a:bodyPr>
          <a:lstStyle/>
          <a:p>
            <a:r>
              <a:rPr lang="en-US" altLang="zh-CN" sz="2400" b="1" dirty="0">
                <a:solidFill>
                  <a:schemeClr val="bg1"/>
                </a:solidFill>
                <a:latin typeface="+mj-ea"/>
                <a:ea typeface="+mj-ea"/>
              </a:rPr>
              <a:t>1.4 </a:t>
            </a:r>
            <a:r>
              <a:rPr lang="zh-CN" altLang="en-US" sz="2400" b="1" dirty="0">
                <a:solidFill>
                  <a:schemeClr val="bg1"/>
                </a:solidFill>
                <a:latin typeface="+mj-ea"/>
                <a:ea typeface="+mj-ea"/>
              </a:rPr>
              <a:t>数组的创建和引用</a:t>
            </a:r>
          </a:p>
        </p:txBody>
      </p:sp>
      <p:sp>
        <p:nvSpPr>
          <p:cNvPr id="4" name="矩形 3">
            <a:extLst>
              <a:ext uri="{FF2B5EF4-FFF2-40B4-BE49-F238E27FC236}">
                <a16:creationId xmlns:a16="http://schemas.microsoft.com/office/drawing/2014/main" id="{B94674FD-6C3A-42A3-ADD5-55FBFB5909D8}"/>
              </a:ext>
            </a:extLst>
          </p:cNvPr>
          <p:cNvSpPr/>
          <p:nvPr/>
        </p:nvSpPr>
        <p:spPr>
          <a:xfrm>
            <a:off x="755576" y="1203598"/>
            <a:ext cx="4572000" cy="2342051"/>
          </a:xfrm>
          <a:prstGeom prst="rect">
            <a:avLst/>
          </a:prstGeom>
        </p:spPr>
        <p:txBody>
          <a:bodyPr>
            <a:spAutoFit/>
          </a:bodyPr>
          <a:lstStyle/>
          <a:p>
            <a:pPr>
              <a:lnSpc>
                <a:spcPct val="150000"/>
              </a:lnSpc>
              <a:spcBef>
                <a:spcPct val="20000"/>
              </a:spcBef>
              <a:buClr>
                <a:schemeClr val="accent2"/>
              </a:buClr>
              <a:buSzPct val="80000"/>
              <a:buFont typeface="Wingdings" panose="05000000000000000000" pitchFamily="2" charset="2"/>
              <a:buChar char="l"/>
            </a:pPr>
            <a:r>
              <a:rPr lang="zh-CN" altLang="en-US" b="1" dirty="0">
                <a:solidFill>
                  <a:schemeClr val="accent1">
                    <a:lumMod val="75000"/>
                  </a:schemeClr>
                </a:solidFill>
              </a:rPr>
              <a:t>数组的声明</a:t>
            </a:r>
          </a:p>
          <a:p>
            <a:pPr>
              <a:lnSpc>
                <a:spcPct val="150000"/>
              </a:lnSpc>
              <a:spcBef>
                <a:spcPct val="20000"/>
              </a:spcBef>
              <a:buClr>
                <a:schemeClr val="accent2"/>
              </a:buClr>
              <a:buSzPct val="80000"/>
              <a:buFont typeface="Wingdings" panose="05000000000000000000" pitchFamily="2" charset="2"/>
              <a:buChar char="l"/>
            </a:pPr>
            <a:r>
              <a:rPr lang="zh-CN" altLang="en-US" b="1" dirty="0">
                <a:solidFill>
                  <a:schemeClr val="accent1">
                    <a:lumMod val="75000"/>
                  </a:schemeClr>
                </a:solidFill>
              </a:rPr>
              <a:t>数组的创建</a:t>
            </a:r>
          </a:p>
          <a:p>
            <a:pPr>
              <a:lnSpc>
                <a:spcPct val="150000"/>
              </a:lnSpc>
              <a:spcBef>
                <a:spcPct val="20000"/>
              </a:spcBef>
              <a:buClr>
                <a:schemeClr val="accent2"/>
              </a:buClr>
              <a:buSzPct val="80000"/>
              <a:buFont typeface="Wingdings" panose="05000000000000000000" pitchFamily="2" charset="2"/>
              <a:buChar char="l"/>
            </a:pPr>
            <a:r>
              <a:rPr lang="zh-CN" altLang="en-US" b="1" dirty="0">
                <a:solidFill>
                  <a:schemeClr val="accent1">
                    <a:lumMod val="75000"/>
                  </a:schemeClr>
                </a:solidFill>
              </a:rPr>
              <a:t>数组元素的初始化</a:t>
            </a:r>
          </a:p>
          <a:p>
            <a:pPr>
              <a:lnSpc>
                <a:spcPct val="150000"/>
              </a:lnSpc>
              <a:spcBef>
                <a:spcPct val="20000"/>
              </a:spcBef>
              <a:buClr>
                <a:schemeClr val="accent2"/>
              </a:buClr>
              <a:buSzPct val="80000"/>
              <a:buFont typeface="Wingdings" panose="05000000000000000000" pitchFamily="2" charset="2"/>
              <a:buChar char="l"/>
            </a:pPr>
            <a:r>
              <a:rPr lang="zh-CN" altLang="en-US" b="1" dirty="0">
                <a:solidFill>
                  <a:schemeClr val="accent1">
                    <a:lumMod val="75000"/>
                  </a:schemeClr>
                </a:solidFill>
              </a:rPr>
              <a:t>数组的引用</a:t>
            </a:r>
          </a:p>
          <a:p>
            <a:pPr>
              <a:lnSpc>
                <a:spcPct val="150000"/>
              </a:lnSpc>
              <a:spcBef>
                <a:spcPct val="20000"/>
              </a:spcBef>
              <a:buClr>
                <a:schemeClr val="accent2"/>
              </a:buClr>
              <a:buSzPct val="80000"/>
              <a:buFont typeface="Wingdings" panose="05000000000000000000" pitchFamily="2" charset="2"/>
              <a:buChar char="l"/>
            </a:pPr>
            <a:r>
              <a:rPr lang="zh-CN" altLang="en-US" b="1" dirty="0">
                <a:solidFill>
                  <a:schemeClr val="accent1">
                    <a:lumMod val="75000"/>
                  </a:schemeClr>
                </a:solidFill>
              </a:rPr>
              <a:t>多维数组</a:t>
            </a:r>
          </a:p>
        </p:txBody>
      </p:sp>
    </p:spTree>
    <p:custDataLst>
      <p:tags r:id="rId1"/>
    </p:custDataLst>
    <p:extLst>
      <p:ext uri="{BB962C8B-B14F-4D97-AF65-F5344CB8AC3E}">
        <p14:creationId xmlns:p14="http://schemas.microsoft.com/office/powerpoint/2010/main" val="1870061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3A807A6-D29C-4708-8E68-785460A486E8}"/>
              </a:ext>
            </a:extLst>
          </p:cNvPr>
          <p:cNvSpPr/>
          <p:nvPr/>
        </p:nvSpPr>
        <p:spPr>
          <a:xfrm>
            <a:off x="1043608"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.1 数组的声明</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18AA442F-C3B1-4188-B61B-F638AA41FD4F}"/>
              </a:ext>
            </a:extLst>
          </p:cNvPr>
          <p:cNvSpPr/>
          <p:nvPr/>
        </p:nvSpPr>
        <p:spPr>
          <a:xfrm>
            <a:off x="611560" y="915566"/>
            <a:ext cx="7848872" cy="984757"/>
          </a:xfrm>
          <a:prstGeom prst="rect">
            <a:avLst/>
          </a:prstGeom>
        </p:spPr>
        <p:txBody>
          <a:bodyPr wrap="square">
            <a:spAutoFit/>
          </a:bodyPr>
          <a:lstStyle/>
          <a:p>
            <a:pPr>
              <a:lnSpc>
                <a:spcPct val="110000"/>
              </a:lnSpc>
            </a:pPr>
            <a:r>
              <a:rPr lang="zh-CN" altLang="en-GB" b="1" dirty="0">
                <a:solidFill>
                  <a:schemeClr val="accent1">
                    <a:lumMod val="75000"/>
                  </a:schemeClr>
                </a:solidFill>
              </a:rPr>
              <a:t>声明（</a:t>
            </a:r>
            <a:r>
              <a:rPr lang="en-GB" altLang="zh-CN" b="1" dirty="0">
                <a:solidFill>
                  <a:schemeClr val="accent1">
                    <a:lumMod val="75000"/>
                  </a:schemeClr>
                </a:solidFill>
              </a:rPr>
              <a:t>Declaration</a:t>
            </a:r>
            <a:r>
              <a:rPr lang="zh-CN" altLang="en-GB" b="1" dirty="0">
                <a:solidFill>
                  <a:schemeClr val="accent1">
                    <a:lumMod val="75000"/>
                  </a:schemeClr>
                </a:solidFill>
              </a:rPr>
              <a:t>）</a:t>
            </a:r>
          </a:p>
          <a:p>
            <a:pPr lvl="1">
              <a:lnSpc>
                <a:spcPct val="110000"/>
              </a:lnSpc>
            </a:pPr>
            <a:r>
              <a:rPr lang="zh-CN" altLang="en-GB" b="1" dirty="0">
                <a:solidFill>
                  <a:schemeClr val="accent1">
                    <a:lumMod val="75000"/>
                  </a:schemeClr>
                </a:solidFill>
              </a:rPr>
              <a:t>声明数组时无需指明数组元素的个数，也不为数组元素分配内存空间</a:t>
            </a:r>
          </a:p>
          <a:p>
            <a:pPr lvl="1">
              <a:lnSpc>
                <a:spcPct val="110000"/>
              </a:lnSpc>
            </a:pPr>
            <a:r>
              <a:rPr lang="zh-CN" altLang="en-GB" b="1" dirty="0">
                <a:solidFill>
                  <a:schemeClr val="accent1">
                    <a:lumMod val="75000"/>
                  </a:schemeClr>
                </a:solidFill>
              </a:rPr>
              <a:t>不能直接使用，必须经过初始化分配内存后才能使用</a:t>
            </a:r>
            <a:endParaRPr lang="zh-CN" altLang="en-US" b="1" dirty="0">
              <a:solidFill>
                <a:schemeClr val="accent1">
                  <a:lumMod val="75000"/>
                </a:schemeClr>
              </a:solidFill>
            </a:endParaRPr>
          </a:p>
        </p:txBody>
      </p:sp>
      <p:sp>
        <p:nvSpPr>
          <p:cNvPr id="4" name="矩形 3">
            <a:extLst>
              <a:ext uri="{FF2B5EF4-FFF2-40B4-BE49-F238E27FC236}">
                <a16:creationId xmlns:a16="http://schemas.microsoft.com/office/drawing/2014/main" id="{D38025C9-3F1E-434D-A331-C690C55A7094}"/>
              </a:ext>
            </a:extLst>
          </p:cNvPr>
          <p:cNvSpPr/>
          <p:nvPr/>
        </p:nvSpPr>
        <p:spPr>
          <a:xfrm>
            <a:off x="1115616" y="2230746"/>
            <a:ext cx="4752528" cy="2502223"/>
          </a:xfrm>
          <a:prstGeom prst="rect">
            <a:avLst/>
          </a:prstGeom>
        </p:spPr>
        <p:txBody>
          <a:bodyPr wrap="square">
            <a:spAutoFit/>
          </a:bodyPr>
          <a:lstStyle/>
          <a:p>
            <a:pPr>
              <a:spcBef>
                <a:spcPct val="10000"/>
              </a:spcBef>
              <a:buFont typeface="Wingdings" panose="05000000000000000000" pitchFamily="2" charset="2"/>
              <a:buNone/>
            </a:pPr>
            <a:r>
              <a:rPr lang="en-GB" altLang="zh-CN" b="1" dirty="0">
                <a:solidFill>
                  <a:schemeClr val="accent1">
                    <a:lumMod val="75000"/>
                  </a:schemeClr>
                </a:solidFill>
                <a:latin typeface="+mj-ea"/>
                <a:ea typeface="+mj-ea"/>
              </a:rPr>
              <a:t>Type[ ] </a:t>
            </a:r>
            <a:r>
              <a:rPr lang="en-GB" altLang="zh-CN" b="1" dirty="0" err="1">
                <a:solidFill>
                  <a:schemeClr val="accent1">
                    <a:lumMod val="75000"/>
                  </a:schemeClr>
                </a:solidFill>
                <a:latin typeface="+mj-ea"/>
                <a:ea typeface="+mj-ea"/>
              </a:rPr>
              <a:t>arrayName</a:t>
            </a:r>
            <a:r>
              <a:rPr lang="en-GB" altLang="zh-CN" b="1" dirty="0">
                <a:solidFill>
                  <a:schemeClr val="accent1">
                    <a:lumMod val="75000"/>
                  </a:schemeClr>
                </a:solidFill>
                <a:latin typeface="+mj-ea"/>
                <a:ea typeface="+mj-ea"/>
              </a:rPr>
              <a:t>;   </a:t>
            </a:r>
          </a:p>
          <a:p>
            <a:pPr lvl="1">
              <a:spcBef>
                <a:spcPct val="10000"/>
              </a:spcBef>
              <a:buFontTx/>
              <a:buNone/>
            </a:pPr>
            <a:r>
              <a:rPr lang="zh-CN" altLang="en-GB" b="1" dirty="0">
                <a:solidFill>
                  <a:schemeClr val="accent1">
                    <a:lumMod val="75000"/>
                  </a:schemeClr>
                </a:solidFill>
                <a:latin typeface="+mj-ea"/>
                <a:ea typeface="+mj-ea"/>
              </a:rPr>
              <a:t>例如：</a:t>
            </a:r>
          </a:p>
          <a:p>
            <a:pPr lvl="1">
              <a:spcBef>
                <a:spcPct val="10000"/>
              </a:spcBef>
              <a:buFontTx/>
              <a:buNone/>
            </a:pPr>
            <a:r>
              <a:rPr lang="en-GB" altLang="zh-CN" b="1" dirty="0">
                <a:solidFill>
                  <a:schemeClr val="accent1">
                    <a:lumMod val="75000"/>
                  </a:schemeClr>
                </a:solidFill>
                <a:latin typeface="+mj-ea"/>
                <a:ea typeface="+mj-ea"/>
              </a:rPr>
              <a:t>int[] </a:t>
            </a:r>
            <a:r>
              <a:rPr lang="en-GB" altLang="zh-CN" b="1" dirty="0" err="1">
                <a:solidFill>
                  <a:schemeClr val="accent1">
                    <a:lumMod val="75000"/>
                  </a:schemeClr>
                </a:solidFill>
                <a:latin typeface="+mj-ea"/>
                <a:ea typeface="+mj-ea"/>
              </a:rPr>
              <a:t>intArray</a:t>
            </a:r>
            <a:r>
              <a:rPr lang="en-GB" altLang="zh-CN" b="1" dirty="0">
                <a:solidFill>
                  <a:schemeClr val="accent1">
                    <a:lumMod val="75000"/>
                  </a:schemeClr>
                </a:solidFill>
                <a:latin typeface="+mj-ea"/>
                <a:ea typeface="+mj-ea"/>
              </a:rPr>
              <a:t>; </a:t>
            </a:r>
          </a:p>
          <a:p>
            <a:pPr lvl="1">
              <a:spcBef>
                <a:spcPct val="10000"/>
              </a:spcBef>
              <a:buFontTx/>
              <a:buNone/>
            </a:pPr>
            <a:r>
              <a:rPr lang="en-US" altLang="zh-CN" b="1" dirty="0">
                <a:solidFill>
                  <a:schemeClr val="accent1">
                    <a:lumMod val="75000"/>
                  </a:schemeClr>
                </a:solidFill>
                <a:latin typeface="+mj-ea"/>
                <a:ea typeface="+mj-ea"/>
                <a:cs typeface="Times New Roman" panose="02020603050405020304" pitchFamily="18" charset="0"/>
              </a:rPr>
              <a:t>String[]  </a:t>
            </a:r>
            <a:r>
              <a:rPr lang="en-US" altLang="zh-CN" b="1" dirty="0" err="1">
                <a:solidFill>
                  <a:schemeClr val="accent1">
                    <a:lumMod val="75000"/>
                  </a:schemeClr>
                </a:solidFill>
                <a:latin typeface="+mj-ea"/>
                <a:ea typeface="+mj-ea"/>
                <a:cs typeface="Times New Roman" panose="02020603050405020304" pitchFamily="18" charset="0"/>
              </a:rPr>
              <a:t>stringArray</a:t>
            </a:r>
            <a:r>
              <a:rPr lang="en-US" altLang="zh-CN" b="1" dirty="0">
                <a:solidFill>
                  <a:schemeClr val="accent1">
                    <a:lumMod val="75000"/>
                  </a:schemeClr>
                </a:solidFill>
                <a:latin typeface="+mj-ea"/>
                <a:ea typeface="+mj-ea"/>
                <a:cs typeface="Times New Roman" panose="02020603050405020304" pitchFamily="18" charset="0"/>
              </a:rPr>
              <a:t>;</a:t>
            </a:r>
            <a:r>
              <a:rPr lang="en-US" altLang="zh-CN" b="1" dirty="0">
                <a:solidFill>
                  <a:schemeClr val="accent1">
                    <a:lumMod val="75000"/>
                  </a:schemeClr>
                </a:solidFill>
                <a:latin typeface="+mj-ea"/>
                <a:ea typeface="+mj-ea"/>
              </a:rPr>
              <a:t> </a:t>
            </a:r>
            <a:endParaRPr lang="zh-CN" altLang="en-GB" b="1" dirty="0">
              <a:solidFill>
                <a:schemeClr val="accent1">
                  <a:lumMod val="75000"/>
                </a:schemeClr>
              </a:solidFill>
              <a:latin typeface="+mj-ea"/>
              <a:ea typeface="+mj-ea"/>
            </a:endParaRPr>
          </a:p>
          <a:p>
            <a:pPr>
              <a:spcBef>
                <a:spcPct val="10000"/>
              </a:spcBef>
              <a:buFont typeface="Wingdings" panose="05000000000000000000" pitchFamily="2" charset="2"/>
              <a:buNone/>
            </a:pPr>
            <a:r>
              <a:rPr lang="en-GB" altLang="zh-CN" b="1" dirty="0">
                <a:solidFill>
                  <a:schemeClr val="accent1">
                    <a:lumMod val="75000"/>
                  </a:schemeClr>
                </a:solidFill>
                <a:latin typeface="+mj-ea"/>
                <a:ea typeface="+mj-ea"/>
              </a:rPr>
              <a:t>Type  </a:t>
            </a:r>
            <a:r>
              <a:rPr lang="en-GB" altLang="zh-CN" b="1" dirty="0" err="1">
                <a:solidFill>
                  <a:schemeClr val="accent1">
                    <a:lumMod val="75000"/>
                  </a:schemeClr>
                </a:solidFill>
                <a:latin typeface="+mj-ea"/>
                <a:ea typeface="+mj-ea"/>
              </a:rPr>
              <a:t>arrayName</a:t>
            </a:r>
            <a:r>
              <a:rPr lang="en-GB" altLang="zh-CN" b="1" dirty="0">
                <a:solidFill>
                  <a:schemeClr val="accent1">
                    <a:lumMod val="75000"/>
                  </a:schemeClr>
                </a:solidFill>
                <a:latin typeface="+mj-ea"/>
                <a:ea typeface="+mj-ea"/>
              </a:rPr>
              <a:t>[ ];   </a:t>
            </a:r>
          </a:p>
          <a:p>
            <a:pPr lvl="1">
              <a:spcBef>
                <a:spcPct val="10000"/>
              </a:spcBef>
              <a:buFontTx/>
              <a:buNone/>
            </a:pPr>
            <a:r>
              <a:rPr lang="zh-CN" altLang="en-GB" b="1" dirty="0">
                <a:solidFill>
                  <a:schemeClr val="accent1">
                    <a:lumMod val="75000"/>
                  </a:schemeClr>
                </a:solidFill>
                <a:latin typeface="+mj-ea"/>
                <a:ea typeface="+mj-ea"/>
              </a:rPr>
              <a:t>例如：</a:t>
            </a:r>
          </a:p>
          <a:p>
            <a:pPr lvl="1">
              <a:spcBef>
                <a:spcPct val="10000"/>
              </a:spcBef>
              <a:buFontTx/>
              <a:buNone/>
            </a:pPr>
            <a:r>
              <a:rPr lang="en-US" altLang="zh-CN" b="1" dirty="0">
                <a:solidFill>
                  <a:schemeClr val="accent1">
                    <a:lumMod val="75000"/>
                  </a:schemeClr>
                </a:solidFill>
                <a:latin typeface="+mj-ea"/>
                <a:ea typeface="+mj-ea"/>
                <a:cs typeface="Times New Roman" panose="02020603050405020304" pitchFamily="18" charset="0"/>
              </a:rPr>
              <a:t>int </a:t>
            </a:r>
            <a:r>
              <a:rPr lang="en-US" altLang="zh-CN" b="1" dirty="0" err="1">
                <a:solidFill>
                  <a:schemeClr val="accent1">
                    <a:lumMod val="75000"/>
                  </a:schemeClr>
                </a:solidFill>
                <a:latin typeface="+mj-ea"/>
                <a:ea typeface="+mj-ea"/>
                <a:cs typeface="Times New Roman" panose="02020603050405020304" pitchFamily="18" charset="0"/>
              </a:rPr>
              <a:t>intArray</a:t>
            </a:r>
            <a:r>
              <a:rPr lang="en-US" altLang="zh-CN" b="1" dirty="0">
                <a:solidFill>
                  <a:schemeClr val="accent1">
                    <a:lumMod val="75000"/>
                  </a:schemeClr>
                </a:solidFill>
                <a:latin typeface="+mj-ea"/>
                <a:ea typeface="+mj-ea"/>
                <a:cs typeface="Times New Roman" panose="02020603050405020304" pitchFamily="18" charset="0"/>
              </a:rPr>
              <a:t>[];</a:t>
            </a:r>
            <a:r>
              <a:rPr lang="en-US" altLang="zh-CN" b="1" dirty="0">
                <a:solidFill>
                  <a:schemeClr val="accent1">
                    <a:lumMod val="75000"/>
                  </a:schemeClr>
                </a:solidFill>
                <a:latin typeface="+mj-ea"/>
                <a:ea typeface="+mj-ea"/>
              </a:rPr>
              <a:t>  </a:t>
            </a:r>
          </a:p>
          <a:p>
            <a:pPr lvl="1">
              <a:spcBef>
                <a:spcPct val="10000"/>
              </a:spcBef>
              <a:buFontTx/>
              <a:buNone/>
            </a:pPr>
            <a:r>
              <a:rPr lang="en-US" altLang="zh-CN" b="1" dirty="0">
                <a:solidFill>
                  <a:schemeClr val="accent1">
                    <a:lumMod val="75000"/>
                  </a:schemeClr>
                </a:solidFill>
                <a:latin typeface="+mj-ea"/>
                <a:ea typeface="+mj-ea"/>
                <a:cs typeface="Times New Roman" panose="02020603050405020304" pitchFamily="18" charset="0"/>
              </a:rPr>
              <a:t>String  </a:t>
            </a:r>
            <a:r>
              <a:rPr lang="en-US" altLang="zh-CN" b="1" dirty="0" err="1">
                <a:solidFill>
                  <a:schemeClr val="accent1">
                    <a:lumMod val="75000"/>
                  </a:schemeClr>
                </a:solidFill>
                <a:latin typeface="+mj-ea"/>
                <a:ea typeface="+mj-ea"/>
                <a:cs typeface="Times New Roman" panose="02020603050405020304" pitchFamily="18" charset="0"/>
              </a:rPr>
              <a:t>stringArray</a:t>
            </a:r>
            <a:r>
              <a:rPr lang="en-US" altLang="zh-CN" b="1" dirty="0">
                <a:solidFill>
                  <a:schemeClr val="accent1">
                    <a:lumMod val="75000"/>
                  </a:schemeClr>
                </a:solidFill>
                <a:latin typeface="+mj-ea"/>
                <a:ea typeface="+mj-ea"/>
                <a:cs typeface="Times New Roman" panose="02020603050405020304" pitchFamily="18" charset="0"/>
              </a:rPr>
              <a:t>[];</a:t>
            </a:r>
          </a:p>
        </p:txBody>
      </p:sp>
    </p:spTree>
    <p:custDataLst>
      <p:tags r:id="rId1"/>
    </p:custDataLst>
    <p:extLst>
      <p:ext uri="{BB962C8B-B14F-4D97-AF65-F5344CB8AC3E}">
        <p14:creationId xmlns:p14="http://schemas.microsoft.com/office/powerpoint/2010/main" val="3538626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6B25B2-0D24-4E6C-89E7-BA742AE6E8F3}"/>
              </a:ext>
            </a:extLst>
          </p:cNvPr>
          <p:cNvSpPr/>
          <p:nvPr/>
        </p:nvSpPr>
        <p:spPr>
          <a:xfrm>
            <a:off x="899592"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.2 数组的创建</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60DE9E72-5181-4FEA-850B-D411CA129D78}"/>
              </a:ext>
            </a:extLst>
          </p:cNvPr>
          <p:cNvSpPr/>
          <p:nvPr/>
        </p:nvSpPr>
        <p:spPr>
          <a:xfrm>
            <a:off x="611560" y="987574"/>
            <a:ext cx="8280920" cy="1393330"/>
          </a:xfrm>
          <a:prstGeom prst="rect">
            <a:avLst/>
          </a:prstGeom>
        </p:spPr>
        <p:txBody>
          <a:bodyPr wrap="square">
            <a:spAutoFit/>
          </a:bodyPr>
          <a:lstStyle/>
          <a:p>
            <a:pPr>
              <a:lnSpc>
                <a:spcPct val="120000"/>
              </a:lnSpc>
            </a:pPr>
            <a:r>
              <a:rPr lang="zh-CN" altLang="en-US" b="1" dirty="0">
                <a:solidFill>
                  <a:schemeClr val="accent1">
                    <a:lumMod val="75000"/>
                  </a:schemeClr>
                </a:solidFill>
                <a:latin typeface="宋体" panose="02010600030101010101" pitchFamily="2" charset="-122"/>
              </a:rPr>
              <a:t>用关键字</a:t>
            </a:r>
            <a:r>
              <a:rPr lang="en-US" altLang="zh-CN" b="1" dirty="0">
                <a:solidFill>
                  <a:schemeClr val="accent1">
                    <a:lumMod val="75000"/>
                  </a:schemeClr>
                </a:solidFill>
                <a:latin typeface="Times New Roman" panose="02020603050405020304" pitchFamily="18" charset="0"/>
                <a:cs typeface="Times New Roman" panose="02020603050405020304" pitchFamily="18" charset="0"/>
              </a:rPr>
              <a:t>new</a:t>
            </a:r>
            <a:r>
              <a:rPr lang="zh-CN" altLang="en-US" b="1" dirty="0">
                <a:solidFill>
                  <a:schemeClr val="accent1">
                    <a:lumMod val="75000"/>
                  </a:schemeClr>
                </a:solidFill>
                <a:latin typeface="宋体" panose="02010600030101010101" pitchFamily="2" charset="-122"/>
              </a:rPr>
              <a:t>构成数组的创建表达式，可以指定数组的类型和数组元素的个数。元素个数可以是常量也可以是变量</a:t>
            </a:r>
            <a:r>
              <a:rPr lang="zh-CN" altLang="en-US" b="1" dirty="0">
                <a:solidFill>
                  <a:schemeClr val="accent1">
                    <a:lumMod val="75000"/>
                  </a:schemeClr>
                </a:solidFill>
              </a:rPr>
              <a:t> </a:t>
            </a:r>
          </a:p>
          <a:p>
            <a:pPr>
              <a:lnSpc>
                <a:spcPct val="120000"/>
              </a:lnSpc>
            </a:pPr>
            <a:r>
              <a:rPr lang="zh-CN" altLang="en-US" b="1" dirty="0">
                <a:solidFill>
                  <a:schemeClr val="accent1">
                    <a:lumMod val="75000"/>
                  </a:schemeClr>
                </a:solidFill>
                <a:latin typeface="宋体" panose="02010600030101010101" pitchFamily="2" charset="-122"/>
              </a:rPr>
              <a:t>基本类型数组的每个元素都是一个基本类型的变量；引用类型数组的每个元素都是对象的的引用</a:t>
            </a:r>
            <a:r>
              <a:rPr lang="zh-CN" altLang="en-US" b="1" dirty="0">
                <a:solidFill>
                  <a:schemeClr val="accent1">
                    <a:lumMod val="75000"/>
                  </a:schemeClr>
                </a:solidFill>
              </a:rPr>
              <a:t> </a:t>
            </a:r>
            <a:endParaRPr lang="zh-CN" altLang="en-GB" b="1" dirty="0">
              <a:solidFill>
                <a:schemeClr val="accent1">
                  <a:lumMod val="75000"/>
                </a:schemeClr>
              </a:solidFill>
            </a:endParaRPr>
          </a:p>
        </p:txBody>
      </p:sp>
      <p:sp>
        <p:nvSpPr>
          <p:cNvPr id="4" name="矩形 3">
            <a:extLst>
              <a:ext uri="{FF2B5EF4-FFF2-40B4-BE49-F238E27FC236}">
                <a16:creationId xmlns:a16="http://schemas.microsoft.com/office/drawing/2014/main" id="{46B4FE06-06ED-4C3C-886F-988BDF8DDF44}"/>
              </a:ext>
            </a:extLst>
          </p:cNvPr>
          <p:cNvSpPr/>
          <p:nvPr/>
        </p:nvSpPr>
        <p:spPr>
          <a:xfrm>
            <a:off x="755576" y="2499742"/>
            <a:ext cx="7488832" cy="2308324"/>
          </a:xfrm>
          <a:prstGeom prst="rect">
            <a:avLst/>
          </a:prstGeom>
        </p:spPr>
        <p:txBody>
          <a:bodyPr wrap="square">
            <a:spAutoFit/>
          </a:bodyPr>
          <a:lstStyle/>
          <a:p>
            <a:pPr>
              <a:buFont typeface="Wingdings" panose="05000000000000000000" pitchFamily="2" charset="2"/>
              <a:buNone/>
            </a:pPr>
            <a:r>
              <a:rPr lang="en-GB" altLang="zh-CN" b="1" dirty="0" err="1">
                <a:solidFill>
                  <a:schemeClr val="accent1">
                    <a:lumMod val="75000"/>
                  </a:schemeClr>
                </a:solidFill>
                <a:latin typeface="+mj-ea"/>
                <a:ea typeface="+mj-ea"/>
              </a:rPr>
              <a:t>arryName</a:t>
            </a:r>
            <a:r>
              <a:rPr lang="en-GB" altLang="zh-CN" b="1" dirty="0">
                <a:solidFill>
                  <a:schemeClr val="accent1">
                    <a:lumMod val="75000"/>
                  </a:schemeClr>
                </a:solidFill>
                <a:latin typeface="+mj-ea"/>
                <a:ea typeface="+mj-ea"/>
              </a:rPr>
              <a:t>=new Type[</a:t>
            </a:r>
            <a:r>
              <a:rPr lang="en-GB" altLang="zh-CN" b="1" dirty="0" err="1">
                <a:solidFill>
                  <a:schemeClr val="accent1">
                    <a:lumMod val="75000"/>
                  </a:schemeClr>
                </a:solidFill>
                <a:latin typeface="+mj-ea"/>
                <a:ea typeface="+mj-ea"/>
              </a:rPr>
              <a:t>componets</a:t>
            </a:r>
            <a:r>
              <a:rPr lang="en-GB" altLang="zh-CN" b="1" dirty="0">
                <a:solidFill>
                  <a:schemeClr val="accent1">
                    <a:lumMod val="75000"/>
                  </a:schemeClr>
                </a:solidFill>
                <a:latin typeface="+mj-ea"/>
                <a:ea typeface="+mj-ea"/>
              </a:rPr>
              <a:t> number];</a:t>
            </a:r>
          </a:p>
          <a:p>
            <a:pPr lvl="1"/>
            <a:r>
              <a:rPr lang="zh-CN" altLang="en-GB" b="1" dirty="0">
                <a:solidFill>
                  <a:schemeClr val="accent1">
                    <a:lumMod val="75000"/>
                  </a:schemeClr>
                </a:solidFill>
                <a:latin typeface="+mj-ea"/>
                <a:ea typeface="+mj-ea"/>
              </a:rPr>
              <a:t>例如：</a:t>
            </a:r>
          </a:p>
          <a:p>
            <a:pPr lvl="1">
              <a:buFontTx/>
              <a:buNone/>
            </a:pPr>
            <a:r>
              <a:rPr lang="en-GB" altLang="zh-CN" b="1" dirty="0">
                <a:solidFill>
                  <a:schemeClr val="accent1">
                    <a:lumMod val="75000"/>
                  </a:schemeClr>
                </a:solidFill>
                <a:latin typeface="+mj-ea"/>
                <a:ea typeface="+mj-ea"/>
              </a:rPr>
              <a:t>	int[] ai;    ai=new int[10];</a:t>
            </a:r>
          </a:p>
          <a:p>
            <a:pPr lvl="1">
              <a:buFontTx/>
              <a:buNone/>
            </a:pPr>
            <a:r>
              <a:rPr lang="en-GB" altLang="zh-CN" b="1" dirty="0">
                <a:solidFill>
                  <a:schemeClr val="accent1">
                    <a:lumMod val="75000"/>
                  </a:schemeClr>
                </a:solidFill>
                <a:latin typeface="+mj-ea"/>
                <a:ea typeface="+mj-ea"/>
              </a:rPr>
              <a:t>	String[] s;   s=new String[3];</a:t>
            </a:r>
          </a:p>
          <a:p>
            <a:pPr lvl="1"/>
            <a:r>
              <a:rPr lang="zh-CN" altLang="en-GB" b="1" dirty="0">
                <a:solidFill>
                  <a:schemeClr val="accent1">
                    <a:lumMod val="75000"/>
                  </a:schemeClr>
                </a:solidFill>
                <a:latin typeface="+mj-ea"/>
                <a:ea typeface="+mj-ea"/>
              </a:rPr>
              <a:t>或者</a:t>
            </a:r>
            <a:r>
              <a:rPr lang="zh-CN" altLang="en-US" b="1" dirty="0">
                <a:solidFill>
                  <a:schemeClr val="accent1">
                    <a:lumMod val="75000"/>
                  </a:schemeClr>
                </a:solidFill>
                <a:latin typeface="+mj-ea"/>
                <a:ea typeface="+mj-ea"/>
              </a:rPr>
              <a:t>可以将数组的声明和创建一并执行</a:t>
            </a:r>
            <a:endParaRPr lang="en-GB" altLang="zh-CN" b="1" dirty="0">
              <a:solidFill>
                <a:schemeClr val="accent1">
                  <a:lumMod val="75000"/>
                </a:schemeClr>
              </a:solidFill>
              <a:latin typeface="+mj-ea"/>
              <a:ea typeface="+mj-ea"/>
            </a:endParaRPr>
          </a:p>
          <a:p>
            <a:pPr lvl="1">
              <a:buFontTx/>
              <a:buNone/>
            </a:pPr>
            <a:r>
              <a:rPr lang="zh-CN" altLang="en-US" b="1" dirty="0">
                <a:solidFill>
                  <a:schemeClr val="accent1">
                    <a:lumMod val="75000"/>
                  </a:schemeClr>
                </a:solidFill>
                <a:latin typeface="+mj-ea"/>
                <a:ea typeface="+mj-ea"/>
              </a:rPr>
              <a:t>	</a:t>
            </a:r>
            <a:r>
              <a:rPr lang="en-US" altLang="zh-CN" b="1" dirty="0">
                <a:solidFill>
                  <a:schemeClr val="accent1">
                    <a:lumMod val="75000"/>
                  </a:schemeClr>
                </a:solidFill>
                <a:latin typeface="+mj-ea"/>
                <a:ea typeface="+mj-ea"/>
              </a:rPr>
              <a:t>int ai[]=new int[10];</a:t>
            </a:r>
          </a:p>
          <a:p>
            <a:pPr lvl="1"/>
            <a:r>
              <a:rPr lang="zh-CN" altLang="en-US" b="1" dirty="0">
                <a:solidFill>
                  <a:schemeClr val="accent1">
                    <a:lumMod val="75000"/>
                  </a:schemeClr>
                </a:solidFill>
                <a:latin typeface="+mj-ea"/>
                <a:ea typeface="+mj-ea"/>
              </a:rPr>
              <a:t>可以在一条声明语句中创建多个数组 </a:t>
            </a:r>
          </a:p>
          <a:p>
            <a:pPr lvl="1">
              <a:buFontTx/>
              <a:buNone/>
            </a:pPr>
            <a:r>
              <a:rPr lang="zh-CN" altLang="en-US" b="1" dirty="0">
                <a:solidFill>
                  <a:schemeClr val="accent1">
                    <a:lumMod val="75000"/>
                  </a:schemeClr>
                </a:solidFill>
                <a:latin typeface="+mj-ea"/>
                <a:ea typeface="+mj-ea"/>
                <a:cs typeface="Times New Roman" panose="02020603050405020304" pitchFamily="18" charset="0"/>
              </a:rPr>
              <a:t>	</a:t>
            </a:r>
            <a:r>
              <a:rPr lang="en-US" altLang="zh-CN" b="1" dirty="0">
                <a:solidFill>
                  <a:schemeClr val="accent1">
                    <a:lumMod val="75000"/>
                  </a:schemeClr>
                </a:solidFill>
                <a:latin typeface="+mj-ea"/>
                <a:ea typeface="+mj-ea"/>
                <a:cs typeface="Times New Roman" panose="02020603050405020304" pitchFamily="18" charset="0"/>
              </a:rPr>
              <a:t>String[]  s1=new String[3],  s2=new String[8];</a:t>
            </a:r>
          </a:p>
        </p:txBody>
      </p:sp>
    </p:spTree>
    <p:custDataLst>
      <p:tags r:id="rId1"/>
    </p:custDataLst>
    <p:extLst>
      <p:ext uri="{BB962C8B-B14F-4D97-AF65-F5344CB8AC3E}">
        <p14:creationId xmlns:p14="http://schemas.microsoft.com/office/powerpoint/2010/main" val="2840976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E51F91-0E40-4FDC-94B5-13183AB9B694}"/>
              </a:ext>
            </a:extLst>
          </p:cNvPr>
          <p:cNvSpPr/>
          <p:nvPr/>
        </p:nvSpPr>
        <p:spPr>
          <a:xfrm>
            <a:off x="899592" y="123478"/>
            <a:ext cx="357341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.3 数组元素的初始化</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A50B2413-9710-4AF1-9FE8-29DE181BE043}"/>
              </a:ext>
            </a:extLst>
          </p:cNvPr>
          <p:cNvSpPr/>
          <p:nvPr/>
        </p:nvSpPr>
        <p:spPr>
          <a:xfrm>
            <a:off x="395536" y="987574"/>
            <a:ext cx="8352928" cy="3731278"/>
          </a:xfrm>
          <a:prstGeom prst="rect">
            <a:avLst/>
          </a:prstGeom>
        </p:spPr>
        <p:txBody>
          <a:bodyPr wrap="square">
            <a:spAutoFit/>
          </a:bodyPr>
          <a:lstStyle/>
          <a:p>
            <a:pPr>
              <a:lnSpc>
                <a:spcPct val="150000"/>
              </a:lnSpc>
            </a:pPr>
            <a:r>
              <a:rPr lang="zh-CN" altLang="en-US" sz="2000" b="1" dirty="0">
                <a:solidFill>
                  <a:schemeClr val="accent1">
                    <a:lumMod val="75000"/>
                  </a:schemeClr>
                </a:solidFill>
                <a:latin typeface="+mj-ea"/>
                <a:ea typeface="+mj-ea"/>
              </a:rPr>
              <a:t>声明数组名时，给出了数组的初始值，程序便会利用数组初始值创建数组并对它的各个元素进行初始化</a:t>
            </a:r>
          </a:p>
          <a:p>
            <a:pPr>
              <a:lnSpc>
                <a:spcPct val="150000"/>
              </a:lnSpc>
              <a:buFont typeface="Wingdings" panose="05000000000000000000" pitchFamily="2" charset="2"/>
              <a:buNone/>
            </a:pPr>
            <a:r>
              <a:rPr lang="zh-CN" altLang="en-US" sz="2000" b="1" dirty="0">
                <a:solidFill>
                  <a:schemeClr val="accent1">
                    <a:lumMod val="75000"/>
                  </a:schemeClr>
                </a:solidFill>
                <a:latin typeface="+mj-ea"/>
                <a:ea typeface="+mj-ea"/>
                <a:cs typeface="Times New Roman" panose="02020603050405020304" pitchFamily="18" charset="0"/>
              </a:rPr>
              <a:t>    </a:t>
            </a:r>
            <a:r>
              <a:rPr lang="en-US" altLang="zh-CN" sz="2000" b="1" dirty="0">
                <a:solidFill>
                  <a:schemeClr val="accent1">
                    <a:lumMod val="75000"/>
                  </a:schemeClr>
                </a:solidFill>
                <a:latin typeface="+mj-ea"/>
                <a:ea typeface="+mj-ea"/>
                <a:cs typeface="Times New Roman" panose="02020603050405020304" pitchFamily="18" charset="0"/>
              </a:rPr>
              <a:t>int	a[]={22, 33, 44, 55}; </a:t>
            </a:r>
            <a:endParaRPr lang="zh-CN" altLang="en-GB" sz="2000" b="1" dirty="0">
              <a:solidFill>
                <a:schemeClr val="accent1">
                  <a:lumMod val="75000"/>
                </a:schemeClr>
              </a:solidFill>
              <a:latin typeface="+mj-ea"/>
              <a:ea typeface="+mj-ea"/>
              <a:cs typeface="Times New Roman" panose="02020603050405020304" pitchFamily="18" charset="0"/>
            </a:endParaRPr>
          </a:p>
          <a:p>
            <a:pPr>
              <a:lnSpc>
                <a:spcPct val="150000"/>
              </a:lnSpc>
            </a:pPr>
            <a:r>
              <a:rPr lang="zh-CN" altLang="en-US" sz="2000" b="1" dirty="0">
                <a:solidFill>
                  <a:schemeClr val="accent1">
                    <a:lumMod val="75000"/>
                  </a:schemeClr>
                </a:solidFill>
                <a:latin typeface="+mj-ea"/>
                <a:ea typeface="+mj-ea"/>
              </a:rPr>
              <a:t>创建数组的时，如果没有指定初始值，数组便被赋予默认值初始值。 </a:t>
            </a:r>
          </a:p>
          <a:p>
            <a:pPr lvl="1">
              <a:lnSpc>
                <a:spcPct val="150000"/>
              </a:lnSpc>
            </a:pPr>
            <a:r>
              <a:rPr lang="zh-CN" altLang="en-US" sz="2000" b="1" dirty="0">
                <a:solidFill>
                  <a:schemeClr val="accent1">
                    <a:lumMod val="75000"/>
                  </a:schemeClr>
                </a:solidFill>
                <a:latin typeface="+mj-ea"/>
                <a:ea typeface="+mj-ea"/>
              </a:rPr>
              <a:t>基本类型数值数据，默认的初始值为</a:t>
            </a:r>
            <a:r>
              <a:rPr lang="en-US" altLang="zh-CN" sz="2000" b="1" dirty="0">
                <a:solidFill>
                  <a:schemeClr val="accent1">
                    <a:lumMod val="75000"/>
                  </a:schemeClr>
                </a:solidFill>
                <a:latin typeface="+mj-ea"/>
                <a:ea typeface="+mj-ea"/>
                <a:cs typeface="Times New Roman" panose="02020603050405020304" pitchFamily="18" charset="0"/>
              </a:rPr>
              <a:t>0</a:t>
            </a:r>
            <a:r>
              <a:rPr lang="zh-CN" altLang="en-US" sz="2000" b="1" dirty="0">
                <a:solidFill>
                  <a:schemeClr val="accent1">
                    <a:lumMod val="75000"/>
                  </a:schemeClr>
                </a:solidFill>
                <a:latin typeface="+mj-ea"/>
                <a:ea typeface="+mj-ea"/>
              </a:rPr>
              <a:t>；</a:t>
            </a:r>
          </a:p>
          <a:p>
            <a:pPr lvl="1">
              <a:lnSpc>
                <a:spcPct val="150000"/>
              </a:lnSpc>
            </a:pPr>
            <a:r>
              <a:rPr lang="en-US" altLang="zh-CN" sz="2000" b="1" dirty="0" err="1">
                <a:solidFill>
                  <a:schemeClr val="accent1">
                    <a:lumMod val="75000"/>
                  </a:schemeClr>
                </a:solidFill>
                <a:latin typeface="+mj-ea"/>
                <a:ea typeface="+mj-ea"/>
                <a:cs typeface="Times New Roman" panose="02020603050405020304" pitchFamily="18" charset="0"/>
              </a:rPr>
              <a:t>boolean</a:t>
            </a:r>
            <a:r>
              <a:rPr lang="zh-CN" altLang="en-US" sz="2000" b="1" dirty="0">
                <a:solidFill>
                  <a:schemeClr val="accent1">
                    <a:lumMod val="75000"/>
                  </a:schemeClr>
                </a:solidFill>
                <a:latin typeface="+mj-ea"/>
                <a:ea typeface="+mj-ea"/>
              </a:rPr>
              <a:t>类型数据，默认值为</a:t>
            </a:r>
            <a:r>
              <a:rPr lang="en-US" altLang="zh-CN" sz="2000" b="1" dirty="0">
                <a:solidFill>
                  <a:schemeClr val="accent1">
                    <a:lumMod val="75000"/>
                  </a:schemeClr>
                </a:solidFill>
                <a:latin typeface="+mj-ea"/>
                <a:ea typeface="+mj-ea"/>
                <a:cs typeface="Times New Roman" panose="02020603050405020304" pitchFamily="18" charset="0"/>
              </a:rPr>
              <a:t>false; </a:t>
            </a:r>
          </a:p>
          <a:p>
            <a:pPr lvl="1">
              <a:lnSpc>
                <a:spcPct val="150000"/>
              </a:lnSpc>
            </a:pPr>
            <a:r>
              <a:rPr lang="zh-CN" altLang="en-US" sz="2000" b="1" dirty="0">
                <a:solidFill>
                  <a:schemeClr val="accent1">
                    <a:lumMod val="75000"/>
                  </a:schemeClr>
                </a:solidFill>
                <a:latin typeface="+mj-ea"/>
                <a:ea typeface="+mj-ea"/>
              </a:rPr>
              <a:t>引用类型元素的默认值为</a:t>
            </a:r>
            <a:r>
              <a:rPr lang="en-US" altLang="zh-CN" sz="2000" b="1" dirty="0">
                <a:solidFill>
                  <a:schemeClr val="accent1">
                    <a:lumMod val="75000"/>
                  </a:schemeClr>
                </a:solidFill>
                <a:latin typeface="+mj-ea"/>
                <a:ea typeface="+mj-ea"/>
                <a:cs typeface="Times New Roman" panose="02020603050405020304" pitchFamily="18" charset="0"/>
              </a:rPr>
              <a:t>null</a:t>
            </a:r>
            <a:r>
              <a:rPr lang="zh-CN" altLang="en-US" sz="2000" b="1" dirty="0">
                <a:solidFill>
                  <a:schemeClr val="accent1">
                    <a:lumMod val="75000"/>
                  </a:schemeClr>
                </a:solidFill>
                <a:latin typeface="+mj-ea"/>
                <a:ea typeface="+mj-ea"/>
              </a:rPr>
              <a:t>。 </a:t>
            </a:r>
          </a:p>
          <a:p>
            <a:pPr>
              <a:lnSpc>
                <a:spcPct val="150000"/>
              </a:lnSpc>
            </a:pPr>
            <a:r>
              <a:rPr lang="zh-CN" altLang="en-US" sz="2000" b="1" dirty="0">
                <a:solidFill>
                  <a:schemeClr val="accent1">
                    <a:lumMod val="75000"/>
                  </a:schemeClr>
                </a:solidFill>
                <a:latin typeface="+mj-ea"/>
                <a:ea typeface="+mj-ea"/>
              </a:rPr>
              <a:t>程序也可以在数组被构造之后改变数组元素值</a:t>
            </a:r>
            <a:endParaRPr lang="en-GB" altLang="zh-CN" sz="2000" b="1" dirty="0">
              <a:solidFill>
                <a:schemeClr val="accent1">
                  <a:lumMod val="75000"/>
                </a:schemeClr>
              </a:solidFill>
              <a:latin typeface="+mj-ea"/>
              <a:ea typeface="+mj-ea"/>
            </a:endParaRPr>
          </a:p>
        </p:txBody>
      </p:sp>
    </p:spTree>
    <p:extLst>
      <p:ext uri="{BB962C8B-B14F-4D97-AF65-F5344CB8AC3E}">
        <p14:creationId xmlns:p14="http://schemas.microsoft.com/office/powerpoint/2010/main" val="3281890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B91D73-F4FB-4380-9583-D35AA2616A9E}"/>
              </a:ext>
            </a:extLst>
          </p:cNvPr>
          <p:cNvSpPr/>
          <p:nvPr/>
        </p:nvSpPr>
        <p:spPr>
          <a:xfrm>
            <a:off x="827584" y="123478"/>
            <a:ext cx="5105180" cy="461665"/>
          </a:xfrm>
          <a:prstGeom prst="rect">
            <a:avLst/>
          </a:prstGeom>
        </p:spPr>
        <p:txBody>
          <a:bodyPr wrap="none">
            <a:spAutoFit/>
          </a:bodyPr>
          <a:lstStyle/>
          <a:p>
            <a:r>
              <a:rPr lang="en-US" altLang="zh-CN" sz="2400" b="1" dirty="0">
                <a:solidFill>
                  <a:schemeClr val="bg1"/>
                </a:solidFill>
                <a:latin typeface="+mn-ea"/>
              </a:rPr>
              <a:t>1.1 Java</a:t>
            </a:r>
            <a:r>
              <a:rPr lang="zh-CN" altLang="en-US" sz="2400" b="1" dirty="0">
                <a:solidFill>
                  <a:schemeClr val="bg1"/>
                </a:solidFill>
                <a:latin typeface="+mn-ea"/>
              </a:rPr>
              <a:t>语言与面向对象的程序设计</a:t>
            </a:r>
          </a:p>
        </p:txBody>
      </p:sp>
      <p:pic>
        <p:nvPicPr>
          <p:cNvPr id="3" name="图片 2">
            <a:extLst>
              <a:ext uri="{FF2B5EF4-FFF2-40B4-BE49-F238E27FC236}">
                <a16:creationId xmlns:a16="http://schemas.microsoft.com/office/drawing/2014/main" id="{4C275701-F498-4F0B-A864-F0CA8101FE79}"/>
              </a:ext>
            </a:extLst>
          </p:cNvPr>
          <p:cNvPicPr>
            <a:picLocks noChangeAspect="1"/>
          </p:cNvPicPr>
          <p:nvPr/>
        </p:nvPicPr>
        <p:blipFill>
          <a:blip r:embed="rId2"/>
          <a:stretch>
            <a:fillRect/>
          </a:stretch>
        </p:blipFill>
        <p:spPr>
          <a:xfrm>
            <a:off x="160202" y="987574"/>
            <a:ext cx="4233207" cy="3312368"/>
          </a:xfrm>
          <a:prstGeom prst="rect">
            <a:avLst/>
          </a:prstGeom>
        </p:spPr>
      </p:pic>
      <p:pic>
        <p:nvPicPr>
          <p:cNvPr id="4" name="图片 3">
            <a:extLst>
              <a:ext uri="{FF2B5EF4-FFF2-40B4-BE49-F238E27FC236}">
                <a16:creationId xmlns:a16="http://schemas.microsoft.com/office/drawing/2014/main" id="{3E17BFE3-67B8-4095-BD2B-97D0B11D2F00}"/>
              </a:ext>
            </a:extLst>
          </p:cNvPr>
          <p:cNvPicPr>
            <a:picLocks noChangeAspect="1"/>
          </p:cNvPicPr>
          <p:nvPr/>
        </p:nvPicPr>
        <p:blipFill>
          <a:blip r:embed="rId3"/>
          <a:stretch>
            <a:fillRect/>
          </a:stretch>
        </p:blipFill>
        <p:spPr>
          <a:xfrm>
            <a:off x="4499992" y="957544"/>
            <a:ext cx="4571144" cy="2365434"/>
          </a:xfrm>
          <a:prstGeom prst="rect">
            <a:avLst/>
          </a:prstGeom>
        </p:spPr>
      </p:pic>
    </p:spTree>
    <p:extLst>
      <p:ext uri="{BB962C8B-B14F-4D97-AF65-F5344CB8AC3E}">
        <p14:creationId xmlns:p14="http://schemas.microsoft.com/office/powerpoint/2010/main" val="3596139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A40CE6-79F5-454A-8EB8-26F802646CDE}"/>
              </a:ext>
            </a:extLst>
          </p:cNvPr>
          <p:cNvSpPr/>
          <p:nvPr/>
        </p:nvSpPr>
        <p:spPr>
          <a:xfrm>
            <a:off x="971600"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.4 数组的引用</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4ACE50E0-EC28-4800-98F1-A772D799BE70}"/>
              </a:ext>
            </a:extLst>
          </p:cNvPr>
          <p:cNvSpPr/>
          <p:nvPr/>
        </p:nvSpPr>
        <p:spPr>
          <a:xfrm>
            <a:off x="467544" y="936943"/>
            <a:ext cx="7920880" cy="3269613"/>
          </a:xfrm>
          <a:prstGeom prst="rect">
            <a:avLst/>
          </a:prstGeom>
        </p:spPr>
        <p:txBody>
          <a:bodyPr wrap="square">
            <a:spAutoFit/>
          </a:bodyPr>
          <a:lstStyle/>
          <a:p>
            <a:pPr>
              <a:lnSpc>
                <a:spcPct val="150000"/>
              </a:lnSpc>
            </a:pPr>
            <a:r>
              <a:rPr lang="zh-CN" altLang="en-GB" sz="2000" b="1" dirty="0">
                <a:solidFill>
                  <a:schemeClr val="accent1">
                    <a:lumMod val="75000"/>
                  </a:schemeClr>
                </a:solidFill>
                <a:latin typeface="+mj-ea"/>
                <a:ea typeface="+mj-ea"/>
              </a:rPr>
              <a:t>通过下面的表达式引用数组的一个元素：</a:t>
            </a:r>
            <a:endParaRPr lang="en-GB" altLang="zh-CN" sz="2000" b="1" dirty="0">
              <a:solidFill>
                <a:schemeClr val="accent1">
                  <a:lumMod val="75000"/>
                </a:schemeClr>
              </a:solidFill>
              <a:latin typeface="+mj-ea"/>
              <a:ea typeface="+mj-ea"/>
            </a:endParaRPr>
          </a:p>
          <a:p>
            <a:pPr lvl="1">
              <a:lnSpc>
                <a:spcPct val="150000"/>
              </a:lnSpc>
              <a:buFontTx/>
              <a:buNone/>
            </a:pPr>
            <a:r>
              <a:rPr lang="en-GB" altLang="zh-CN" sz="2000" b="1" dirty="0" err="1">
                <a:solidFill>
                  <a:schemeClr val="accent1">
                    <a:lumMod val="75000"/>
                  </a:schemeClr>
                </a:solidFill>
                <a:latin typeface="+mj-ea"/>
                <a:ea typeface="+mj-ea"/>
              </a:rPr>
              <a:t>arrayName</a:t>
            </a:r>
            <a:r>
              <a:rPr lang="en-GB" altLang="zh-CN" sz="2000" b="1" dirty="0">
                <a:solidFill>
                  <a:schemeClr val="accent1">
                    <a:lumMod val="75000"/>
                  </a:schemeClr>
                </a:solidFill>
                <a:latin typeface="+mj-ea"/>
                <a:ea typeface="+mj-ea"/>
              </a:rPr>
              <a:t>[index]</a:t>
            </a:r>
          </a:p>
          <a:p>
            <a:pPr>
              <a:lnSpc>
                <a:spcPct val="150000"/>
              </a:lnSpc>
            </a:pPr>
            <a:r>
              <a:rPr lang="zh-CN" altLang="en-GB" sz="2000" b="1" dirty="0">
                <a:solidFill>
                  <a:schemeClr val="accent1">
                    <a:lumMod val="75000"/>
                  </a:schemeClr>
                </a:solidFill>
                <a:latin typeface="+mj-ea"/>
                <a:ea typeface="+mj-ea"/>
              </a:rPr>
              <a:t>数组下标必须是 </a:t>
            </a:r>
            <a:r>
              <a:rPr lang="en-GB" altLang="zh-CN" sz="2000" b="1" dirty="0">
                <a:solidFill>
                  <a:schemeClr val="accent1">
                    <a:lumMod val="75000"/>
                  </a:schemeClr>
                </a:solidFill>
                <a:latin typeface="+mj-ea"/>
                <a:ea typeface="+mj-ea"/>
              </a:rPr>
              <a:t>int , short, byte, </a:t>
            </a:r>
            <a:r>
              <a:rPr lang="zh-CN" altLang="en-GB" sz="2000" b="1" dirty="0">
                <a:solidFill>
                  <a:schemeClr val="accent1">
                    <a:lumMod val="75000"/>
                  </a:schemeClr>
                </a:solidFill>
                <a:latin typeface="+mj-ea"/>
                <a:ea typeface="+mj-ea"/>
              </a:rPr>
              <a:t>或者</a:t>
            </a:r>
            <a:r>
              <a:rPr lang="en-GB" altLang="zh-CN" sz="2000" b="1" dirty="0">
                <a:solidFill>
                  <a:schemeClr val="accent1">
                    <a:lumMod val="75000"/>
                  </a:schemeClr>
                </a:solidFill>
                <a:latin typeface="+mj-ea"/>
                <a:ea typeface="+mj-ea"/>
              </a:rPr>
              <a:t> char.</a:t>
            </a:r>
          </a:p>
          <a:p>
            <a:pPr>
              <a:lnSpc>
                <a:spcPct val="150000"/>
              </a:lnSpc>
            </a:pPr>
            <a:r>
              <a:rPr lang="zh-CN" altLang="en-GB" sz="2000" b="1" dirty="0">
                <a:solidFill>
                  <a:schemeClr val="accent1">
                    <a:lumMod val="75000"/>
                  </a:schemeClr>
                </a:solidFill>
                <a:latin typeface="+mj-ea"/>
                <a:ea typeface="+mj-ea"/>
              </a:rPr>
              <a:t>下标从零开始计数</a:t>
            </a:r>
            <a:r>
              <a:rPr lang="en-GB" altLang="zh-CN" sz="2000" b="1" dirty="0">
                <a:solidFill>
                  <a:schemeClr val="accent1">
                    <a:lumMod val="75000"/>
                  </a:schemeClr>
                </a:solidFill>
                <a:latin typeface="+mj-ea"/>
                <a:ea typeface="+mj-ea"/>
              </a:rPr>
              <a:t>. </a:t>
            </a:r>
          </a:p>
          <a:p>
            <a:pPr>
              <a:lnSpc>
                <a:spcPct val="150000"/>
              </a:lnSpc>
            </a:pPr>
            <a:r>
              <a:rPr lang="zh-CN" altLang="en-GB" sz="2000" b="1" dirty="0">
                <a:solidFill>
                  <a:schemeClr val="accent1">
                    <a:lumMod val="75000"/>
                  </a:schemeClr>
                </a:solidFill>
                <a:latin typeface="+mj-ea"/>
                <a:ea typeface="+mj-ea"/>
              </a:rPr>
              <a:t>元素的个数即为数组的长度，可以通过 </a:t>
            </a:r>
            <a:r>
              <a:rPr lang="en-GB" altLang="zh-CN" sz="2000" b="1" dirty="0" err="1">
                <a:solidFill>
                  <a:schemeClr val="accent1">
                    <a:lumMod val="75000"/>
                  </a:schemeClr>
                </a:solidFill>
                <a:latin typeface="+mj-ea"/>
                <a:ea typeface="+mj-ea"/>
              </a:rPr>
              <a:t>arryName.length</a:t>
            </a:r>
            <a:r>
              <a:rPr lang="zh-CN" altLang="en-GB" sz="2000" b="1" dirty="0">
                <a:solidFill>
                  <a:schemeClr val="accent1">
                    <a:lumMod val="75000"/>
                  </a:schemeClr>
                </a:solidFill>
                <a:latin typeface="+mj-ea"/>
                <a:ea typeface="+mj-ea"/>
              </a:rPr>
              <a:t>引用</a:t>
            </a:r>
          </a:p>
          <a:p>
            <a:pPr>
              <a:lnSpc>
                <a:spcPct val="150000"/>
              </a:lnSpc>
            </a:pPr>
            <a:r>
              <a:rPr lang="zh-CN" altLang="en-GB" sz="2000" b="1" dirty="0">
                <a:solidFill>
                  <a:schemeClr val="accent1">
                    <a:lumMod val="75000"/>
                  </a:schemeClr>
                </a:solidFill>
                <a:latin typeface="+mj-ea"/>
                <a:ea typeface="+mj-ea"/>
              </a:rPr>
              <a:t>元素下标最大值为</a:t>
            </a:r>
            <a:r>
              <a:rPr lang="en-GB" altLang="zh-CN" sz="2000" b="1" dirty="0">
                <a:solidFill>
                  <a:schemeClr val="accent1">
                    <a:lumMod val="75000"/>
                  </a:schemeClr>
                </a:solidFill>
                <a:latin typeface="+mj-ea"/>
                <a:ea typeface="+mj-ea"/>
              </a:rPr>
              <a:t> length – 1，</a:t>
            </a:r>
            <a:r>
              <a:rPr lang="zh-CN" altLang="en-GB" sz="2000" b="1" dirty="0">
                <a:solidFill>
                  <a:schemeClr val="accent1">
                    <a:lumMod val="75000"/>
                  </a:schemeClr>
                </a:solidFill>
                <a:latin typeface="+mj-ea"/>
                <a:ea typeface="+mj-ea"/>
              </a:rPr>
              <a:t>如果</a:t>
            </a:r>
            <a:r>
              <a:rPr lang="zh-CN" altLang="en-US" sz="2000" b="1" dirty="0">
                <a:solidFill>
                  <a:schemeClr val="accent1">
                    <a:lumMod val="75000"/>
                  </a:schemeClr>
                </a:solidFill>
                <a:latin typeface="+mj-ea"/>
                <a:ea typeface="+mj-ea"/>
              </a:rPr>
              <a:t>超过最大值，将会产生数组越界异常（</a:t>
            </a:r>
            <a:r>
              <a:rPr lang="en-US" altLang="zh-CN" sz="2000" b="1" dirty="0" err="1">
                <a:solidFill>
                  <a:schemeClr val="accent1">
                    <a:lumMod val="75000"/>
                  </a:schemeClr>
                </a:solidFill>
                <a:latin typeface="+mj-ea"/>
                <a:ea typeface="+mj-ea"/>
                <a:cs typeface="Times New Roman" panose="02020603050405020304" pitchFamily="18" charset="0"/>
              </a:rPr>
              <a:t>ArrayIndexOutOfBoundsException</a:t>
            </a:r>
            <a:r>
              <a:rPr lang="zh-CN" altLang="en-US" sz="2000" b="1" dirty="0">
                <a:solidFill>
                  <a:schemeClr val="accent1">
                    <a:lumMod val="75000"/>
                  </a:schemeClr>
                </a:solidFill>
                <a:latin typeface="+mj-ea"/>
                <a:ea typeface="+mj-ea"/>
              </a:rPr>
              <a:t>） </a:t>
            </a:r>
            <a:endParaRPr lang="en-GB" altLang="zh-CN" sz="2000" b="1" dirty="0">
              <a:solidFill>
                <a:schemeClr val="accent1">
                  <a:lumMod val="75000"/>
                </a:schemeClr>
              </a:solidFill>
              <a:latin typeface="+mj-ea"/>
              <a:ea typeface="+mj-ea"/>
            </a:endParaRPr>
          </a:p>
        </p:txBody>
      </p:sp>
    </p:spTree>
    <p:extLst>
      <p:ext uri="{BB962C8B-B14F-4D97-AF65-F5344CB8AC3E}">
        <p14:creationId xmlns:p14="http://schemas.microsoft.com/office/powerpoint/2010/main" val="198272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392A51C-6C24-4BAC-A615-05CA78AF9699}"/>
              </a:ext>
            </a:extLst>
          </p:cNvPr>
          <p:cNvSpPr/>
          <p:nvPr/>
        </p:nvSpPr>
        <p:spPr>
          <a:xfrm>
            <a:off x="971600"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.4 数组的引用</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9FBF1D3A-07DB-4150-9B7E-DC614E933A1A}"/>
              </a:ext>
            </a:extLst>
          </p:cNvPr>
          <p:cNvSpPr/>
          <p:nvPr/>
        </p:nvSpPr>
        <p:spPr>
          <a:xfrm>
            <a:off x="323528" y="1131590"/>
            <a:ext cx="2808312" cy="1754326"/>
          </a:xfrm>
          <a:prstGeom prst="rect">
            <a:avLst/>
          </a:prstGeom>
        </p:spPr>
        <p:txBody>
          <a:bodyPr wrap="square">
            <a:spAutoFit/>
          </a:bodyPr>
          <a:lstStyle/>
          <a:p>
            <a:pPr>
              <a:buFont typeface="Wingdings" panose="05000000000000000000" pitchFamily="2" charset="2"/>
              <a:buNone/>
            </a:pPr>
            <a:r>
              <a:rPr lang="en-US" altLang="zh-CN" b="1" dirty="0">
                <a:solidFill>
                  <a:schemeClr val="accent1">
                    <a:lumMod val="75000"/>
                  </a:schemeClr>
                </a:solidFill>
                <a:latin typeface="Arial Unicode MS" pitchFamily="34" charset="-122"/>
                <a:ea typeface="Arial Unicode MS" pitchFamily="34" charset="-122"/>
              </a:rPr>
              <a:t>int[] data = new int[10];</a:t>
            </a:r>
          </a:p>
          <a:p>
            <a:r>
              <a:rPr lang="en-US" altLang="zh-CN" b="1" dirty="0">
                <a:solidFill>
                  <a:schemeClr val="accent1">
                    <a:lumMod val="75000"/>
                  </a:schemeClr>
                </a:solidFill>
              </a:rPr>
              <a:t>data[ -1 ] </a:t>
            </a:r>
            <a:r>
              <a:rPr lang="en-US" altLang="zh-CN" b="1" dirty="0">
                <a:solidFill>
                  <a:schemeClr val="accent1">
                    <a:lumMod val="75000"/>
                  </a:schemeClr>
                </a:solidFill>
                <a:latin typeface="Times New Roman" panose="02020603050405020304" pitchFamily="18" charset="0"/>
              </a:rPr>
              <a:t> </a:t>
            </a:r>
            <a:r>
              <a:rPr lang="en-US" altLang="zh-CN" b="1" dirty="0">
                <a:solidFill>
                  <a:schemeClr val="accent1">
                    <a:lumMod val="75000"/>
                  </a:schemeClr>
                </a:solidFill>
              </a:rPr>
              <a:t> </a:t>
            </a:r>
            <a:r>
              <a:rPr lang="en-US" altLang="zh-CN" b="1" dirty="0">
                <a:solidFill>
                  <a:schemeClr val="accent1">
                    <a:lumMod val="75000"/>
                  </a:schemeClr>
                </a:solidFill>
                <a:latin typeface="Times New Roman" panose="02020603050405020304" pitchFamily="18" charset="0"/>
              </a:rPr>
              <a:t> </a:t>
            </a:r>
            <a:r>
              <a:rPr lang="en-US" altLang="zh-CN" b="1" dirty="0">
                <a:solidFill>
                  <a:schemeClr val="accent1">
                    <a:lumMod val="75000"/>
                  </a:schemeClr>
                </a:solidFill>
              </a:rPr>
              <a:t> </a:t>
            </a:r>
            <a:r>
              <a:rPr lang="zh-CN" altLang="en-US" b="1" dirty="0">
                <a:solidFill>
                  <a:schemeClr val="accent1">
                    <a:lumMod val="75000"/>
                  </a:schemeClr>
                </a:solidFill>
              </a:rPr>
              <a:t>非法的</a:t>
            </a:r>
          </a:p>
          <a:p>
            <a:r>
              <a:rPr lang="en-US" altLang="zh-CN" b="1" dirty="0">
                <a:solidFill>
                  <a:schemeClr val="accent1">
                    <a:lumMod val="75000"/>
                  </a:schemeClr>
                </a:solidFill>
              </a:rPr>
              <a:t>data[ 10 ] </a:t>
            </a:r>
            <a:r>
              <a:rPr lang="en-US" altLang="zh-CN" b="1" dirty="0">
                <a:solidFill>
                  <a:schemeClr val="accent1">
                    <a:lumMod val="75000"/>
                  </a:schemeClr>
                </a:solidFill>
                <a:latin typeface="Times New Roman" panose="02020603050405020304" pitchFamily="18" charset="0"/>
              </a:rPr>
              <a:t> </a:t>
            </a:r>
            <a:r>
              <a:rPr lang="en-US" altLang="zh-CN" b="1" dirty="0">
                <a:solidFill>
                  <a:schemeClr val="accent1">
                    <a:lumMod val="75000"/>
                  </a:schemeClr>
                </a:solidFill>
              </a:rPr>
              <a:t> </a:t>
            </a:r>
            <a:r>
              <a:rPr lang="en-US" altLang="zh-CN" b="1" dirty="0">
                <a:solidFill>
                  <a:schemeClr val="accent1">
                    <a:lumMod val="75000"/>
                  </a:schemeClr>
                </a:solidFill>
                <a:latin typeface="Times New Roman" panose="02020603050405020304" pitchFamily="18" charset="0"/>
              </a:rPr>
              <a:t> </a:t>
            </a:r>
            <a:r>
              <a:rPr lang="en-US" altLang="zh-CN" b="1" dirty="0">
                <a:solidFill>
                  <a:schemeClr val="accent1">
                    <a:lumMod val="75000"/>
                  </a:schemeClr>
                </a:solidFill>
              </a:rPr>
              <a:t> </a:t>
            </a:r>
            <a:r>
              <a:rPr lang="zh-CN" altLang="en-US" b="1" dirty="0">
                <a:solidFill>
                  <a:schemeClr val="accent1">
                    <a:lumMod val="75000"/>
                  </a:schemeClr>
                </a:solidFill>
              </a:rPr>
              <a:t>非法的 </a:t>
            </a:r>
            <a:r>
              <a:rPr lang="zh-CN" altLang="en-US" b="1" dirty="0">
                <a:solidFill>
                  <a:schemeClr val="accent1">
                    <a:lumMod val="75000"/>
                  </a:schemeClr>
                </a:solidFill>
                <a:latin typeface="Times New Roman" panose="02020603050405020304" pitchFamily="18" charset="0"/>
              </a:rPr>
              <a:t> </a:t>
            </a:r>
            <a:r>
              <a:rPr lang="zh-CN" altLang="en-US" b="1" dirty="0">
                <a:solidFill>
                  <a:schemeClr val="accent1">
                    <a:lumMod val="75000"/>
                  </a:schemeClr>
                </a:solidFill>
              </a:rPr>
              <a:t> </a:t>
            </a:r>
          </a:p>
          <a:p>
            <a:r>
              <a:rPr lang="en-US" altLang="zh-CN" b="1" dirty="0">
                <a:solidFill>
                  <a:schemeClr val="accent1">
                    <a:lumMod val="75000"/>
                  </a:schemeClr>
                </a:solidFill>
              </a:rPr>
              <a:t>data[ 1.5 ] </a:t>
            </a:r>
            <a:r>
              <a:rPr lang="en-US" altLang="zh-CN" b="1" dirty="0">
                <a:solidFill>
                  <a:schemeClr val="accent1">
                    <a:lumMod val="75000"/>
                  </a:schemeClr>
                </a:solidFill>
                <a:latin typeface="Times New Roman" panose="02020603050405020304" pitchFamily="18" charset="0"/>
              </a:rPr>
              <a:t> </a:t>
            </a:r>
            <a:r>
              <a:rPr lang="en-US" altLang="zh-CN" b="1" dirty="0">
                <a:solidFill>
                  <a:schemeClr val="accent1">
                    <a:lumMod val="75000"/>
                  </a:schemeClr>
                </a:solidFill>
              </a:rPr>
              <a:t> </a:t>
            </a:r>
            <a:r>
              <a:rPr lang="en-US" altLang="zh-CN" b="1" dirty="0">
                <a:solidFill>
                  <a:schemeClr val="accent1">
                    <a:lumMod val="75000"/>
                  </a:schemeClr>
                </a:solidFill>
                <a:latin typeface="Times New Roman" panose="02020603050405020304" pitchFamily="18" charset="0"/>
              </a:rPr>
              <a:t> </a:t>
            </a:r>
            <a:r>
              <a:rPr lang="zh-CN" altLang="en-US" b="1" dirty="0">
                <a:solidFill>
                  <a:schemeClr val="accent1">
                    <a:lumMod val="75000"/>
                  </a:schemeClr>
                </a:solidFill>
              </a:rPr>
              <a:t>非法的  </a:t>
            </a:r>
          </a:p>
          <a:p>
            <a:r>
              <a:rPr lang="en-US" altLang="zh-CN" b="1" dirty="0">
                <a:solidFill>
                  <a:schemeClr val="accent1">
                    <a:lumMod val="75000"/>
                  </a:schemeClr>
                </a:solidFill>
              </a:rPr>
              <a:t>data[ 0 ] </a:t>
            </a:r>
            <a:r>
              <a:rPr lang="en-US" altLang="zh-CN" b="1" dirty="0">
                <a:solidFill>
                  <a:schemeClr val="accent1">
                    <a:lumMod val="75000"/>
                  </a:schemeClr>
                </a:solidFill>
                <a:latin typeface="Times New Roman" panose="02020603050405020304" pitchFamily="18" charset="0"/>
              </a:rPr>
              <a:t> </a:t>
            </a:r>
            <a:r>
              <a:rPr lang="en-US" altLang="zh-CN" b="1" dirty="0">
                <a:solidFill>
                  <a:schemeClr val="accent1">
                    <a:lumMod val="75000"/>
                  </a:schemeClr>
                </a:solidFill>
              </a:rPr>
              <a:t> </a:t>
            </a:r>
            <a:r>
              <a:rPr lang="en-US" altLang="zh-CN" b="1" dirty="0">
                <a:solidFill>
                  <a:schemeClr val="accent1">
                    <a:lumMod val="75000"/>
                  </a:schemeClr>
                </a:solidFill>
                <a:latin typeface="Times New Roman" panose="02020603050405020304" pitchFamily="18" charset="0"/>
              </a:rPr>
              <a:t> </a:t>
            </a:r>
            <a:r>
              <a:rPr lang="en-US" altLang="zh-CN" b="1" dirty="0">
                <a:solidFill>
                  <a:schemeClr val="accent1">
                    <a:lumMod val="75000"/>
                  </a:schemeClr>
                </a:solidFill>
              </a:rPr>
              <a:t> </a:t>
            </a:r>
            <a:r>
              <a:rPr lang="zh-CN" altLang="en-US" b="1" dirty="0">
                <a:solidFill>
                  <a:schemeClr val="accent1">
                    <a:lumMod val="75000"/>
                  </a:schemeClr>
                </a:solidFill>
              </a:rPr>
              <a:t>合法的 </a:t>
            </a:r>
          </a:p>
          <a:p>
            <a:r>
              <a:rPr lang="en-US" altLang="zh-CN" b="1" dirty="0">
                <a:solidFill>
                  <a:schemeClr val="accent1">
                    <a:lumMod val="75000"/>
                  </a:schemeClr>
                </a:solidFill>
              </a:rPr>
              <a:t>data[ 9 ] </a:t>
            </a:r>
            <a:r>
              <a:rPr lang="en-US" altLang="zh-CN" b="1" dirty="0">
                <a:solidFill>
                  <a:schemeClr val="accent1">
                    <a:lumMod val="75000"/>
                  </a:schemeClr>
                </a:solidFill>
                <a:latin typeface="Times New Roman" panose="02020603050405020304" pitchFamily="18" charset="0"/>
              </a:rPr>
              <a:t> </a:t>
            </a:r>
            <a:r>
              <a:rPr lang="en-US" altLang="zh-CN" b="1" dirty="0">
                <a:solidFill>
                  <a:schemeClr val="accent1">
                    <a:lumMod val="75000"/>
                  </a:schemeClr>
                </a:solidFill>
              </a:rPr>
              <a:t> </a:t>
            </a:r>
            <a:r>
              <a:rPr lang="en-US" altLang="zh-CN" b="1" dirty="0">
                <a:solidFill>
                  <a:schemeClr val="accent1">
                    <a:lumMod val="75000"/>
                  </a:schemeClr>
                </a:solidFill>
                <a:latin typeface="Times New Roman" panose="02020603050405020304" pitchFamily="18" charset="0"/>
              </a:rPr>
              <a:t> </a:t>
            </a:r>
            <a:r>
              <a:rPr lang="en-US" altLang="zh-CN" b="1" dirty="0">
                <a:solidFill>
                  <a:schemeClr val="accent1">
                    <a:lumMod val="75000"/>
                  </a:schemeClr>
                </a:solidFill>
              </a:rPr>
              <a:t> </a:t>
            </a:r>
            <a:r>
              <a:rPr lang="zh-CN" altLang="en-US" b="1" dirty="0">
                <a:solidFill>
                  <a:schemeClr val="accent1">
                    <a:lumMod val="75000"/>
                  </a:schemeClr>
                </a:solidFill>
              </a:rPr>
              <a:t>合法的 </a:t>
            </a:r>
            <a:endParaRPr lang="zh-CN" altLang="en-US" b="1" dirty="0">
              <a:solidFill>
                <a:schemeClr val="accent1">
                  <a:lumMod val="75000"/>
                </a:schemeClr>
              </a:solidFill>
              <a:latin typeface="Arial Unicode MS" pitchFamily="34" charset="-122"/>
              <a:ea typeface="Arial Unicode MS" pitchFamily="34" charset="-122"/>
            </a:endParaRPr>
          </a:p>
        </p:txBody>
      </p:sp>
      <p:sp>
        <p:nvSpPr>
          <p:cNvPr id="4" name="矩形 3">
            <a:extLst>
              <a:ext uri="{FF2B5EF4-FFF2-40B4-BE49-F238E27FC236}">
                <a16:creationId xmlns:a16="http://schemas.microsoft.com/office/drawing/2014/main" id="{2BC77E23-862C-4F12-A699-3E8E33D1EEF3}"/>
              </a:ext>
            </a:extLst>
          </p:cNvPr>
          <p:cNvSpPr/>
          <p:nvPr/>
        </p:nvSpPr>
        <p:spPr>
          <a:xfrm>
            <a:off x="4561453" y="1110241"/>
            <a:ext cx="3844754" cy="2308324"/>
          </a:xfrm>
          <a:prstGeom prst="rect">
            <a:avLst/>
          </a:prstGeom>
        </p:spPr>
        <p:txBody>
          <a:bodyPr wrap="square">
            <a:spAutoFit/>
          </a:bodyPr>
          <a:lstStyle/>
          <a:p>
            <a:pPr>
              <a:buFont typeface="Wingdings" panose="05000000000000000000" pitchFamily="2" charset="2"/>
              <a:buNone/>
            </a:pPr>
            <a:r>
              <a:rPr lang="en-US" altLang="zh-CN" b="1" dirty="0">
                <a:solidFill>
                  <a:schemeClr val="accent1">
                    <a:lumMod val="75000"/>
                  </a:schemeClr>
                </a:solidFill>
              </a:rPr>
              <a:t>int values[] = new int[7];</a:t>
            </a:r>
          </a:p>
          <a:p>
            <a:pPr>
              <a:buFont typeface="Wingdings" panose="05000000000000000000" pitchFamily="2" charset="2"/>
              <a:buNone/>
            </a:pPr>
            <a:r>
              <a:rPr lang="en-US" altLang="zh-CN" b="1" dirty="0">
                <a:solidFill>
                  <a:schemeClr val="accent1">
                    <a:lumMod val="75000"/>
                  </a:schemeClr>
                </a:solidFill>
              </a:rPr>
              <a:t>int index;</a:t>
            </a:r>
          </a:p>
          <a:p>
            <a:pPr>
              <a:buFont typeface="Wingdings" panose="05000000000000000000" pitchFamily="2" charset="2"/>
              <a:buNone/>
            </a:pPr>
            <a:r>
              <a:rPr lang="en-US" altLang="zh-CN" b="1" dirty="0">
                <a:solidFill>
                  <a:schemeClr val="accent1">
                    <a:lumMod val="75000"/>
                  </a:schemeClr>
                </a:solidFill>
              </a:rPr>
              <a:t>index  = 0;</a:t>
            </a:r>
          </a:p>
          <a:p>
            <a:pPr>
              <a:buFont typeface="Wingdings" panose="05000000000000000000" pitchFamily="2" charset="2"/>
              <a:buNone/>
            </a:pPr>
            <a:r>
              <a:rPr lang="en-US" altLang="zh-CN" b="1" dirty="0">
                <a:solidFill>
                  <a:schemeClr val="accent1">
                    <a:lumMod val="75000"/>
                  </a:schemeClr>
                </a:solidFill>
              </a:rPr>
              <a:t>values[ index ] = 71; </a:t>
            </a:r>
          </a:p>
          <a:p>
            <a:pPr>
              <a:buFont typeface="Wingdings" panose="05000000000000000000" pitchFamily="2" charset="2"/>
              <a:buNone/>
            </a:pPr>
            <a:r>
              <a:rPr lang="en-US" altLang="zh-CN" b="1" dirty="0">
                <a:solidFill>
                  <a:schemeClr val="accent1">
                    <a:lumMod val="75000"/>
                  </a:schemeClr>
                </a:solidFill>
              </a:rPr>
              <a:t>index  = 5;</a:t>
            </a:r>
          </a:p>
          <a:p>
            <a:pPr>
              <a:buFont typeface="Wingdings" panose="05000000000000000000" pitchFamily="2" charset="2"/>
              <a:buNone/>
            </a:pPr>
            <a:r>
              <a:rPr lang="en-US" altLang="zh-CN" b="1" dirty="0">
                <a:solidFill>
                  <a:schemeClr val="accent1">
                    <a:lumMod val="75000"/>
                  </a:schemeClr>
                </a:solidFill>
              </a:rPr>
              <a:t>values[ index ] = 23;   </a:t>
            </a:r>
          </a:p>
          <a:p>
            <a:pPr>
              <a:buFont typeface="Wingdings" panose="05000000000000000000" pitchFamily="2" charset="2"/>
              <a:buNone/>
            </a:pPr>
            <a:r>
              <a:rPr lang="en-US" altLang="zh-CN" b="1" dirty="0">
                <a:solidFill>
                  <a:schemeClr val="accent1">
                    <a:lumMod val="75000"/>
                  </a:schemeClr>
                </a:solidFill>
              </a:rPr>
              <a:t>index  = 3;</a:t>
            </a:r>
          </a:p>
          <a:p>
            <a:pPr>
              <a:buFont typeface="Wingdings" panose="05000000000000000000" pitchFamily="2" charset="2"/>
              <a:buNone/>
            </a:pPr>
            <a:r>
              <a:rPr lang="en-US" altLang="zh-CN" b="1" dirty="0">
                <a:solidFill>
                  <a:schemeClr val="accent1">
                    <a:lumMod val="75000"/>
                  </a:schemeClr>
                </a:solidFill>
              </a:rPr>
              <a:t>values[ 2+2 ] = values[ index-3 ];  </a:t>
            </a:r>
          </a:p>
        </p:txBody>
      </p:sp>
    </p:spTree>
    <p:extLst>
      <p:ext uri="{BB962C8B-B14F-4D97-AF65-F5344CB8AC3E}">
        <p14:creationId xmlns:p14="http://schemas.microsoft.com/office/powerpoint/2010/main" val="3310687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392A51C-6C24-4BAC-A615-05CA78AF9699}"/>
              </a:ext>
            </a:extLst>
          </p:cNvPr>
          <p:cNvSpPr/>
          <p:nvPr/>
        </p:nvSpPr>
        <p:spPr>
          <a:xfrm>
            <a:off x="971600"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.4 数组的引用</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pic>
        <p:nvPicPr>
          <p:cNvPr id="3" name="图片 2">
            <a:extLst>
              <a:ext uri="{FF2B5EF4-FFF2-40B4-BE49-F238E27FC236}">
                <a16:creationId xmlns:a16="http://schemas.microsoft.com/office/drawing/2014/main" id="{B4CBDEA5-6871-4660-BDD5-E1776373B7AE}"/>
              </a:ext>
            </a:extLst>
          </p:cNvPr>
          <p:cNvPicPr>
            <a:picLocks noChangeAspect="1"/>
          </p:cNvPicPr>
          <p:nvPr/>
        </p:nvPicPr>
        <p:blipFill>
          <a:blip r:embed="rId2"/>
          <a:stretch>
            <a:fillRect/>
          </a:stretch>
        </p:blipFill>
        <p:spPr>
          <a:xfrm>
            <a:off x="683568" y="928687"/>
            <a:ext cx="4743450" cy="3286125"/>
          </a:xfrm>
          <a:prstGeom prst="rect">
            <a:avLst/>
          </a:prstGeom>
        </p:spPr>
      </p:pic>
      <p:pic>
        <p:nvPicPr>
          <p:cNvPr id="4" name="图片 3">
            <a:extLst>
              <a:ext uri="{FF2B5EF4-FFF2-40B4-BE49-F238E27FC236}">
                <a16:creationId xmlns:a16="http://schemas.microsoft.com/office/drawing/2014/main" id="{F621019A-AF6B-4B0C-BBB6-41DEE7E44079}"/>
              </a:ext>
            </a:extLst>
          </p:cNvPr>
          <p:cNvPicPr>
            <a:picLocks noChangeAspect="1"/>
          </p:cNvPicPr>
          <p:nvPr/>
        </p:nvPicPr>
        <p:blipFill>
          <a:blip r:embed="rId3"/>
          <a:stretch>
            <a:fillRect/>
          </a:stretch>
        </p:blipFill>
        <p:spPr>
          <a:xfrm>
            <a:off x="6228184" y="923322"/>
            <a:ext cx="2352675" cy="2486025"/>
          </a:xfrm>
          <a:prstGeom prst="rect">
            <a:avLst/>
          </a:prstGeom>
        </p:spPr>
      </p:pic>
      <p:pic>
        <p:nvPicPr>
          <p:cNvPr id="5" name="图片 4">
            <a:extLst>
              <a:ext uri="{FF2B5EF4-FFF2-40B4-BE49-F238E27FC236}">
                <a16:creationId xmlns:a16="http://schemas.microsoft.com/office/drawing/2014/main" id="{20C4638F-6022-4F42-A400-887A588298D8}"/>
              </a:ext>
            </a:extLst>
          </p:cNvPr>
          <p:cNvPicPr>
            <a:picLocks noChangeAspect="1"/>
          </p:cNvPicPr>
          <p:nvPr/>
        </p:nvPicPr>
        <p:blipFill>
          <a:blip r:embed="rId4"/>
          <a:stretch>
            <a:fillRect/>
          </a:stretch>
        </p:blipFill>
        <p:spPr>
          <a:xfrm>
            <a:off x="2296642" y="4256827"/>
            <a:ext cx="6477000" cy="476250"/>
          </a:xfrm>
          <a:prstGeom prst="rect">
            <a:avLst/>
          </a:prstGeom>
        </p:spPr>
      </p:pic>
    </p:spTree>
    <p:extLst>
      <p:ext uri="{BB962C8B-B14F-4D97-AF65-F5344CB8AC3E}">
        <p14:creationId xmlns:p14="http://schemas.microsoft.com/office/powerpoint/2010/main" val="623995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392A51C-6C24-4BAC-A615-05CA78AF9699}"/>
              </a:ext>
            </a:extLst>
          </p:cNvPr>
          <p:cNvSpPr/>
          <p:nvPr/>
        </p:nvSpPr>
        <p:spPr>
          <a:xfrm>
            <a:off x="971600"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.4 数组的引用</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pic>
        <p:nvPicPr>
          <p:cNvPr id="3" name="图片 2">
            <a:extLst>
              <a:ext uri="{FF2B5EF4-FFF2-40B4-BE49-F238E27FC236}">
                <a16:creationId xmlns:a16="http://schemas.microsoft.com/office/drawing/2014/main" id="{A6C1FE61-B3CB-448D-8FF5-C49B82E8D8BF}"/>
              </a:ext>
            </a:extLst>
          </p:cNvPr>
          <p:cNvPicPr>
            <a:picLocks noChangeAspect="1"/>
          </p:cNvPicPr>
          <p:nvPr/>
        </p:nvPicPr>
        <p:blipFill>
          <a:blip r:embed="rId2"/>
          <a:stretch>
            <a:fillRect/>
          </a:stretch>
        </p:blipFill>
        <p:spPr>
          <a:xfrm>
            <a:off x="611560" y="987574"/>
            <a:ext cx="4067175" cy="2714625"/>
          </a:xfrm>
          <a:prstGeom prst="rect">
            <a:avLst/>
          </a:prstGeom>
        </p:spPr>
      </p:pic>
      <p:pic>
        <p:nvPicPr>
          <p:cNvPr id="4" name="图片 3">
            <a:extLst>
              <a:ext uri="{FF2B5EF4-FFF2-40B4-BE49-F238E27FC236}">
                <a16:creationId xmlns:a16="http://schemas.microsoft.com/office/drawing/2014/main" id="{86D71B0F-49F6-439B-B286-9E9DB8DF1D0A}"/>
              </a:ext>
            </a:extLst>
          </p:cNvPr>
          <p:cNvPicPr>
            <a:picLocks noChangeAspect="1"/>
          </p:cNvPicPr>
          <p:nvPr/>
        </p:nvPicPr>
        <p:blipFill>
          <a:blip r:embed="rId3"/>
          <a:stretch>
            <a:fillRect/>
          </a:stretch>
        </p:blipFill>
        <p:spPr>
          <a:xfrm>
            <a:off x="971600" y="3795886"/>
            <a:ext cx="2524125" cy="1000125"/>
          </a:xfrm>
          <a:prstGeom prst="rect">
            <a:avLst/>
          </a:prstGeom>
        </p:spPr>
      </p:pic>
    </p:spTree>
    <p:extLst>
      <p:ext uri="{BB962C8B-B14F-4D97-AF65-F5344CB8AC3E}">
        <p14:creationId xmlns:p14="http://schemas.microsoft.com/office/powerpoint/2010/main" val="2993548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392A51C-6C24-4BAC-A615-05CA78AF9699}"/>
              </a:ext>
            </a:extLst>
          </p:cNvPr>
          <p:cNvSpPr/>
          <p:nvPr/>
        </p:nvSpPr>
        <p:spPr>
          <a:xfrm>
            <a:off x="971600"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.4 数组的引用</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39B9BFAA-C130-4724-961F-9B544D758C31}"/>
              </a:ext>
            </a:extLst>
          </p:cNvPr>
          <p:cNvSpPr/>
          <p:nvPr/>
        </p:nvSpPr>
        <p:spPr>
          <a:xfrm>
            <a:off x="611560" y="903574"/>
            <a:ext cx="2262158" cy="341632"/>
          </a:xfrm>
          <a:prstGeom prst="rect">
            <a:avLst/>
          </a:prstGeom>
        </p:spPr>
        <p:txBody>
          <a:bodyPr wrap="none">
            <a:spAutoFit/>
          </a:bodyPr>
          <a:lstStyle/>
          <a:p>
            <a:pPr>
              <a:lnSpc>
                <a:spcPct val="90000"/>
              </a:lnSpc>
            </a:pPr>
            <a:r>
              <a:rPr lang="zh-CN" altLang="en-GB" dirty="0"/>
              <a:t>数组名是一个引用：</a:t>
            </a:r>
          </a:p>
        </p:txBody>
      </p:sp>
      <p:pic>
        <p:nvPicPr>
          <p:cNvPr id="4" name="图片 3">
            <a:extLst>
              <a:ext uri="{FF2B5EF4-FFF2-40B4-BE49-F238E27FC236}">
                <a16:creationId xmlns:a16="http://schemas.microsoft.com/office/drawing/2014/main" id="{E7E10BE4-FCB4-44B7-A464-0DD1145FB85C}"/>
              </a:ext>
            </a:extLst>
          </p:cNvPr>
          <p:cNvPicPr>
            <a:picLocks noChangeAspect="1"/>
          </p:cNvPicPr>
          <p:nvPr/>
        </p:nvPicPr>
        <p:blipFill>
          <a:blip r:embed="rId2"/>
          <a:stretch>
            <a:fillRect/>
          </a:stretch>
        </p:blipFill>
        <p:spPr>
          <a:xfrm>
            <a:off x="683568" y="1347614"/>
            <a:ext cx="5057775" cy="2705100"/>
          </a:xfrm>
          <a:prstGeom prst="rect">
            <a:avLst/>
          </a:prstGeom>
        </p:spPr>
      </p:pic>
      <p:pic>
        <p:nvPicPr>
          <p:cNvPr id="5" name="图片 4">
            <a:extLst>
              <a:ext uri="{FF2B5EF4-FFF2-40B4-BE49-F238E27FC236}">
                <a16:creationId xmlns:a16="http://schemas.microsoft.com/office/drawing/2014/main" id="{E39707FE-1EB6-4DFD-B7C1-CC0647235E4F}"/>
              </a:ext>
            </a:extLst>
          </p:cNvPr>
          <p:cNvPicPr>
            <a:picLocks noChangeAspect="1"/>
          </p:cNvPicPr>
          <p:nvPr/>
        </p:nvPicPr>
        <p:blipFill>
          <a:blip r:embed="rId3"/>
          <a:stretch>
            <a:fillRect/>
          </a:stretch>
        </p:blipFill>
        <p:spPr>
          <a:xfrm>
            <a:off x="5772258" y="1563638"/>
            <a:ext cx="1895475" cy="1714500"/>
          </a:xfrm>
          <a:prstGeom prst="rect">
            <a:avLst/>
          </a:prstGeom>
        </p:spPr>
      </p:pic>
    </p:spTree>
    <p:extLst>
      <p:ext uri="{BB962C8B-B14F-4D97-AF65-F5344CB8AC3E}">
        <p14:creationId xmlns:p14="http://schemas.microsoft.com/office/powerpoint/2010/main" val="356897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392A51C-6C24-4BAC-A615-05CA78AF9699}"/>
              </a:ext>
            </a:extLst>
          </p:cNvPr>
          <p:cNvSpPr/>
          <p:nvPr/>
        </p:nvSpPr>
        <p:spPr>
          <a:xfrm>
            <a:off x="971600"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.4 数组的引用</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5" name="Rectangle 4">
            <a:extLst>
              <a:ext uri="{FF2B5EF4-FFF2-40B4-BE49-F238E27FC236}">
                <a16:creationId xmlns:a16="http://schemas.microsoft.com/office/drawing/2014/main" id="{B84AAF9E-6E21-4BE9-9FCF-F9A452A4F596}"/>
              </a:ext>
            </a:extLst>
          </p:cNvPr>
          <p:cNvSpPr txBox="1">
            <a:spLocks noChangeArrowheads="1"/>
          </p:cNvSpPr>
          <p:nvPr/>
        </p:nvSpPr>
        <p:spPr>
          <a:xfrm>
            <a:off x="536935" y="1275606"/>
            <a:ext cx="4043016" cy="275498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b="1" dirty="0">
                <a:solidFill>
                  <a:schemeClr val="accent1">
                    <a:lumMod val="75000"/>
                  </a:schemeClr>
                </a:solidFill>
              </a:rPr>
              <a:t>字符串引用构成的数组：</a:t>
            </a:r>
          </a:p>
          <a:p>
            <a:pPr>
              <a:buFont typeface="Wingdings" panose="05000000000000000000" pitchFamily="2" charset="2"/>
              <a:buNone/>
            </a:pPr>
            <a:r>
              <a:rPr lang="zh-CN" altLang="en-US" sz="2400" b="1" dirty="0">
                <a:solidFill>
                  <a:schemeClr val="accent1">
                    <a:lumMod val="75000"/>
                  </a:schemeClr>
                </a:solidFill>
              </a:rPr>
              <a:t>	</a:t>
            </a:r>
            <a:r>
              <a:rPr lang="en-US" altLang="zh-CN" sz="2400" b="1" dirty="0">
                <a:solidFill>
                  <a:schemeClr val="accent1">
                    <a:lumMod val="75000"/>
                  </a:schemeClr>
                </a:solidFill>
              </a:rPr>
              <a:t>String[] </a:t>
            </a:r>
            <a:r>
              <a:rPr lang="en-US" altLang="zh-CN" sz="2400" b="1" dirty="0" err="1">
                <a:solidFill>
                  <a:schemeClr val="accent1">
                    <a:lumMod val="75000"/>
                  </a:schemeClr>
                </a:solidFill>
              </a:rPr>
              <a:t>strArray</a:t>
            </a:r>
            <a:r>
              <a:rPr lang="en-US" altLang="zh-CN" sz="2400" b="1" dirty="0">
                <a:solidFill>
                  <a:schemeClr val="accent1">
                    <a:lumMod val="75000"/>
                  </a:schemeClr>
                </a:solidFill>
              </a:rPr>
              <a:t>;</a:t>
            </a:r>
          </a:p>
          <a:p>
            <a:pPr>
              <a:buFont typeface="Wingdings" panose="05000000000000000000" pitchFamily="2" charset="2"/>
              <a:buNone/>
            </a:pPr>
            <a:endParaRPr lang="en-US" altLang="zh-CN" sz="2400" b="1" dirty="0">
              <a:solidFill>
                <a:schemeClr val="accent1">
                  <a:lumMod val="75000"/>
                </a:schemeClr>
              </a:solidFill>
            </a:endParaRPr>
          </a:p>
          <a:p>
            <a:pPr>
              <a:buFont typeface="Wingdings" panose="05000000000000000000" pitchFamily="2" charset="2"/>
              <a:buNone/>
            </a:pPr>
            <a:r>
              <a:rPr lang="en-US" altLang="zh-CN" sz="2400" b="1" dirty="0">
                <a:solidFill>
                  <a:schemeClr val="accent1">
                    <a:lumMod val="75000"/>
                  </a:schemeClr>
                </a:solidFill>
              </a:rPr>
              <a:t>	</a:t>
            </a:r>
            <a:r>
              <a:rPr lang="en-US" altLang="zh-CN" sz="2400" b="1" dirty="0" err="1">
                <a:solidFill>
                  <a:schemeClr val="accent1">
                    <a:lumMod val="75000"/>
                  </a:schemeClr>
                </a:solidFill>
              </a:rPr>
              <a:t>strArray</a:t>
            </a:r>
            <a:r>
              <a:rPr lang="en-US" altLang="zh-CN" sz="2400" b="1" dirty="0">
                <a:solidFill>
                  <a:schemeClr val="accent1">
                    <a:lumMod val="75000"/>
                  </a:schemeClr>
                </a:solidFill>
              </a:rPr>
              <a:t> = new String[8] ;</a:t>
            </a:r>
          </a:p>
          <a:p>
            <a:pPr>
              <a:buFont typeface="Wingdings" panose="05000000000000000000" pitchFamily="2" charset="2"/>
              <a:buNone/>
            </a:pPr>
            <a:endParaRPr lang="en-US" altLang="zh-CN" sz="2400" b="1" dirty="0">
              <a:solidFill>
                <a:schemeClr val="accent1">
                  <a:lumMod val="75000"/>
                </a:schemeClr>
              </a:solidFill>
            </a:endParaRPr>
          </a:p>
          <a:p>
            <a:pPr>
              <a:buFont typeface="Wingdings" panose="05000000000000000000" pitchFamily="2" charset="2"/>
              <a:buNone/>
            </a:pPr>
            <a:r>
              <a:rPr lang="en-US" altLang="zh-CN" sz="2400" b="1" dirty="0">
                <a:solidFill>
                  <a:schemeClr val="accent1">
                    <a:lumMod val="75000"/>
                  </a:schemeClr>
                </a:solidFill>
              </a:rPr>
              <a:t>	</a:t>
            </a:r>
            <a:r>
              <a:rPr lang="en-US" altLang="zh-CN" sz="2400" b="1" dirty="0" err="1">
                <a:solidFill>
                  <a:schemeClr val="accent1">
                    <a:lumMod val="75000"/>
                  </a:schemeClr>
                </a:solidFill>
              </a:rPr>
              <a:t>strArray</a:t>
            </a:r>
            <a:r>
              <a:rPr lang="en-US" altLang="zh-CN" sz="2400" b="1" dirty="0">
                <a:solidFill>
                  <a:schemeClr val="accent1">
                    <a:lumMod val="75000"/>
                  </a:schemeClr>
                </a:solidFill>
              </a:rPr>
              <a:t>[0]= "Hello" ;</a:t>
            </a:r>
          </a:p>
        </p:txBody>
      </p:sp>
      <p:pic>
        <p:nvPicPr>
          <p:cNvPr id="6" name="图片 5">
            <a:extLst>
              <a:ext uri="{FF2B5EF4-FFF2-40B4-BE49-F238E27FC236}">
                <a16:creationId xmlns:a16="http://schemas.microsoft.com/office/drawing/2014/main" id="{65A6FE8F-1CB0-4185-A22B-26FA7FCEEF2B}"/>
              </a:ext>
            </a:extLst>
          </p:cNvPr>
          <p:cNvPicPr>
            <a:picLocks noChangeAspect="1"/>
          </p:cNvPicPr>
          <p:nvPr/>
        </p:nvPicPr>
        <p:blipFill>
          <a:blip r:embed="rId2"/>
          <a:stretch>
            <a:fillRect/>
          </a:stretch>
        </p:blipFill>
        <p:spPr>
          <a:xfrm>
            <a:off x="5724128" y="971934"/>
            <a:ext cx="2133600" cy="3362325"/>
          </a:xfrm>
          <a:prstGeom prst="rect">
            <a:avLst/>
          </a:prstGeom>
        </p:spPr>
      </p:pic>
    </p:spTree>
    <p:extLst>
      <p:ext uri="{BB962C8B-B14F-4D97-AF65-F5344CB8AC3E}">
        <p14:creationId xmlns:p14="http://schemas.microsoft.com/office/powerpoint/2010/main" val="25614561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F631D8-5277-4834-8384-7F4DE5464DFC}"/>
              </a:ext>
            </a:extLst>
          </p:cNvPr>
          <p:cNvSpPr/>
          <p:nvPr/>
        </p:nvSpPr>
        <p:spPr>
          <a:xfrm>
            <a:off x="971600"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.4 数组的引用</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pic>
        <p:nvPicPr>
          <p:cNvPr id="3" name="图片 2">
            <a:extLst>
              <a:ext uri="{FF2B5EF4-FFF2-40B4-BE49-F238E27FC236}">
                <a16:creationId xmlns:a16="http://schemas.microsoft.com/office/drawing/2014/main" id="{CEDF5BCF-7A54-4AE1-BC67-3EE94F79FE80}"/>
              </a:ext>
            </a:extLst>
          </p:cNvPr>
          <p:cNvPicPr>
            <a:picLocks noChangeAspect="1"/>
          </p:cNvPicPr>
          <p:nvPr/>
        </p:nvPicPr>
        <p:blipFill>
          <a:blip r:embed="rId2"/>
          <a:stretch>
            <a:fillRect/>
          </a:stretch>
        </p:blipFill>
        <p:spPr>
          <a:xfrm>
            <a:off x="755576" y="915566"/>
            <a:ext cx="6486525" cy="2028825"/>
          </a:xfrm>
          <a:prstGeom prst="rect">
            <a:avLst/>
          </a:prstGeom>
        </p:spPr>
      </p:pic>
      <p:pic>
        <p:nvPicPr>
          <p:cNvPr id="4" name="图片 3">
            <a:extLst>
              <a:ext uri="{FF2B5EF4-FFF2-40B4-BE49-F238E27FC236}">
                <a16:creationId xmlns:a16="http://schemas.microsoft.com/office/drawing/2014/main" id="{3B8AEF14-3C94-417E-A731-D8577B82A725}"/>
              </a:ext>
            </a:extLst>
          </p:cNvPr>
          <p:cNvPicPr>
            <a:picLocks noChangeAspect="1"/>
          </p:cNvPicPr>
          <p:nvPr/>
        </p:nvPicPr>
        <p:blipFill>
          <a:blip r:embed="rId3"/>
          <a:stretch>
            <a:fillRect/>
          </a:stretch>
        </p:blipFill>
        <p:spPr>
          <a:xfrm>
            <a:off x="877417" y="3274814"/>
            <a:ext cx="2838450" cy="1276350"/>
          </a:xfrm>
          <a:prstGeom prst="rect">
            <a:avLst/>
          </a:prstGeom>
        </p:spPr>
      </p:pic>
    </p:spTree>
    <p:extLst>
      <p:ext uri="{BB962C8B-B14F-4D97-AF65-F5344CB8AC3E}">
        <p14:creationId xmlns:p14="http://schemas.microsoft.com/office/powerpoint/2010/main" val="3599107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75AA38-7165-4D3F-9A54-649C6BD9144E}"/>
              </a:ext>
            </a:extLst>
          </p:cNvPr>
          <p:cNvSpPr/>
          <p:nvPr/>
        </p:nvSpPr>
        <p:spPr>
          <a:xfrm>
            <a:off x="683568" y="987574"/>
            <a:ext cx="1633781" cy="369332"/>
          </a:xfrm>
          <a:prstGeom prst="rect">
            <a:avLst/>
          </a:prstGeom>
        </p:spPr>
        <p:txBody>
          <a:bodyPr wrap="none">
            <a:spAutoFit/>
          </a:bodyPr>
          <a:lstStyle/>
          <a:p>
            <a:r>
              <a:rPr lang="zh-CN" altLang="en-GB" b="1" dirty="0">
                <a:solidFill>
                  <a:schemeClr val="accent1">
                    <a:lumMod val="75000"/>
                  </a:schemeClr>
                </a:solidFill>
              </a:rPr>
              <a:t>数组的复制： </a:t>
            </a:r>
          </a:p>
        </p:txBody>
      </p:sp>
      <p:sp>
        <p:nvSpPr>
          <p:cNvPr id="3" name="矩形 2">
            <a:extLst>
              <a:ext uri="{FF2B5EF4-FFF2-40B4-BE49-F238E27FC236}">
                <a16:creationId xmlns:a16="http://schemas.microsoft.com/office/drawing/2014/main" id="{ADCE2AD9-1DC1-47F9-B0C6-0D1D39D13B8B}"/>
              </a:ext>
            </a:extLst>
          </p:cNvPr>
          <p:cNvSpPr/>
          <p:nvPr/>
        </p:nvSpPr>
        <p:spPr>
          <a:xfrm>
            <a:off x="971600"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.4 数组的引用</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7" name="矩形 6">
            <a:extLst>
              <a:ext uri="{FF2B5EF4-FFF2-40B4-BE49-F238E27FC236}">
                <a16:creationId xmlns:a16="http://schemas.microsoft.com/office/drawing/2014/main" id="{29C8487E-C490-443E-81E7-5494A2E93E52}"/>
              </a:ext>
            </a:extLst>
          </p:cNvPr>
          <p:cNvSpPr/>
          <p:nvPr/>
        </p:nvSpPr>
        <p:spPr>
          <a:xfrm>
            <a:off x="719572" y="1563638"/>
            <a:ext cx="7704856" cy="646331"/>
          </a:xfrm>
          <a:prstGeom prst="rect">
            <a:avLst/>
          </a:prstGeom>
        </p:spPr>
        <p:txBody>
          <a:bodyPr wrap="square">
            <a:spAutoFit/>
          </a:bodyPr>
          <a:lstStyle/>
          <a:p>
            <a:r>
              <a:rPr lang="en-GB" altLang="zh-CN" dirty="0">
                <a:solidFill>
                  <a:schemeClr val="accent1">
                    <a:lumMod val="75000"/>
                  </a:schemeClr>
                </a:solidFill>
                <a:latin typeface="Arial Unicode MS" pitchFamily="34" charset="-122"/>
              </a:rPr>
              <a:t>public static void </a:t>
            </a:r>
            <a:r>
              <a:rPr lang="en-GB" altLang="zh-CN" dirty="0" err="1">
                <a:solidFill>
                  <a:schemeClr val="accent2">
                    <a:lumMod val="60000"/>
                    <a:lumOff val="40000"/>
                  </a:schemeClr>
                </a:solidFill>
                <a:latin typeface="Arial Unicode MS" pitchFamily="34" charset="-122"/>
              </a:rPr>
              <a:t>arraycopy</a:t>
            </a:r>
            <a:r>
              <a:rPr lang="en-GB" altLang="zh-CN" dirty="0">
                <a:solidFill>
                  <a:schemeClr val="accent1">
                    <a:lumMod val="75000"/>
                  </a:schemeClr>
                </a:solidFill>
                <a:latin typeface="Arial Unicode MS" pitchFamily="34" charset="-122"/>
              </a:rPr>
              <a:t>(Object</a:t>
            </a:r>
            <a:r>
              <a:rPr lang="en-GB" altLang="zh-CN" dirty="0">
                <a:solidFill>
                  <a:schemeClr val="accent1">
                    <a:lumMod val="75000"/>
                  </a:schemeClr>
                </a:solidFill>
              </a:rPr>
              <a:t> </a:t>
            </a:r>
            <a:r>
              <a:rPr lang="en-GB" altLang="zh-CN" i="1" dirty="0">
                <a:solidFill>
                  <a:schemeClr val="accent1">
                    <a:lumMod val="75000"/>
                  </a:schemeClr>
                </a:solidFill>
                <a:latin typeface="Arial Unicode MS" pitchFamily="34" charset="-122"/>
              </a:rPr>
              <a:t>source</a:t>
            </a:r>
            <a:r>
              <a:rPr lang="en-GB" altLang="zh-CN" dirty="0">
                <a:solidFill>
                  <a:schemeClr val="accent1">
                    <a:lumMod val="75000"/>
                  </a:schemeClr>
                </a:solidFill>
                <a:latin typeface="Arial Unicode MS" pitchFamily="34" charset="-122"/>
              </a:rPr>
              <a:t> , int</a:t>
            </a:r>
            <a:r>
              <a:rPr lang="en-GB" altLang="zh-CN" dirty="0">
                <a:solidFill>
                  <a:schemeClr val="accent1">
                    <a:lumMod val="75000"/>
                  </a:schemeClr>
                </a:solidFill>
              </a:rPr>
              <a:t> </a:t>
            </a:r>
            <a:r>
              <a:rPr lang="en-GB" altLang="zh-CN" i="1" dirty="0" err="1">
                <a:solidFill>
                  <a:schemeClr val="accent1">
                    <a:lumMod val="75000"/>
                  </a:schemeClr>
                </a:solidFill>
                <a:latin typeface="Arial Unicode MS" pitchFamily="34" charset="-122"/>
              </a:rPr>
              <a:t>srcIndex</a:t>
            </a:r>
            <a:r>
              <a:rPr lang="en-GB" altLang="zh-CN" dirty="0">
                <a:solidFill>
                  <a:schemeClr val="accent1">
                    <a:lumMod val="75000"/>
                  </a:schemeClr>
                </a:solidFill>
                <a:latin typeface="Arial Unicode MS" pitchFamily="34" charset="-122"/>
              </a:rPr>
              <a:t> , Object</a:t>
            </a:r>
            <a:r>
              <a:rPr lang="en-GB" altLang="zh-CN" dirty="0">
                <a:solidFill>
                  <a:schemeClr val="accent1">
                    <a:lumMod val="75000"/>
                  </a:schemeClr>
                </a:solidFill>
              </a:rPr>
              <a:t> </a:t>
            </a:r>
            <a:r>
              <a:rPr lang="en-GB" altLang="zh-CN" i="1" dirty="0" err="1">
                <a:solidFill>
                  <a:schemeClr val="accent1">
                    <a:lumMod val="75000"/>
                  </a:schemeClr>
                </a:solidFill>
                <a:latin typeface="Arial Unicode MS" pitchFamily="34" charset="-122"/>
              </a:rPr>
              <a:t>dest</a:t>
            </a:r>
            <a:r>
              <a:rPr lang="en-GB" altLang="zh-CN" dirty="0">
                <a:solidFill>
                  <a:schemeClr val="accent1">
                    <a:lumMod val="75000"/>
                  </a:schemeClr>
                </a:solidFill>
                <a:latin typeface="Arial Unicode MS" pitchFamily="34" charset="-122"/>
              </a:rPr>
              <a:t> , int</a:t>
            </a:r>
            <a:r>
              <a:rPr lang="en-GB" altLang="zh-CN" dirty="0">
                <a:solidFill>
                  <a:schemeClr val="accent1">
                    <a:lumMod val="75000"/>
                  </a:schemeClr>
                </a:solidFill>
              </a:rPr>
              <a:t> </a:t>
            </a:r>
            <a:r>
              <a:rPr lang="en-GB" altLang="zh-CN" i="1" dirty="0" err="1">
                <a:solidFill>
                  <a:schemeClr val="accent1">
                    <a:lumMod val="75000"/>
                  </a:schemeClr>
                </a:solidFill>
                <a:latin typeface="Arial Unicode MS" pitchFamily="34" charset="-122"/>
              </a:rPr>
              <a:t>destIndex</a:t>
            </a:r>
            <a:r>
              <a:rPr lang="en-GB" altLang="zh-CN" dirty="0">
                <a:solidFill>
                  <a:schemeClr val="accent1">
                    <a:lumMod val="75000"/>
                  </a:schemeClr>
                </a:solidFill>
                <a:latin typeface="Arial Unicode MS" pitchFamily="34" charset="-122"/>
              </a:rPr>
              <a:t> , int</a:t>
            </a:r>
            <a:r>
              <a:rPr lang="en-GB" altLang="zh-CN" dirty="0">
                <a:solidFill>
                  <a:schemeClr val="accent1">
                    <a:lumMod val="75000"/>
                  </a:schemeClr>
                </a:solidFill>
              </a:rPr>
              <a:t> </a:t>
            </a:r>
            <a:r>
              <a:rPr lang="en-GB" altLang="zh-CN" i="1" dirty="0">
                <a:solidFill>
                  <a:schemeClr val="accent1">
                    <a:lumMod val="75000"/>
                  </a:schemeClr>
                </a:solidFill>
                <a:latin typeface="Arial Unicode MS" pitchFamily="34" charset="-122"/>
              </a:rPr>
              <a:t>length</a:t>
            </a:r>
            <a:r>
              <a:rPr lang="en-GB" altLang="zh-CN" dirty="0">
                <a:solidFill>
                  <a:schemeClr val="accent1">
                    <a:lumMod val="75000"/>
                  </a:schemeClr>
                </a:solidFill>
                <a:latin typeface="Arial Unicode MS" pitchFamily="34" charset="-122"/>
              </a:rPr>
              <a:t> ) </a:t>
            </a:r>
            <a:endParaRPr lang="zh-CN" altLang="en-US" dirty="0">
              <a:solidFill>
                <a:schemeClr val="accent1">
                  <a:lumMod val="75000"/>
                </a:schemeClr>
              </a:solidFill>
            </a:endParaRPr>
          </a:p>
        </p:txBody>
      </p:sp>
      <p:pic>
        <p:nvPicPr>
          <p:cNvPr id="8" name="图片 7">
            <a:extLst>
              <a:ext uri="{FF2B5EF4-FFF2-40B4-BE49-F238E27FC236}">
                <a16:creationId xmlns:a16="http://schemas.microsoft.com/office/drawing/2014/main" id="{69204FA8-BF54-49BC-B377-575C8E94BB99}"/>
              </a:ext>
            </a:extLst>
          </p:cNvPr>
          <p:cNvPicPr>
            <a:picLocks noChangeAspect="1"/>
          </p:cNvPicPr>
          <p:nvPr/>
        </p:nvPicPr>
        <p:blipFill>
          <a:blip r:embed="rId2"/>
          <a:stretch>
            <a:fillRect/>
          </a:stretch>
        </p:blipFill>
        <p:spPr>
          <a:xfrm>
            <a:off x="2317349" y="2787774"/>
            <a:ext cx="3714750" cy="1524000"/>
          </a:xfrm>
          <a:prstGeom prst="rect">
            <a:avLst/>
          </a:prstGeom>
        </p:spPr>
      </p:pic>
    </p:spTree>
    <p:extLst>
      <p:ext uri="{BB962C8B-B14F-4D97-AF65-F5344CB8AC3E}">
        <p14:creationId xmlns:p14="http://schemas.microsoft.com/office/powerpoint/2010/main" val="1599953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45608F-6F77-4A3B-821A-05D43C316FD3}"/>
              </a:ext>
            </a:extLst>
          </p:cNvPr>
          <p:cNvSpPr/>
          <p:nvPr/>
        </p:nvSpPr>
        <p:spPr>
          <a:xfrm>
            <a:off x="971600" y="123478"/>
            <a:ext cx="2650084"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.4 数组的引用</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pic>
        <p:nvPicPr>
          <p:cNvPr id="3" name="图片 2">
            <a:extLst>
              <a:ext uri="{FF2B5EF4-FFF2-40B4-BE49-F238E27FC236}">
                <a16:creationId xmlns:a16="http://schemas.microsoft.com/office/drawing/2014/main" id="{BCC79EC0-6D61-4680-A24F-1BC678789230}"/>
              </a:ext>
            </a:extLst>
          </p:cNvPr>
          <p:cNvPicPr>
            <a:picLocks noChangeAspect="1"/>
          </p:cNvPicPr>
          <p:nvPr/>
        </p:nvPicPr>
        <p:blipFill>
          <a:blip r:embed="rId2"/>
          <a:stretch>
            <a:fillRect/>
          </a:stretch>
        </p:blipFill>
        <p:spPr>
          <a:xfrm>
            <a:off x="683568" y="987574"/>
            <a:ext cx="7277100" cy="2152650"/>
          </a:xfrm>
          <a:prstGeom prst="rect">
            <a:avLst/>
          </a:prstGeom>
        </p:spPr>
      </p:pic>
      <p:pic>
        <p:nvPicPr>
          <p:cNvPr id="4" name="图片 3">
            <a:extLst>
              <a:ext uri="{FF2B5EF4-FFF2-40B4-BE49-F238E27FC236}">
                <a16:creationId xmlns:a16="http://schemas.microsoft.com/office/drawing/2014/main" id="{0D515DF6-B991-4C33-9521-9A080A6BB7B6}"/>
              </a:ext>
            </a:extLst>
          </p:cNvPr>
          <p:cNvPicPr>
            <a:picLocks noChangeAspect="1"/>
          </p:cNvPicPr>
          <p:nvPr/>
        </p:nvPicPr>
        <p:blipFill>
          <a:blip r:embed="rId3"/>
          <a:stretch>
            <a:fillRect/>
          </a:stretch>
        </p:blipFill>
        <p:spPr>
          <a:xfrm>
            <a:off x="863992" y="3363838"/>
            <a:ext cx="3724275" cy="1285875"/>
          </a:xfrm>
          <a:prstGeom prst="rect">
            <a:avLst/>
          </a:prstGeom>
        </p:spPr>
      </p:pic>
      <p:pic>
        <p:nvPicPr>
          <p:cNvPr id="5" name="图片 4">
            <a:extLst>
              <a:ext uri="{FF2B5EF4-FFF2-40B4-BE49-F238E27FC236}">
                <a16:creationId xmlns:a16="http://schemas.microsoft.com/office/drawing/2014/main" id="{2F648F7B-A1C9-4CF5-85E5-AD7D976138DA}"/>
              </a:ext>
            </a:extLst>
          </p:cNvPr>
          <p:cNvPicPr>
            <a:picLocks noChangeAspect="1"/>
          </p:cNvPicPr>
          <p:nvPr/>
        </p:nvPicPr>
        <p:blipFill>
          <a:blip r:embed="rId4"/>
          <a:stretch>
            <a:fillRect/>
          </a:stretch>
        </p:blipFill>
        <p:spPr>
          <a:xfrm>
            <a:off x="5292080" y="3539423"/>
            <a:ext cx="2181225" cy="1076325"/>
          </a:xfrm>
          <a:prstGeom prst="rect">
            <a:avLst/>
          </a:prstGeom>
        </p:spPr>
      </p:pic>
    </p:spTree>
    <p:extLst>
      <p:ext uri="{BB962C8B-B14F-4D97-AF65-F5344CB8AC3E}">
        <p14:creationId xmlns:p14="http://schemas.microsoft.com/office/powerpoint/2010/main" val="1762101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94227E-6BD2-41FE-BB5A-CE9AD5906FA5}"/>
              </a:ext>
            </a:extLst>
          </p:cNvPr>
          <p:cNvSpPr/>
          <p:nvPr/>
        </p:nvSpPr>
        <p:spPr>
          <a:xfrm>
            <a:off x="971600" y="123478"/>
            <a:ext cx="2342308"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.5 多维数组</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Rectangle 3">
            <a:extLst>
              <a:ext uri="{FF2B5EF4-FFF2-40B4-BE49-F238E27FC236}">
                <a16:creationId xmlns:a16="http://schemas.microsoft.com/office/drawing/2014/main" id="{1BDEAEFA-84C3-43DB-8D5A-6BD4A9A05F98}"/>
              </a:ext>
            </a:extLst>
          </p:cNvPr>
          <p:cNvSpPr txBox="1">
            <a:spLocks noChangeArrowheads="1"/>
          </p:cNvSpPr>
          <p:nvPr/>
        </p:nvSpPr>
        <p:spPr>
          <a:xfrm>
            <a:off x="457200" y="1121929"/>
            <a:ext cx="4114800" cy="224191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zh-CN" sz="2000" b="1">
                <a:solidFill>
                  <a:schemeClr val="accent1">
                    <a:lumMod val="75000"/>
                  </a:schemeClr>
                </a:solidFill>
                <a:latin typeface="Arial Unicode MS" pitchFamily="34" charset="-122"/>
                <a:ea typeface="Arial Unicode MS" pitchFamily="34" charset="-122"/>
              </a:rPr>
              <a:t>int[][] gradeTable;</a:t>
            </a:r>
          </a:p>
          <a:p>
            <a:pPr>
              <a:lnSpc>
                <a:spcPct val="80000"/>
              </a:lnSpc>
              <a:buFont typeface="Wingdings" panose="05000000000000000000" pitchFamily="2" charset="2"/>
              <a:buNone/>
            </a:pPr>
            <a:r>
              <a:rPr lang="en-US" altLang="zh-CN" sz="2000" b="1">
                <a:solidFill>
                  <a:schemeClr val="accent1">
                    <a:lumMod val="75000"/>
                  </a:schemeClr>
                </a:solidFill>
                <a:latin typeface="Times New Roman" panose="02020603050405020304" pitchFamily="18" charset="0"/>
                <a:ea typeface="Arial Unicode MS" pitchFamily="34" charset="-122"/>
              </a:rPr>
              <a:t>……</a:t>
            </a:r>
            <a:endParaRPr lang="en-US" altLang="zh-CN" sz="2000" b="1">
              <a:solidFill>
                <a:schemeClr val="accent1">
                  <a:lumMod val="75000"/>
                </a:schemeClr>
              </a:solidFill>
              <a:latin typeface="Arial Unicode MS" pitchFamily="34" charset="-122"/>
              <a:ea typeface="Arial Unicode MS" pitchFamily="34" charset="-122"/>
            </a:endParaRPr>
          </a:p>
          <a:p>
            <a:pPr>
              <a:lnSpc>
                <a:spcPct val="80000"/>
              </a:lnSpc>
              <a:buFont typeface="Wingdings" panose="05000000000000000000" pitchFamily="2" charset="2"/>
              <a:buNone/>
            </a:pPr>
            <a:endParaRPr lang="en-US" altLang="zh-CN" sz="2000" b="1">
              <a:solidFill>
                <a:schemeClr val="accent1">
                  <a:lumMod val="75000"/>
                </a:schemeClr>
              </a:solidFill>
              <a:latin typeface="Arial Unicode MS" pitchFamily="34" charset="-122"/>
              <a:ea typeface="Arial Unicode MS" pitchFamily="34" charset="-122"/>
            </a:endParaRPr>
          </a:p>
          <a:p>
            <a:pPr>
              <a:lnSpc>
                <a:spcPct val="80000"/>
              </a:lnSpc>
              <a:buFont typeface="Wingdings" panose="05000000000000000000" pitchFamily="2" charset="2"/>
              <a:buNone/>
            </a:pPr>
            <a:r>
              <a:rPr lang="en-US" altLang="zh-CN" sz="2000" b="1">
                <a:solidFill>
                  <a:schemeClr val="accent1">
                    <a:lumMod val="75000"/>
                  </a:schemeClr>
                </a:solidFill>
                <a:latin typeface="Arial Unicode MS" pitchFamily="34" charset="-122"/>
                <a:ea typeface="Arial Unicode MS" pitchFamily="34" charset="-122"/>
              </a:rPr>
              <a:t>gradeTable[ 0 ][ 1 ]</a:t>
            </a:r>
            <a:r>
              <a:rPr lang="en-US" altLang="zh-CN" sz="2000" b="1">
                <a:solidFill>
                  <a:schemeClr val="accent1">
                    <a:lumMod val="75000"/>
                  </a:schemeClr>
                </a:solidFill>
              </a:rPr>
              <a:t> </a:t>
            </a:r>
            <a:r>
              <a:rPr lang="zh-CN" altLang="en-US" sz="2000" b="1">
                <a:solidFill>
                  <a:schemeClr val="accent1">
                    <a:lumMod val="75000"/>
                  </a:schemeClr>
                </a:solidFill>
              </a:rPr>
              <a:t>为</a:t>
            </a:r>
            <a:r>
              <a:rPr lang="en-US" altLang="zh-CN" sz="2000" b="1">
                <a:solidFill>
                  <a:schemeClr val="accent1">
                    <a:lumMod val="75000"/>
                  </a:schemeClr>
                </a:solidFill>
              </a:rPr>
              <a:t>42</a:t>
            </a:r>
          </a:p>
          <a:p>
            <a:pPr>
              <a:lnSpc>
                <a:spcPct val="80000"/>
              </a:lnSpc>
              <a:buFont typeface="Wingdings" panose="05000000000000000000" pitchFamily="2" charset="2"/>
              <a:buNone/>
            </a:pPr>
            <a:r>
              <a:rPr lang="en-US" altLang="zh-CN" sz="2000" b="1">
                <a:solidFill>
                  <a:schemeClr val="accent1">
                    <a:lumMod val="75000"/>
                  </a:schemeClr>
                </a:solidFill>
                <a:latin typeface="Arial Unicode MS" pitchFamily="34" charset="-122"/>
                <a:ea typeface="Arial Unicode MS" pitchFamily="34" charset="-122"/>
              </a:rPr>
              <a:t>gradeTable[ 3 ][ 4 ]</a:t>
            </a:r>
            <a:r>
              <a:rPr lang="en-US" altLang="zh-CN" sz="2000" b="1">
                <a:solidFill>
                  <a:schemeClr val="accent1">
                    <a:lumMod val="75000"/>
                  </a:schemeClr>
                </a:solidFill>
              </a:rPr>
              <a:t> </a:t>
            </a:r>
            <a:r>
              <a:rPr lang="zh-CN" altLang="en-US" sz="2000" b="1">
                <a:solidFill>
                  <a:schemeClr val="accent1">
                    <a:lumMod val="75000"/>
                  </a:schemeClr>
                </a:solidFill>
              </a:rPr>
              <a:t>为</a:t>
            </a:r>
            <a:r>
              <a:rPr lang="en-US" altLang="zh-CN" sz="2000" b="1">
                <a:solidFill>
                  <a:schemeClr val="accent1">
                    <a:lumMod val="75000"/>
                  </a:schemeClr>
                </a:solidFill>
              </a:rPr>
              <a:t>93</a:t>
            </a:r>
          </a:p>
          <a:p>
            <a:pPr>
              <a:lnSpc>
                <a:spcPct val="80000"/>
              </a:lnSpc>
              <a:buFont typeface="Wingdings" panose="05000000000000000000" pitchFamily="2" charset="2"/>
              <a:buNone/>
            </a:pPr>
            <a:r>
              <a:rPr lang="en-US" altLang="zh-CN" sz="2000" b="1">
                <a:solidFill>
                  <a:schemeClr val="accent1">
                    <a:lumMod val="75000"/>
                  </a:schemeClr>
                </a:solidFill>
                <a:latin typeface="Arial Unicode MS" pitchFamily="34" charset="-122"/>
                <a:ea typeface="Arial Unicode MS" pitchFamily="34" charset="-122"/>
              </a:rPr>
              <a:t>gradeTable[ 6 ][ 2 ]</a:t>
            </a:r>
            <a:r>
              <a:rPr lang="en-US" altLang="zh-CN" sz="2000" b="1">
                <a:solidFill>
                  <a:schemeClr val="accent1">
                    <a:lumMod val="75000"/>
                  </a:schemeClr>
                </a:solidFill>
              </a:rPr>
              <a:t> </a:t>
            </a:r>
            <a:r>
              <a:rPr lang="zh-CN" altLang="en-US" sz="2000" b="1">
                <a:solidFill>
                  <a:schemeClr val="accent1">
                    <a:lumMod val="75000"/>
                  </a:schemeClr>
                </a:solidFill>
              </a:rPr>
              <a:t>为</a:t>
            </a:r>
            <a:r>
              <a:rPr lang="en-US" altLang="zh-CN" sz="2000" b="1">
                <a:solidFill>
                  <a:schemeClr val="accent1">
                    <a:lumMod val="75000"/>
                  </a:schemeClr>
                </a:solidFill>
              </a:rPr>
              <a:t>78</a:t>
            </a:r>
            <a:endParaRPr lang="en-US" altLang="zh-CN" sz="2000" b="1" dirty="0">
              <a:solidFill>
                <a:schemeClr val="accent1">
                  <a:lumMod val="75000"/>
                </a:schemeClr>
              </a:solidFill>
            </a:endParaRPr>
          </a:p>
        </p:txBody>
      </p:sp>
      <p:pic>
        <p:nvPicPr>
          <p:cNvPr id="4" name="图片 3">
            <a:extLst>
              <a:ext uri="{FF2B5EF4-FFF2-40B4-BE49-F238E27FC236}">
                <a16:creationId xmlns:a16="http://schemas.microsoft.com/office/drawing/2014/main" id="{7437230E-A129-474D-908E-32E65ECA91A2}"/>
              </a:ext>
            </a:extLst>
          </p:cNvPr>
          <p:cNvPicPr>
            <a:picLocks noChangeAspect="1"/>
          </p:cNvPicPr>
          <p:nvPr/>
        </p:nvPicPr>
        <p:blipFill>
          <a:blip r:embed="rId2"/>
          <a:stretch>
            <a:fillRect/>
          </a:stretch>
        </p:blipFill>
        <p:spPr>
          <a:xfrm>
            <a:off x="4932040" y="987574"/>
            <a:ext cx="2152650" cy="2667000"/>
          </a:xfrm>
          <a:prstGeom prst="rect">
            <a:avLst/>
          </a:prstGeom>
        </p:spPr>
      </p:pic>
    </p:spTree>
    <p:extLst>
      <p:ext uri="{BB962C8B-B14F-4D97-AF65-F5344CB8AC3E}">
        <p14:creationId xmlns:p14="http://schemas.microsoft.com/office/powerpoint/2010/main" val="344758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DE1F24-3BC3-4D11-A6F7-7EB22E727048}"/>
              </a:ext>
            </a:extLst>
          </p:cNvPr>
          <p:cNvSpPr/>
          <p:nvPr/>
        </p:nvSpPr>
        <p:spPr>
          <a:xfrm>
            <a:off x="539552" y="1059582"/>
            <a:ext cx="8136904" cy="1200329"/>
          </a:xfrm>
          <a:prstGeom prst="rect">
            <a:avLst/>
          </a:prstGeom>
        </p:spPr>
        <p:txBody>
          <a:bodyPr wrap="square">
            <a:spAutoFit/>
          </a:bodyPr>
          <a:lstStyle/>
          <a:p>
            <a:r>
              <a:rPr lang="en-US" altLang="zh-CN" b="1" dirty="0">
                <a:solidFill>
                  <a:schemeClr val="accent1">
                    <a:lumMod val="75000"/>
                  </a:schemeClr>
                </a:solidFill>
                <a:latin typeface="+mn-ea"/>
              </a:rPr>
              <a:t>Java</a:t>
            </a:r>
            <a:r>
              <a:rPr lang="zh-CN" altLang="en-US" b="1" dirty="0">
                <a:solidFill>
                  <a:schemeClr val="accent1">
                    <a:lumMod val="75000"/>
                  </a:schemeClr>
                </a:solidFill>
                <a:latin typeface="+mn-ea"/>
              </a:rPr>
              <a:t>语言是一个面向对象的程序设计语言。</a:t>
            </a:r>
            <a:endParaRPr lang="en-US" altLang="zh-CN" b="1" dirty="0">
              <a:solidFill>
                <a:schemeClr val="accent1">
                  <a:lumMod val="75000"/>
                </a:schemeClr>
              </a:solidFill>
              <a:latin typeface="+mn-ea"/>
            </a:endParaRPr>
          </a:p>
          <a:p>
            <a:endParaRPr lang="zh-CN" altLang="en-US" b="1" dirty="0">
              <a:solidFill>
                <a:schemeClr val="accent1">
                  <a:lumMod val="75000"/>
                </a:schemeClr>
              </a:solidFill>
              <a:latin typeface="+mn-ea"/>
            </a:endParaRPr>
          </a:p>
          <a:p>
            <a:r>
              <a:rPr lang="zh-CN" altLang="en-US" b="1" dirty="0">
                <a:solidFill>
                  <a:schemeClr val="accent1">
                    <a:lumMod val="75000"/>
                  </a:schemeClr>
                </a:solidFill>
                <a:latin typeface="+mn-ea"/>
              </a:rPr>
              <a:t>除了面向对象的特点以外，</a:t>
            </a:r>
            <a:r>
              <a:rPr lang="en-US" altLang="zh-CN" b="1" dirty="0">
                <a:solidFill>
                  <a:schemeClr val="accent1">
                    <a:lumMod val="75000"/>
                  </a:schemeClr>
                </a:solidFill>
                <a:latin typeface="+mn-ea"/>
              </a:rPr>
              <a:t>Java</a:t>
            </a:r>
            <a:r>
              <a:rPr lang="zh-CN" altLang="en-US" b="1" dirty="0">
                <a:solidFill>
                  <a:schemeClr val="accent1">
                    <a:lumMod val="75000"/>
                  </a:schemeClr>
                </a:solidFill>
                <a:latin typeface="+mn-ea"/>
              </a:rPr>
              <a:t>语言还在安全性、平台无关性、支持多线程、内存管理等许多方面具有卓越的优点。</a:t>
            </a:r>
          </a:p>
        </p:txBody>
      </p:sp>
      <p:sp>
        <p:nvSpPr>
          <p:cNvPr id="3" name="矩形 2">
            <a:extLst>
              <a:ext uri="{FF2B5EF4-FFF2-40B4-BE49-F238E27FC236}">
                <a16:creationId xmlns:a16="http://schemas.microsoft.com/office/drawing/2014/main" id="{4208A128-8B30-42A2-B647-B111CEA9F9AC}"/>
              </a:ext>
            </a:extLst>
          </p:cNvPr>
          <p:cNvSpPr/>
          <p:nvPr/>
        </p:nvSpPr>
        <p:spPr>
          <a:xfrm>
            <a:off x="827584" y="123478"/>
            <a:ext cx="5105180" cy="461665"/>
          </a:xfrm>
          <a:prstGeom prst="rect">
            <a:avLst/>
          </a:prstGeom>
        </p:spPr>
        <p:txBody>
          <a:bodyPr wrap="none">
            <a:spAutoFit/>
          </a:bodyPr>
          <a:lstStyle/>
          <a:p>
            <a:r>
              <a:rPr lang="en-US" altLang="zh-CN" sz="2400" b="1" dirty="0">
                <a:solidFill>
                  <a:schemeClr val="bg1"/>
                </a:solidFill>
                <a:latin typeface="+mn-ea"/>
              </a:rPr>
              <a:t>1.1 Java</a:t>
            </a:r>
            <a:r>
              <a:rPr lang="zh-CN" altLang="en-US" sz="2400" b="1" dirty="0">
                <a:solidFill>
                  <a:schemeClr val="bg1"/>
                </a:solidFill>
                <a:latin typeface="+mn-ea"/>
              </a:rPr>
              <a:t>语言与面向对象的程序设计</a:t>
            </a:r>
          </a:p>
        </p:txBody>
      </p:sp>
    </p:spTree>
    <p:custDataLst>
      <p:tags r:id="rId1"/>
    </p:custDataLst>
    <p:extLst>
      <p:ext uri="{BB962C8B-B14F-4D97-AF65-F5344CB8AC3E}">
        <p14:creationId xmlns:p14="http://schemas.microsoft.com/office/powerpoint/2010/main" val="659056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5F985C-1001-430F-B64D-CAD58C6BDA7A}"/>
              </a:ext>
            </a:extLst>
          </p:cNvPr>
          <p:cNvSpPr/>
          <p:nvPr/>
        </p:nvSpPr>
        <p:spPr>
          <a:xfrm>
            <a:off x="971600" y="123478"/>
            <a:ext cx="2342308"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.5 多维数组</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A37A6FDA-6737-479F-8CAB-A44816CE48A1}"/>
              </a:ext>
            </a:extLst>
          </p:cNvPr>
          <p:cNvSpPr/>
          <p:nvPr/>
        </p:nvSpPr>
        <p:spPr>
          <a:xfrm>
            <a:off x="539552" y="915566"/>
            <a:ext cx="8064896" cy="3366947"/>
          </a:xfrm>
          <a:prstGeom prst="rect">
            <a:avLst/>
          </a:prstGeom>
        </p:spPr>
        <p:txBody>
          <a:bodyPr wrap="square">
            <a:spAutoFit/>
          </a:bodyPr>
          <a:lstStyle/>
          <a:p>
            <a:pPr>
              <a:lnSpc>
                <a:spcPct val="150000"/>
              </a:lnSpc>
            </a:pPr>
            <a:r>
              <a:rPr lang="zh-CN" altLang="en-US" b="1" dirty="0">
                <a:solidFill>
                  <a:schemeClr val="accent1">
                    <a:lumMod val="75000"/>
                  </a:schemeClr>
                </a:solidFill>
              </a:rPr>
              <a:t>二维数组的声明和构造</a:t>
            </a:r>
          </a:p>
          <a:p>
            <a:pPr lvl="1">
              <a:lnSpc>
                <a:spcPct val="150000"/>
              </a:lnSpc>
            </a:pPr>
            <a:r>
              <a:rPr lang="en-US" altLang="zh-CN" b="1" dirty="0">
                <a:solidFill>
                  <a:schemeClr val="accent1">
                    <a:lumMod val="75000"/>
                  </a:schemeClr>
                </a:solidFill>
              </a:rPr>
              <a:t>int[ ][ ] </a:t>
            </a:r>
            <a:r>
              <a:rPr lang="en-US" altLang="zh-CN" b="1" dirty="0" err="1">
                <a:solidFill>
                  <a:schemeClr val="accent1">
                    <a:lumMod val="75000"/>
                  </a:schemeClr>
                </a:solidFill>
              </a:rPr>
              <a:t>myArray</a:t>
            </a:r>
            <a:r>
              <a:rPr lang="en-US" altLang="zh-CN" b="1" dirty="0">
                <a:solidFill>
                  <a:schemeClr val="accent1">
                    <a:lumMod val="75000"/>
                  </a:schemeClr>
                </a:solidFill>
              </a:rPr>
              <a:t> ;</a:t>
            </a:r>
          </a:p>
          <a:p>
            <a:pPr lvl="2">
              <a:lnSpc>
                <a:spcPct val="150000"/>
              </a:lnSpc>
            </a:pPr>
            <a:r>
              <a:rPr lang="en-US" altLang="zh-CN" b="1" dirty="0" err="1">
                <a:solidFill>
                  <a:schemeClr val="accent1">
                    <a:lumMod val="75000"/>
                  </a:schemeClr>
                </a:solidFill>
              </a:rPr>
              <a:t>myArray</a:t>
            </a:r>
            <a:r>
              <a:rPr lang="en-US" altLang="zh-CN" b="1" dirty="0">
                <a:solidFill>
                  <a:schemeClr val="accent1">
                    <a:lumMod val="75000"/>
                  </a:schemeClr>
                </a:solidFill>
              </a:rPr>
              <a:t> </a:t>
            </a:r>
            <a:r>
              <a:rPr lang="zh-CN" altLang="en-US" b="1" dirty="0">
                <a:solidFill>
                  <a:schemeClr val="accent1">
                    <a:lumMod val="75000"/>
                  </a:schemeClr>
                </a:solidFill>
              </a:rPr>
              <a:t>可以存储一个指向</a:t>
            </a:r>
            <a:r>
              <a:rPr lang="en-US" altLang="zh-CN" b="1" dirty="0">
                <a:solidFill>
                  <a:schemeClr val="accent1">
                    <a:lumMod val="75000"/>
                  </a:schemeClr>
                </a:solidFill>
              </a:rPr>
              <a:t>2</a:t>
            </a:r>
            <a:r>
              <a:rPr lang="zh-CN" altLang="en-US" b="1" dirty="0">
                <a:solidFill>
                  <a:schemeClr val="accent1">
                    <a:lumMod val="75000"/>
                  </a:schemeClr>
                </a:solidFill>
              </a:rPr>
              <a:t>维整数数组的引用。其初始值为</a:t>
            </a:r>
            <a:r>
              <a:rPr lang="en-US" altLang="zh-CN" b="1" dirty="0">
                <a:solidFill>
                  <a:schemeClr val="accent1">
                    <a:lumMod val="75000"/>
                  </a:schemeClr>
                </a:solidFill>
              </a:rPr>
              <a:t>null</a:t>
            </a:r>
            <a:r>
              <a:rPr lang="zh-CN" altLang="en-US" b="1" dirty="0">
                <a:solidFill>
                  <a:schemeClr val="accent1">
                    <a:lumMod val="75000"/>
                  </a:schemeClr>
                </a:solidFill>
              </a:rPr>
              <a:t>。</a:t>
            </a:r>
          </a:p>
          <a:p>
            <a:pPr lvl="1">
              <a:lnSpc>
                <a:spcPct val="150000"/>
              </a:lnSpc>
            </a:pPr>
            <a:r>
              <a:rPr lang="en-US" altLang="zh-CN" b="1" dirty="0">
                <a:solidFill>
                  <a:schemeClr val="accent1">
                    <a:lumMod val="75000"/>
                  </a:schemeClr>
                </a:solidFill>
              </a:rPr>
              <a:t>int[ ][ ] </a:t>
            </a:r>
            <a:r>
              <a:rPr lang="en-US" altLang="zh-CN" b="1" dirty="0" err="1">
                <a:solidFill>
                  <a:schemeClr val="accent1">
                    <a:lumMod val="75000"/>
                  </a:schemeClr>
                </a:solidFill>
              </a:rPr>
              <a:t>myArray</a:t>
            </a:r>
            <a:r>
              <a:rPr lang="en-US" altLang="zh-CN" b="1" dirty="0">
                <a:solidFill>
                  <a:schemeClr val="accent1">
                    <a:lumMod val="75000"/>
                  </a:schemeClr>
                </a:solidFill>
              </a:rPr>
              <a:t> = new int[3][5] ;</a:t>
            </a:r>
          </a:p>
          <a:p>
            <a:pPr lvl="2">
              <a:lnSpc>
                <a:spcPct val="150000"/>
              </a:lnSpc>
            </a:pPr>
            <a:r>
              <a:rPr lang="zh-CN" altLang="en-US" b="1" dirty="0">
                <a:solidFill>
                  <a:schemeClr val="accent1">
                    <a:lumMod val="75000"/>
                  </a:schemeClr>
                </a:solidFill>
              </a:rPr>
              <a:t>建立一个数组对象，把引用存储到</a:t>
            </a:r>
            <a:r>
              <a:rPr lang="en-US" altLang="zh-CN" b="1" dirty="0" err="1">
                <a:solidFill>
                  <a:schemeClr val="accent1">
                    <a:lumMod val="75000"/>
                  </a:schemeClr>
                </a:solidFill>
              </a:rPr>
              <a:t>myArray</a:t>
            </a:r>
            <a:r>
              <a:rPr lang="zh-CN" altLang="en-US" b="1" dirty="0">
                <a:solidFill>
                  <a:schemeClr val="accent1">
                    <a:lumMod val="75000"/>
                  </a:schemeClr>
                </a:solidFill>
              </a:rPr>
              <a:t>。这个数组所有元素的初始值为零。</a:t>
            </a:r>
          </a:p>
          <a:p>
            <a:pPr lvl="1">
              <a:lnSpc>
                <a:spcPct val="150000"/>
              </a:lnSpc>
            </a:pPr>
            <a:r>
              <a:rPr lang="en-US" altLang="zh-CN" b="1" dirty="0">
                <a:solidFill>
                  <a:schemeClr val="accent1">
                    <a:lumMod val="75000"/>
                  </a:schemeClr>
                </a:solidFill>
              </a:rPr>
              <a:t>int[ ][ ] </a:t>
            </a:r>
            <a:r>
              <a:rPr lang="en-US" altLang="zh-CN" b="1" dirty="0" err="1">
                <a:solidFill>
                  <a:schemeClr val="accent1">
                    <a:lumMod val="75000"/>
                  </a:schemeClr>
                </a:solidFill>
              </a:rPr>
              <a:t>myArray</a:t>
            </a:r>
            <a:r>
              <a:rPr lang="en-US" altLang="zh-CN" b="1" dirty="0">
                <a:solidFill>
                  <a:schemeClr val="accent1">
                    <a:lumMod val="75000"/>
                  </a:schemeClr>
                </a:solidFill>
              </a:rPr>
              <a:t> = { {8,1,2,2,9}, {1,9,4,0,3}, {0,3,0,0,7} };</a:t>
            </a:r>
          </a:p>
          <a:p>
            <a:pPr lvl="2">
              <a:lnSpc>
                <a:spcPct val="150000"/>
              </a:lnSpc>
            </a:pPr>
            <a:r>
              <a:rPr lang="zh-CN" altLang="en-US" b="1" dirty="0">
                <a:solidFill>
                  <a:schemeClr val="accent1">
                    <a:lumMod val="75000"/>
                  </a:schemeClr>
                </a:solidFill>
              </a:rPr>
              <a:t>建立一个数组并为每一个元素赋值。</a:t>
            </a:r>
          </a:p>
        </p:txBody>
      </p:sp>
    </p:spTree>
    <p:extLst>
      <p:ext uri="{BB962C8B-B14F-4D97-AF65-F5344CB8AC3E}">
        <p14:creationId xmlns:p14="http://schemas.microsoft.com/office/powerpoint/2010/main" val="938561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06992BF-7FB9-4475-ABF0-D3A5649036AD}"/>
              </a:ext>
            </a:extLst>
          </p:cNvPr>
          <p:cNvSpPr/>
          <p:nvPr/>
        </p:nvSpPr>
        <p:spPr>
          <a:xfrm>
            <a:off x="971600" y="123478"/>
            <a:ext cx="2342308"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.5 多维数组</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1102FCCC-FDEC-46A1-B264-A362B3EBEB0B}"/>
              </a:ext>
            </a:extLst>
          </p:cNvPr>
          <p:cNvSpPr/>
          <p:nvPr/>
        </p:nvSpPr>
        <p:spPr>
          <a:xfrm>
            <a:off x="539552" y="987574"/>
            <a:ext cx="1800493" cy="341632"/>
          </a:xfrm>
          <a:prstGeom prst="rect">
            <a:avLst/>
          </a:prstGeom>
        </p:spPr>
        <p:txBody>
          <a:bodyPr wrap="none">
            <a:spAutoFit/>
          </a:bodyPr>
          <a:lstStyle/>
          <a:p>
            <a:pPr>
              <a:lnSpc>
                <a:spcPct val="90000"/>
              </a:lnSpc>
            </a:pPr>
            <a:r>
              <a:rPr lang="zh-CN" altLang="en-US" b="1" dirty="0">
                <a:solidFill>
                  <a:schemeClr val="accent1">
                    <a:lumMod val="75000"/>
                  </a:schemeClr>
                </a:solidFill>
              </a:rPr>
              <a:t>二维数组的长度</a:t>
            </a:r>
            <a:endParaRPr lang="zh-CN" altLang="en-US" b="1" dirty="0">
              <a:solidFill>
                <a:schemeClr val="accent1">
                  <a:lumMod val="75000"/>
                </a:schemeClr>
              </a:solidFill>
              <a:latin typeface="Arial Unicode MS" pitchFamily="34" charset="-122"/>
            </a:endParaRPr>
          </a:p>
        </p:txBody>
      </p:sp>
      <p:pic>
        <p:nvPicPr>
          <p:cNvPr id="4" name="图片 3">
            <a:extLst>
              <a:ext uri="{FF2B5EF4-FFF2-40B4-BE49-F238E27FC236}">
                <a16:creationId xmlns:a16="http://schemas.microsoft.com/office/drawing/2014/main" id="{1468C9D5-2D11-4821-B705-97F673CBD996}"/>
              </a:ext>
            </a:extLst>
          </p:cNvPr>
          <p:cNvPicPr>
            <a:picLocks noChangeAspect="1"/>
          </p:cNvPicPr>
          <p:nvPr/>
        </p:nvPicPr>
        <p:blipFill>
          <a:blip r:embed="rId2"/>
          <a:stretch>
            <a:fillRect/>
          </a:stretch>
        </p:blipFill>
        <p:spPr>
          <a:xfrm>
            <a:off x="611560" y="1635646"/>
            <a:ext cx="5086350" cy="2286000"/>
          </a:xfrm>
          <a:prstGeom prst="rect">
            <a:avLst/>
          </a:prstGeom>
        </p:spPr>
      </p:pic>
      <p:pic>
        <p:nvPicPr>
          <p:cNvPr id="5" name="图片 4">
            <a:extLst>
              <a:ext uri="{FF2B5EF4-FFF2-40B4-BE49-F238E27FC236}">
                <a16:creationId xmlns:a16="http://schemas.microsoft.com/office/drawing/2014/main" id="{367228AB-3B28-42B8-80A8-C682A770B453}"/>
              </a:ext>
            </a:extLst>
          </p:cNvPr>
          <p:cNvPicPr>
            <a:picLocks noChangeAspect="1"/>
          </p:cNvPicPr>
          <p:nvPr/>
        </p:nvPicPr>
        <p:blipFill>
          <a:blip r:embed="rId3"/>
          <a:stretch>
            <a:fillRect/>
          </a:stretch>
        </p:blipFill>
        <p:spPr>
          <a:xfrm>
            <a:off x="6228184" y="1635646"/>
            <a:ext cx="1800225" cy="904875"/>
          </a:xfrm>
          <a:prstGeom prst="rect">
            <a:avLst/>
          </a:prstGeom>
        </p:spPr>
      </p:pic>
    </p:spTree>
    <p:extLst>
      <p:ext uri="{BB962C8B-B14F-4D97-AF65-F5344CB8AC3E}">
        <p14:creationId xmlns:p14="http://schemas.microsoft.com/office/powerpoint/2010/main" val="24209602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06992BF-7FB9-4475-ABF0-D3A5649036AD}"/>
              </a:ext>
            </a:extLst>
          </p:cNvPr>
          <p:cNvSpPr/>
          <p:nvPr/>
        </p:nvSpPr>
        <p:spPr>
          <a:xfrm>
            <a:off x="971600" y="123478"/>
            <a:ext cx="2342308" cy="461665"/>
          </a:xfrm>
          <a:prstGeom prst="rect">
            <a:avLst/>
          </a:prstGeom>
        </p:spPr>
        <p:txBody>
          <a:bodyPr wrap="none">
            <a:spAutoFit/>
          </a:bodyPr>
          <a:lstStyle/>
          <a:p>
            <a:r>
              <a:rPr lang="zh-CN" altLang="en-GB" sz="2400" b="1" dirty="0">
                <a:solidFill>
                  <a:schemeClr val="bg1"/>
                </a:solidFill>
                <a:latin typeface="+mj-ea"/>
                <a:ea typeface="+mj-ea"/>
              </a:rPr>
              <a:t>1.</a:t>
            </a:r>
            <a:r>
              <a:rPr lang="en-US" altLang="zh-CN" sz="2400" b="1" dirty="0">
                <a:solidFill>
                  <a:schemeClr val="bg1"/>
                </a:solidFill>
                <a:latin typeface="+mj-ea"/>
                <a:ea typeface="+mj-ea"/>
              </a:rPr>
              <a:t>4</a:t>
            </a:r>
            <a:r>
              <a:rPr lang="zh-CN" altLang="en-GB" sz="2400" b="1" dirty="0">
                <a:solidFill>
                  <a:schemeClr val="bg1"/>
                </a:solidFill>
                <a:latin typeface="+mj-ea"/>
                <a:ea typeface="+mj-ea"/>
              </a:rPr>
              <a:t>.5 多维数组</a:t>
            </a:r>
            <a:r>
              <a:rPr lang="en-GB" altLang="zh-CN" sz="2400" b="1" dirty="0">
                <a:solidFill>
                  <a:schemeClr val="bg1"/>
                </a:solidFill>
                <a:latin typeface="+mj-ea"/>
                <a:ea typeface="+mj-ea"/>
              </a:rPr>
              <a:t> </a:t>
            </a:r>
            <a:endParaRPr lang="zh-CN" altLang="en-US" sz="2400" b="1" dirty="0">
              <a:solidFill>
                <a:schemeClr val="bg1"/>
              </a:solidFill>
              <a:latin typeface="+mj-ea"/>
              <a:ea typeface="+mj-ea"/>
            </a:endParaRPr>
          </a:p>
        </p:txBody>
      </p:sp>
      <p:sp>
        <p:nvSpPr>
          <p:cNvPr id="3" name="矩形 2">
            <a:extLst>
              <a:ext uri="{FF2B5EF4-FFF2-40B4-BE49-F238E27FC236}">
                <a16:creationId xmlns:a16="http://schemas.microsoft.com/office/drawing/2014/main" id="{A108D1BD-2A68-4326-BB1E-90963EA40134}"/>
              </a:ext>
            </a:extLst>
          </p:cNvPr>
          <p:cNvSpPr/>
          <p:nvPr/>
        </p:nvSpPr>
        <p:spPr>
          <a:xfrm>
            <a:off x="573094" y="817276"/>
            <a:ext cx="1569660" cy="341632"/>
          </a:xfrm>
          <a:prstGeom prst="rect">
            <a:avLst/>
          </a:prstGeom>
        </p:spPr>
        <p:txBody>
          <a:bodyPr wrap="none">
            <a:spAutoFit/>
          </a:bodyPr>
          <a:lstStyle/>
          <a:p>
            <a:pPr>
              <a:lnSpc>
                <a:spcPct val="90000"/>
              </a:lnSpc>
            </a:pPr>
            <a:r>
              <a:rPr lang="zh-CN" altLang="en-US" b="1" dirty="0">
                <a:solidFill>
                  <a:schemeClr val="accent1">
                    <a:lumMod val="75000"/>
                  </a:schemeClr>
                </a:solidFill>
              </a:rPr>
              <a:t>每行的长度：</a:t>
            </a:r>
          </a:p>
        </p:txBody>
      </p:sp>
      <p:pic>
        <p:nvPicPr>
          <p:cNvPr id="4" name="图片 3">
            <a:extLst>
              <a:ext uri="{FF2B5EF4-FFF2-40B4-BE49-F238E27FC236}">
                <a16:creationId xmlns:a16="http://schemas.microsoft.com/office/drawing/2014/main" id="{5D645490-3922-44DC-AE85-F705E2B871B1}"/>
              </a:ext>
            </a:extLst>
          </p:cNvPr>
          <p:cNvPicPr>
            <a:picLocks noChangeAspect="1"/>
          </p:cNvPicPr>
          <p:nvPr/>
        </p:nvPicPr>
        <p:blipFill>
          <a:blip r:embed="rId2"/>
          <a:stretch>
            <a:fillRect/>
          </a:stretch>
        </p:blipFill>
        <p:spPr>
          <a:xfrm>
            <a:off x="395536" y="1366285"/>
            <a:ext cx="6015130" cy="2663460"/>
          </a:xfrm>
          <a:prstGeom prst="rect">
            <a:avLst/>
          </a:prstGeom>
        </p:spPr>
      </p:pic>
      <p:pic>
        <p:nvPicPr>
          <p:cNvPr id="5" name="图片 4">
            <a:extLst>
              <a:ext uri="{FF2B5EF4-FFF2-40B4-BE49-F238E27FC236}">
                <a16:creationId xmlns:a16="http://schemas.microsoft.com/office/drawing/2014/main" id="{F0FC5561-515C-43B7-B30F-3FF56AA4D42A}"/>
              </a:ext>
            </a:extLst>
          </p:cNvPr>
          <p:cNvPicPr>
            <a:picLocks noChangeAspect="1"/>
          </p:cNvPicPr>
          <p:nvPr/>
        </p:nvPicPr>
        <p:blipFill>
          <a:blip r:embed="rId3"/>
          <a:stretch>
            <a:fillRect/>
          </a:stretch>
        </p:blipFill>
        <p:spPr>
          <a:xfrm>
            <a:off x="6588224" y="1366285"/>
            <a:ext cx="2296957" cy="1439642"/>
          </a:xfrm>
          <a:prstGeom prst="rect">
            <a:avLst/>
          </a:prstGeom>
        </p:spPr>
      </p:pic>
    </p:spTree>
    <p:extLst>
      <p:ext uri="{BB962C8B-B14F-4D97-AF65-F5344CB8AC3E}">
        <p14:creationId xmlns:p14="http://schemas.microsoft.com/office/powerpoint/2010/main" val="1307775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8270578-E50A-4986-898E-1B4CE5384799}"/>
              </a:ext>
            </a:extLst>
          </p:cNvPr>
          <p:cNvSpPr/>
          <p:nvPr/>
        </p:nvSpPr>
        <p:spPr>
          <a:xfrm>
            <a:off x="899592" y="123478"/>
            <a:ext cx="1928733" cy="461665"/>
          </a:xfrm>
          <a:prstGeom prst="rect">
            <a:avLst/>
          </a:prstGeom>
        </p:spPr>
        <p:txBody>
          <a:bodyPr wrap="none">
            <a:spAutoFit/>
          </a:bodyPr>
          <a:lstStyle/>
          <a:p>
            <a:r>
              <a:rPr lang="en-US" altLang="zh-CN" sz="2400" b="1" dirty="0">
                <a:solidFill>
                  <a:schemeClr val="bg1"/>
                </a:solidFill>
              </a:rPr>
              <a:t>1</a:t>
            </a:r>
            <a:r>
              <a:rPr lang="zh-CN" altLang="en-US" sz="2400" b="1" dirty="0">
                <a:solidFill>
                  <a:schemeClr val="bg1"/>
                </a:solidFill>
              </a:rPr>
              <a:t>.</a:t>
            </a:r>
            <a:r>
              <a:rPr lang="en-US" altLang="zh-CN" sz="2400" b="1" dirty="0">
                <a:solidFill>
                  <a:schemeClr val="bg1"/>
                </a:solidFill>
              </a:rPr>
              <a:t>5</a:t>
            </a:r>
            <a:r>
              <a:rPr lang="zh-CN" altLang="en-US" sz="2400" b="1" dirty="0">
                <a:solidFill>
                  <a:schemeClr val="bg1"/>
                </a:solidFill>
              </a:rPr>
              <a:t> 控制流程</a:t>
            </a:r>
          </a:p>
        </p:txBody>
      </p:sp>
      <p:sp>
        <p:nvSpPr>
          <p:cNvPr id="3" name="矩形 2">
            <a:extLst>
              <a:ext uri="{FF2B5EF4-FFF2-40B4-BE49-F238E27FC236}">
                <a16:creationId xmlns:a16="http://schemas.microsoft.com/office/drawing/2014/main" id="{A9639CD0-DDB8-4F6C-B6B7-3A1730218E04}"/>
              </a:ext>
            </a:extLst>
          </p:cNvPr>
          <p:cNvSpPr/>
          <p:nvPr/>
        </p:nvSpPr>
        <p:spPr>
          <a:xfrm>
            <a:off x="683568" y="843558"/>
            <a:ext cx="7200800" cy="3523913"/>
          </a:xfrm>
          <a:prstGeom prst="rect">
            <a:avLst/>
          </a:prstGeom>
        </p:spPr>
        <p:txBody>
          <a:bodyPr wrap="square">
            <a:spAutoFit/>
          </a:bodyPr>
          <a:lstStyle/>
          <a:p>
            <a:pPr>
              <a:lnSpc>
                <a:spcPct val="110000"/>
              </a:lnSpc>
            </a:pPr>
            <a:r>
              <a:rPr lang="zh-CN" altLang="en-GB" sz="2400" b="1" dirty="0">
                <a:solidFill>
                  <a:schemeClr val="accent1">
                    <a:lumMod val="75000"/>
                  </a:schemeClr>
                </a:solidFill>
                <a:latin typeface="+mj-ea"/>
                <a:ea typeface="+mj-ea"/>
              </a:rPr>
              <a:t>控制流程</a:t>
            </a:r>
          </a:p>
          <a:p>
            <a:pPr lvl="1">
              <a:lnSpc>
                <a:spcPct val="110000"/>
              </a:lnSpc>
            </a:pPr>
            <a:r>
              <a:rPr lang="en-GB" altLang="zh-CN" sz="2000" b="1" dirty="0">
                <a:solidFill>
                  <a:schemeClr val="accent1">
                    <a:lumMod val="75000"/>
                  </a:schemeClr>
                </a:solidFill>
                <a:latin typeface="+mj-ea"/>
                <a:ea typeface="+mj-ea"/>
              </a:rPr>
              <a:t>Java</a:t>
            </a:r>
            <a:r>
              <a:rPr lang="zh-CN" altLang="en-GB" sz="2000" b="1" dirty="0">
                <a:solidFill>
                  <a:schemeClr val="accent1">
                    <a:lumMod val="75000"/>
                  </a:schemeClr>
                </a:solidFill>
                <a:latin typeface="+mj-ea"/>
                <a:ea typeface="+mj-ea"/>
              </a:rPr>
              <a:t>程序通过控制语句来控制方法的执行流程</a:t>
            </a:r>
          </a:p>
          <a:p>
            <a:pPr lvl="1">
              <a:lnSpc>
                <a:spcPct val="110000"/>
              </a:lnSpc>
            </a:pPr>
            <a:r>
              <a:rPr lang="en-GB" altLang="zh-CN" sz="2000" b="1" dirty="0">
                <a:solidFill>
                  <a:schemeClr val="accent1">
                    <a:lumMod val="75000"/>
                  </a:schemeClr>
                </a:solidFill>
                <a:latin typeface="+mj-ea"/>
                <a:ea typeface="+mj-ea"/>
              </a:rPr>
              <a:t>Java</a:t>
            </a:r>
            <a:r>
              <a:rPr lang="zh-CN" altLang="en-GB" sz="2000" b="1" dirty="0">
                <a:solidFill>
                  <a:schemeClr val="accent1">
                    <a:lumMod val="75000"/>
                  </a:schemeClr>
                </a:solidFill>
                <a:latin typeface="+mj-ea"/>
                <a:ea typeface="+mj-ea"/>
              </a:rPr>
              <a:t>中的流程控制结构主要有三种</a:t>
            </a:r>
          </a:p>
          <a:p>
            <a:pPr lvl="2">
              <a:lnSpc>
                <a:spcPct val="110000"/>
              </a:lnSpc>
            </a:pPr>
            <a:r>
              <a:rPr lang="zh-CN" altLang="en-GB" b="1" dirty="0">
                <a:solidFill>
                  <a:schemeClr val="accent1">
                    <a:lumMod val="75000"/>
                  </a:schemeClr>
                </a:solidFill>
                <a:latin typeface="+mj-ea"/>
                <a:ea typeface="+mj-ea"/>
              </a:rPr>
              <a:t>顺序结构</a:t>
            </a:r>
          </a:p>
          <a:p>
            <a:pPr lvl="2">
              <a:lnSpc>
                <a:spcPct val="110000"/>
              </a:lnSpc>
            </a:pPr>
            <a:r>
              <a:rPr lang="zh-CN" altLang="en-GB" b="1" dirty="0">
                <a:solidFill>
                  <a:schemeClr val="accent1">
                    <a:lumMod val="75000"/>
                  </a:schemeClr>
                </a:solidFill>
                <a:latin typeface="+mj-ea"/>
                <a:ea typeface="+mj-ea"/>
              </a:rPr>
              <a:t>选择结构</a:t>
            </a:r>
          </a:p>
          <a:p>
            <a:pPr lvl="3">
              <a:lnSpc>
                <a:spcPct val="110000"/>
              </a:lnSpc>
            </a:pPr>
            <a:r>
              <a:rPr lang="en-GB" altLang="zh-CN" sz="1600" b="1" dirty="0">
                <a:solidFill>
                  <a:schemeClr val="accent1">
                    <a:lumMod val="75000"/>
                  </a:schemeClr>
                </a:solidFill>
                <a:latin typeface="+mj-ea"/>
                <a:ea typeface="+mj-ea"/>
              </a:rPr>
              <a:t>if</a:t>
            </a:r>
            <a:r>
              <a:rPr lang="zh-CN" altLang="en-GB" sz="1600" b="1" dirty="0">
                <a:solidFill>
                  <a:schemeClr val="accent1">
                    <a:lumMod val="75000"/>
                  </a:schemeClr>
                </a:solidFill>
                <a:latin typeface="+mj-ea"/>
                <a:ea typeface="+mj-ea"/>
              </a:rPr>
              <a:t>语句（二路选择结构）</a:t>
            </a:r>
          </a:p>
          <a:p>
            <a:pPr lvl="3">
              <a:lnSpc>
                <a:spcPct val="110000"/>
              </a:lnSpc>
            </a:pPr>
            <a:r>
              <a:rPr lang="en-GB" altLang="zh-CN" sz="1600" b="1" dirty="0">
                <a:solidFill>
                  <a:schemeClr val="accent1">
                    <a:lumMod val="75000"/>
                  </a:schemeClr>
                </a:solidFill>
                <a:latin typeface="+mj-ea"/>
                <a:ea typeface="+mj-ea"/>
              </a:rPr>
              <a:t>switch</a:t>
            </a:r>
            <a:r>
              <a:rPr lang="zh-CN" altLang="en-GB" sz="1600" b="1" dirty="0">
                <a:solidFill>
                  <a:schemeClr val="accent1">
                    <a:lumMod val="75000"/>
                  </a:schemeClr>
                </a:solidFill>
                <a:latin typeface="+mj-ea"/>
                <a:ea typeface="+mj-ea"/>
              </a:rPr>
              <a:t>语句（多路选择结构）</a:t>
            </a:r>
          </a:p>
          <a:p>
            <a:pPr lvl="2">
              <a:lnSpc>
                <a:spcPct val="110000"/>
              </a:lnSpc>
            </a:pPr>
            <a:r>
              <a:rPr lang="zh-CN" altLang="en-GB" b="1" dirty="0">
                <a:solidFill>
                  <a:schemeClr val="accent1">
                    <a:lumMod val="75000"/>
                  </a:schemeClr>
                </a:solidFill>
                <a:latin typeface="+mj-ea"/>
                <a:ea typeface="+mj-ea"/>
              </a:rPr>
              <a:t>循环结构</a:t>
            </a:r>
          </a:p>
          <a:p>
            <a:pPr lvl="3">
              <a:lnSpc>
                <a:spcPct val="110000"/>
              </a:lnSpc>
            </a:pPr>
            <a:r>
              <a:rPr lang="en-GB" altLang="zh-CN" sz="1600" b="1" dirty="0">
                <a:solidFill>
                  <a:schemeClr val="accent1">
                    <a:lumMod val="75000"/>
                  </a:schemeClr>
                </a:solidFill>
                <a:latin typeface="+mj-ea"/>
                <a:ea typeface="+mj-ea"/>
              </a:rPr>
              <a:t>for</a:t>
            </a:r>
            <a:r>
              <a:rPr lang="zh-CN" altLang="en-GB" sz="1600" b="1" dirty="0">
                <a:solidFill>
                  <a:schemeClr val="accent1">
                    <a:lumMod val="75000"/>
                  </a:schemeClr>
                </a:solidFill>
                <a:latin typeface="+mj-ea"/>
                <a:ea typeface="+mj-ea"/>
              </a:rPr>
              <a:t>语句</a:t>
            </a:r>
          </a:p>
          <a:p>
            <a:pPr lvl="3">
              <a:lnSpc>
                <a:spcPct val="110000"/>
              </a:lnSpc>
            </a:pPr>
            <a:r>
              <a:rPr lang="en-GB" altLang="zh-CN" sz="1600" b="1" dirty="0">
                <a:solidFill>
                  <a:schemeClr val="accent1">
                    <a:lumMod val="75000"/>
                  </a:schemeClr>
                </a:solidFill>
                <a:latin typeface="+mj-ea"/>
                <a:ea typeface="+mj-ea"/>
              </a:rPr>
              <a:t>while</a:t>
            </a:r>
            <a:r>
              <a:rPr lang="zh-CN" altLang="en-GB" sz="1600" b="1" dirty="0">
                <a:solidFill>
                  <a:schemeClr val="accent1">
                    <a:lumMod val="75000"/>
                  </a:schemeClr>
                </a:solidFill>
                <a:latin typeface="+mj-ea"/>
                <a:ea typeface="+mj-ea"/>
              </a:rPr>
              <a:t>语句</a:t>
            </a:r>
          </a:p>
          <a:p>
            <a:pPr lvl="3">
              <a:lnSpc>
                <a:spcPct val="110000"/>
              </a:lnSpc>
            </a:pPr>
            <a:r>
              <a:rPr lang="en-GB" altLang="zh-CN" sz="1600" b="1" dirty="0">
                <a:solidFill>
                  <a:schemeClr val="accent1">
                    <a:lumMod val="75000"/>
                  </a:schemeClr>
                </a:solidFill>
                <a:latin typeface="+mj-ea"/>
                <a:ea typeface="+mj-ea"/>
              </a:rPr>
              <a:t>do-while</a:t>
            </a:r>
            <a:r>
              <a:rPr lang="zh-CN" altLang="en-GB" sz="1600" b="1" dirty="0">
                <a:solidFill>
                  <a:schemeClr val="accent1">
                    <a:lumMod val="75000"/>
                  </a:schemeClr>
                </a:solidFill>
                <a:latin typeface="+mj-ea"/>
                <a:ea typeface="+mj-ea"/>
              </a:rPr>
              <a:t>语句</a:t>
            </a:r>
          </a:p>
        </p:txBody>
      </p:sp>
    </p:spTree>
    <p:custDataLst>
      <p:tags r:id="rId1"/>
    </p:custDataLst>
    <p:extLst>
      <p:ext uri="{BB962C8B-B14F-4D97-AF65-F5344CB8AC3E}">
        <p14:creationId xmlns:p14="http://schemas.microsoft.com/office/powerpoint/2010/main" val="34113392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23A4A1-162E-40C1-9B3F-E56D9F82B248}"/>
              </a:ext>
            </a:extLst>
          </p:cNvPr>
          <p:cNvSpPr/>
          <p:nvPr/>
        </p:nvSpPr>
        <p:spPr>
          <a:xfrm>
            <a:off x="827584" y="123478"/>
            <a:ext cx="2467342"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.1 </a:t>
            </a:r>
            <a:r>
              <a:rPr lang="en-US" altLang="zh-CN" sz="2400" b="1" dirty="0">
                <a:solidFill>
                  <a:schemeClr val="bg1"/>
                </a:solidFill>
                <a:latin typeface="+mj-ea"/>
                <a:ea typeface="+mj-ea"/>
              </a:rPr>
              <a:t>if</a:t>
            </a:r>
            <a:r>
              <a:rPr lang="zh-CN" altLang="en-US" sz="2400" b="1" dirty="0">
                <a:solidFill>
                  <a:schemeClr val="bg1"/>
                </a:solidFill>
                <a:latin typeface="+mj-ea"/>
                <a:ea typeface="+mj-ea"/>
              </a:rPr>
              <a:t>选择结构</a:t>
            </a:r>
          </a:p>
        </p:txBody>
      </p:sp>
      <p:sp>
        <p:nvSpPr>
          <p:cNvPr id="3" name="矩形 2">
            <a:extLst>
              <a:ext uri="{FF2B5EF4-FFF2-40B4-BE49-F238E27FC236}">
                <a16:creationId xmlns:a16="http://schemas.microsoft.com/office/drawing/2014/main" id="{C6F16E44-9824-4D29-AFAE-F2C71B582DB3}"/>
              </a:ext>
            </a:extLst>
          </p:cNvPr>
          <p:cNvSpPr/>
          <p:nvPr/>
        </p:nvSpPr>
        <p:spPr>
          <a:xfrm>
            <a:off x="611560" y="915566"/>
            <a:ext cx="5688632" cy="3637919"/>
          </a:xfrm>
          <a:prstGeom prst="rect">
            <a:avLst/>
          </a:prstGeom>
        </p:spPr>
        <p:txBody>
          <a:bodyPr wrap="square">
            <a:spAutoFit/>
          </a:bodyPr>
          <a:lstStyle/>
          <a:p>
            <a:pPr>
              <a:lnSpc>
                <a:spcPct val="90000"/>
              </a:lnSpc>
            </a:pPr>
            <a:r>
              <a:rPr lang="zh-CN" altLang="en-US" sz="2800" dirty="0">
                <a:solidFill>
                  <a:schemeClr val="accent1">
                    <a:lumMod val="75000"/>
                  </a:schemeClr>
                </a:solidFill>
                <a:latin typeface="+mj-ea"/>
                <a:ea typeface="+mj-ea"/>
              </a:rPr>
              <a:t>语法形式</a:t>
            </a:r>
          </a:p>
          <a:p>
            <a:pPr lvl="1">
              <a:lnSpc>
                <a:spcPct val="90000"/>
              </a:lnSpc>
            </a:pPr>
            <a:r>
              <a:rPr lang="zh-CN" altLang="en-US" sz="2400" dirty="0">
                <a:solidFill>
                  <a:schemeClr val="accent1">
                    <a:lumMod val="75000"/>
                  </a:schemeClr>
                </a:solidFill>
                <a:latin typeface="+mj-ea"/>
                <a:ea typeface="+mj-ea"/>
              </a:rPr>
              <a:t>只有</a:t>
            </a:r>
            <a:r>
              <a:rPr lang="en-US" altLang="zh-CN" sz="2400" dirty="0">
                <a:solidFill>
                  <a:schemeClr val="accent1">
                    <a:lumMod val="75000"/>
                  </a:schemeClr>
                </a:solidFill>
                <a:latin typeface="+mj-ea"/>
                <a:ea typeface="+mj-ea"/>
              </a:rPr>
              <a:t>if</a:t>
            </a:r>
            <a:r>
              <a:rPr lang="zh-CN" altLang="en-US" sz="2400" dirty="0">
                <a:solidFill>
                  <a:schemeClr val="accent1">
                    <a:lumMod val="75000"/>
                  </a:schemeClr>
                </a:solidFill>
                <a:latin typeface="+mj-ea"/>
                <a:ea typeface="+mj-ea"/>
              </a:rPr>
              <a:t>分支，没有</a:t>
            </a:r>
            <a:r>
              <a:rPr lang="en-US" altLang="zh-CN" sz="2400" dirty="0">
                <a:solidFill>
                  <a:schemeClr val="accent1">
                    <a:lumMod val="75000"/>
                  </a:schemeClr>
                </a:solidFill>
                <a:latin typeface="+mj-ea"/>
                <a:ea typeface="+mj-ea"/>
              </a:rPr>
              <a:t>else</a:t>
            </a:r>
            <a:r>
              <a:rPr lang="zh-CN" altLang="en-US" sz="2400" dirty="0">
                <a:solidFill>
                  <a:schemeClr val="accent1">
                    <a:lumMod val="75000"/>
                  </a:schemeClr>
                </a:solidFill>
                <a:latin typeface="+mj-ea"/>
                <a:ea typeface="+mj-ea"/>
              </a:rPr>
              <a:t>分支</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if (</a:t>
            </a:r>
            <a:r>
              <a:rPr lang="en-US" altLang="zh-CN" sz="2000" dirty="0" err="1">
                <a:solidFill>
                  <a:schemeClr val="accent1">
                    <a:lumMod val="75000"/>
                  </a:schemeClr>
                </a:solidFill>
                <a:latin typeface="+mj-ea"/>
                <a:ea typeface="+mj-ea"/>
              </a:rPr>
              <a:t>boolean</a:t>
            </a:r>
            <a:r>
              <a:rPr lang="en-US" altLang="zh-CN" sz="2000" dirty="0">
                <a:solidFill>
                  <a:schemeClr val="accent1">
                    <a:lumMod val="75000"/>
                  </a:schemeClr>
                </a:solidFill>
                <a:latin typeface="+mj-ea"/>
                <a:ea typeface="+mj-ea"/>
              </a:rPr>
              <a:t>-expression)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 statement1;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a:t>
            </a:r>
          </a:p>
          <a:p>
            <a:pPr lvl="1">
              <a:lnSpc>
                <a:spcPct val="90000"/>
              </a:lnSpc>
            </a:pPr>
            <a:r>
              <a:rPr lang="en-US" altLang="zh-CN" sz="2400" dirty="0">
                <a:solidFill>
                  <a:schemeClr val="accent1">
                    <a:lumMod val="75000"/>
                  </a:schemeClr>
                </a:solidFill>
                <a:latin typeface="+mj-ea"/>
                <a:ea typeface="+mj-ea"/>
              </a:rPr>
              <a:t>if-else</a:t>
            </a:r>
            <a:r>
              <a:rPr lang="zh-CN" altLang="en-US" sz="2400" dirty="0">
                <a:solidFill>
                  <a:schemeClr val="accent1">
                    <a:lumMod val="75000"/>
                  </a:schemeClr>
                </a:solidFill>
                <a:latin typeface="+mj-ea"/>
                <a:ea typeface="+mj-ea"/>
              </a:rPr>
              <a:t>语句</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if (</a:t>
            </a:r>
            <a:r>
              <a:rPr lang="en-US" altLang="zh-CN" sz="2000" dirty="0" err="1">
                <a:solidFill>
                  <a:schemeClr val="accent1">
                    <a:lumMod val="75000"/>
                  </a:schemeClr>
                </a:solidFill>
                <a:latin typeface="+mj-ea"/>
                <a:ea typeface="+mj-ea"/>
              </a:rPr>
              <a:t>boolean</a:t>
            </a:r>
            <a:r>
              <a:rPr lang="en-US" altLang="zh-CN" sz="2000" dirty="0">
                <a:solidFill>
                  <a:schemeClr val="accent1">
                    <a:lumMod val="75000"/>
                  </a:schemeClr>
                </a:solidFill>
                <a:latin typeface="+mj-ea"/>
                <a:ea typeface="+mj-ea"/>
              </a:rPr>
              <a:t>-expression)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 statement1 ;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else {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statement2 ;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a:t>
            </a:r>
            <a:endParaRPr lang="zh-CN" altLang="en-US" sz="2000" dirty="0">
              <a:solidFill>
                <a:schemeClr val="accent1">
                  <a:lumMod val="75000"/>
                </a:schemeClr>
              </a:solidFill>
              <a:latin typeface="+mj-ea"/>
              <a:ea typeface="+mj-ea"/>
            </a:endParaRPr>
          </a:p>
        </p:txBody>
      </p:sp>
    </p:spTree>
    <p:custDataLst>
      <p:tags r:id="rId1"/>
    </p:custDataLst>
    <p:extLst>
      <p:ext uri="{BB962C8B-B14F-4D97-AF65-F5344CB8AC3E}">
        <p14:creationId xmlns:p14="http://schemas.microsoft.com/office/powerpoint/2010/main" val="1934883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707822C-A3AE-4C80-919B-D9111E817946}"/>
              </a:ext>
            </a:extLst>
          </p:cNvPr>
          <p:cNvSpPr/>
          <p:nvPr/>
        </p:nvSpPr>
        <p:spPr>
          <a:xfrm>
            <a:off x="467544" y="843558"/>
            <a:ext cx="6390456" cy="4025717"/>
          </a:xfrm>
          <a:prstGeom prst="rect">
            <a:avLst/>
          </a:prstGeom>
        </p:spPr>
        <p:txBody>
          <a:bodyPr wrap="square">
            <a:spAutoFit/>
          </a:bodyPr>
          <a:lstStyle/>
          <a:p>
            <a:pPr lvl="1">
              <a:lnSpc>
                <a:spcPct val="90000"/>
              </a:lnSpc>
            </a:pPr>
            <a:r>
              <a:rPr lang="en-US" altLang="zh-CN" sz="2400" dirty="0">
                <a:solidFill>
                  <a:schemeClr val="accent1">
                    <a:lumMod val="75000"/>
                  </a:schemeClr>
                </a:solidFill>
                <a:latin typeface="+mj-ea"/>
                <a:ea typeface="+mj-ea"/>
              </a:rPr>
              <a:t>if-else</a:t>
            </a:r>
            <a:r>
              <a:rPr lang="zh-CN" altLang="en-US" sz="2400" dirty="0">
                <a:solidFill>
                  <a:schemeClr val="accent1">
                    <a:lumMod val="75000"/>
                  </a:schemeClr>
                </a:solidFill>
                <a:latin typeface="+mj-ea"/>
                <a:ea typeface="+mj-ea"/>
              </a:rPr>
              <a:t>语句的特殊形式</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if (</a:t>
            </a:r>
            <a:r>
              <a:rPr lang="en-US" altLang="zh-CN" sz="2000" dirty="0" err="1">
                <a:solidFill>
                  <a:schemeClr val="accent1">
                    <a:lumMod val="75000"/>
                  </a:schemeClr>
                </a:solidFill>
                <a:latin typeface="+mj-ea"/>
                <a:ea typeface="+mj-ea"/>
              </a:rPr>
              <a:t>boolean</a:t>
            </a:r>
            <a:r>
              <a:rPr lang="en-US" altLang="zh-CN" sz="2000" dirty="0">
                <a:solidFill>
                  <a:schemeClr val="accent1">
                    <a:lumMod val="75000"/>
                  </a:schemeClr>
                </a:solidFill>
                <a:latin typeface="+mj-ea"/>
                <a:ea typeface="+mj-ea"/>
              </a:rPr>
              <a:t> expression)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//statement1;</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else if (</a:t>
            </a:r>
            <a:r>
              <a:rPr lang="en-US" altLang="zh-CN" sz="2000" dirty="0" err="1">
                <a:solidFill>
                  <a:schemeClr val="accent1">
                    <a:lumMod val="75000"/>
                  </a:schemeClr>
                </a:solidFill>
                <a:latin typeface="+mj-ea"/>
                <a:ea typeface="+mj-ea"/>
              </a:rPr>
              <a:t>boolean</a:t>
            </a:r>
            <a:r>
              <a:rPr lang="en-US" altLang="zh-CN" sz="2000" dirty="0">
                <a:solidFill>
                  <a:schemeClr val="accent1">
                    <a:lumMod val="75000"/>
                  </a:schemeClr>
                </a:solidFill>
                <a:latin typeface="+mj-ea"/>
                <a:ea typeface="+mj-ea"/>
              </a:rPr>
              <a:t> expression)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//statement2;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else if (</a:t>
            </a:r>
            <a:r>
              <a:rPr lang="en-US" altLang="zh-CN" sz="2000" dirty="0" err="1">
                <a:solidFill>
                  <a:schemeClr val="accent1">
                    <a:lumMod val="75000"/>
                  </a:schemeClr>
                </a:solidFill>
                <a:latin typeface="+mj-ea"/>
                <a:ea typeface="+mj-ea"/>
              </a:rPr>
              <a:t>boolean</a:t>
            </a:r>
            <a:r>
              <a:rPr lang="en-US" altLang="zh-CN" sz="2000" dirty="0">
                <a:solidFill>
                  <a:schemeClr val="accent1">
                    <a:lumMod val="75000"/>
                  </a:schemeClr>
                </a:solidFill>
                <a:latin typeface="+mj-ea"/>
                <a:ea typeface="+mj-ea"/>
              </a:rPr>
              <a:t> expression){</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//statement;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else {    </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//statement;</a:t>
            </a:r>
          </a:p>
          <a:p>
            <a:pPr lvl="2">
              <a:lnSpc>
                <a:spcPct val="90000"/>
              </a:lnSpc>
              <a:buFont typeface="Wingdings" panose="05000000000000000000" pitchFamily="2" charset="2"/>
              <a:buNone/>
            </a:pPr>
            <a:r>
              <a:rPr lang="en-US" altLang="zh-CN" sz="2000" dirty="0">
                <a:solidFill>
                  <a:schemeClr val="accent1">
                    <a:lumMod val="75000"/>
                  </a:schemeClr>
                </a:solidFill>
                <a:latin typeface="+mj-ea"/>
                <a:ea typeface="+mj-ea"/>
              </a:rPr>
              <a:t>} </a:t>
            </a:r>
            <a:endParaRPr lang="zh-CN" altLang="en-US" sz="2000" dirty="0">
              <a:solidFill>
                <a:schemeClr val="accent1">
                  <a:lumMod val="75000"/>
                </a:schemeClr>
              </a:solidFill>
              <a:latin typeface="+mj-ea"/>
              <a:ea typeface="+mj-ea"/>
            </a:endParaRPr>
          </a:p>
        </p:txBody>
      </p:sp>
      <p:sp>
        <p:nvSpPr>
          <p:cNvPr id="4" name="矩形 3">
            <a:extLst>
              <a:ext uri="{FF2B5EF4-FFF2-40B4-BE49-F238E27FC236}">
                <a16:creationId xmlns:a16="http://schemas.microsoft.com/office/drawing/2014/main" id="{90D11366-56C8-4E10-9B92-41A2356623BC}"/>
              </a:ext>
            </a:extLst>
          </p:cNvPr>
          <p:cNvSpPr/>
          <p:nvPr/>
        </p:nvSpPr>
        <p:spPr>
          <a:xfrm>
            <a:off x="827584" y="123478"/>
            <a:ext cx="2467342"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.1 </a:t>
            </a:r>
            <a:r>
              <a:rPr lang="en-US" altLang="zh-CN" sz="2400" b="1" dirty="0">
                <a:solidFill>
                  <a:schemeClr val="bg1"/>
                </a:solidFill>
                <a:latin typeface="+mj-ea"/>
                <a:ea typeface="+mj-ea"/>
              </a:rPr>
              <a:t>if</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14238782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213AFBA-4193-4B9E-9360-60853B9E43CC}"/>
              </a:ext>
            </a:extLst>
          </p:cNvPr>
          <p:cNvSpPr/>
          <p:nvPr/>
        </p:nvSpPr>
        <p:spPr>
          <a:xfrm>
            <a:off x="179512" y="987574"/>
            <a:ext cx="8568952" cy="757130"/>
          </a:xfrm>
          <a:prstGeom prst="rect">
            <a:avLst/>
          </a:prstGeom>
        </p:spPr>
        <p:txBody>
          <a:bodyPr wrap="square">
            <a:spAutoFit/>
          </a:bodyPr>
          <a:lstStyle/>
          <a:p>
            <a:pPr lvl="1">
              <a:lnSpc>
                <a:spcPct val="90000"/>
              </a:lnSpc>
            </a:pPr>
            <a:r>
              <a:rPr lang="zh-CN" altLang="en-GB" sz="2400" dirty="0">
                <a:solidFill>
                  <a:schemeClr val="accent1">
                    <a:lumMod val="75000"/>
                  </a:schemeClr>
                </a:solidFill>
                <a:latin typeface="+mj-ea"/>
              </a:rPr>
              <a:t>输入一个年份，判断它是不是闰年。</a:t>
            </a:r>
            <a:endParaRPr lang="en-GB" altLang="zh-CN" sz="2400" dirty="0">
              <a:solidFill>
                <a:schemeClr val="accent1">
                  <a:lumMod val="75000"/>
                </a:schemeClr>
              </a:solidFill>
              <a:latin typeface="+mj-ea"/>
            </a:endParaRPr>
          </a:p>
          <a:p>
            <a:pPr lvl="1">
              <a:lnSpc>
                <a:spcPct val="90000"/>
              </a:lnSpc>
            </a:pPr>
            <a:r>
              <a:rPr lang="zh-CN" altLang="en-GB" sz="2400" dirty="0">
                <a:solidFill>
                  <a:schemeClr val="accent1">
                    <a:lumMod val="75000"/>
                  </a:schemeClr>
                </a:solidFill>
                <a:latin typeface="+mj-ea"/>
              </a:rPr>
              <a:t>闰年</a:t>
            </a:r>
            <a:r>
              <a:rPr lang="en-GB" altLang="zh-CN" sz="2400" dirty="0">
                <a:solidFill>
                  <a:schemeClr val="accent1">
                    <a:lumMod val="75000"/>
                  </a:schemeClr>
                </a:solidFill>
                <a:latin typeface="+mj-ea"/>
              </a:rPr>
              <a:t>: </a:t>
            </a:r>
            <a:r>
              <a:rPr lang="zh-CN" altLang="en-GB" sz="2400" dirty="0">
                <a:solidFill>
                  <a:schemeClr val="accent1">
                    <a:lumMod val="75000"/>
                  </a:schemeClr>
                </a:solidFill>
                <a:latin typeface="+mj-ea"/>
              </a:rPr>
              <a:t>能被</a:t>
            </a:r>
            <a:r>
              <a:rPr lang="en-GB" altLang="zh-CN" sz="2400" dirty="0">
                <a:solidFill>
                  <a:schemeClr val="accent1">
                    <a:lumMod val="75000"/>
                  </a:schemeClr>
                </a:solidFill>
                <a:latin typeface="+mj-ea"/>
              </a:rPr>
              <a:t>4</a:t>
            </a:r>
            <a:r>
              <a:rPr lang="zh-CN" altLang="en-GB" sz="2400" dirty="0">
                <a:solidFill>
                  <a:schemeClr val="accent1">
                    <a:lumMod val="75000"/>
                  </a:schemeClr>
                </a:solidFill>
                <a:latin typeface="+mj-ea"/>
              </a:rPr>
              <a:t>整除但不能被</a:t>
            </a:r>
            <a:r>
              <a:rPr lang="en-GB" altLang="zh-CN" sz="2400" dirty="0">
                <a:solidFill>
                  <a:schemeClr val="accent1">
                    <a:lumMod val="75000"/>
                  </a:schemeClr>
                </a:solidFill>
                <a:latin typeface="+mj-ea"/>
              </a:rPr>
              <a:t>100</a:t>
            </a:r>
            <a:r>
              <a:rPr lang="zh-CN" altLang="en-GB" sz="2400" dirty="0">
                <a:solidFill>
                  <a:schemeClr val="accent1">
                    <a:lumMod val="75000"/>
                  </a:schemeClr>
                </a:solidFill>
                <a:latin typeface="+mj-ea"/>
              </a:rPr>
              <a:t>整除，或者能被</a:t>
            </a:r>
            <a:r>
              <a:rPr lang="en-GB" altLang="zh-CN" sz="2400" dirty="0">
                <a:solidFill>
                  <a:schemeClr val="accent1">
                    <a:lumMod val="75000"/>
                  </a:schemeClr>
                </a:solidFill>
                <a:latin typeface="+mj-ea"/>
              </a:rPr>
              <a:t>400</a:t>
            </a:r>
            <a:r>
              <a:rPr lang="zh-CN" altLang="en-GB" sz="2400" dirty="0">
                <a:solidFill>
                  <a:schemeClr val="accent1">
                    <a:lumMod val="75000"/>
                  </a:schemeClr>
                </a:solidFill>
                <a:latin typeface="+mj-ea"/>
              </a:rPr>
              <a:t>整除。</a:t>
            </a:r>
          </a:p>
        </p:txBody>
      </p:sp>
      <p:pic>
        <p:nvPicPr>
          <p:cNvPr id="5" name="图片 4">
            <a:extLst>
              <a:ext uri="{FF2B5EF4-FFF2-40B4-BE49-F238E27FC236}">
                <a16:creationId xmlns:a16="http://schemas.microsoft.com/office/drawing/2014/main" id="{79326A3F-9A84-4214-82AC-B72C5F1ADC77}"/>
              </a:ext>
            </a:extLst>
          </p:cNvPr>
          <p:cNvPicPr>
            <a:picLocks noChangeAspect="1"/>
          </p:cNvPicPr>
          <p:nvPr/>
        </p:nvPicPr>
        <p:blipFill>
          <a:blip r:embed="rId4"/>
          <a:stretch>
            <a:fillRect/>
          </a:stretch>
        </p:blipFill>
        <p:spPr>
          <a:xfrm>
            <a:off x="683568" y="1779662"/>
            <a:ext cx="4489911" cy="3096344"/>
          </a:xfrm>
          <a:prstGeom prst="rect">
            <a:avLst/>
          </a:prstGeom>
        </p:spPr>
      </p:pic>
      <p:pic>
        <p:nvPicPr>
          <p:cNvPr id="6" name="图片 5">
            <a:extLst>
              <a:ext uri="{FF2B5EF4-FFF2-40B4-BE49-F238E27FC236}">
                <a16:creationId xmlns:a16="http://schemas.microsoft.com/office/drawing/2014/main" id="{35CAAB7B-37AC-420A-9DB6-72D91B434F48}"/>
              </a:ext>
            </a:extLst>
          </p:cNvPr>
          <p:cNvPicPr>
            <a:picLocks noChangeAspect="1"/>
          </p:cNvPicPr>
          <p:nvPr/>
        </p:nvPicPr>
        <p:blipFill>
          <a:blip r:embed="rId5"/>
          <a:stretch>
            <a:fillRect/>
          </a:stretch>
        </p:blipFill>
        <p:spPr>
          <a:xfrm>
            <a:off x="5580112" y="1995686"/>
            <a:ext cx="2537697" cy="1557364"/>
          </a:xfrm>
          <a:prstGeom prst="rect">
            <a:avLst/>
          </a:prstGeom>
        </p:spPr>
      </p:pic>
      <p:sp>
        <p:nvSpPr>
          <p:cNvPr id="7" name="矩形 6">
            <a:extLst>
              <a:ext uri="{FF2B5EF4-FFF2-40B4-BE49-F238E27FC236}">
                <a16:creationId xmlns:a16="http://schemas.microsoft.com/office/drawing/2014/main" id="{316B6685-4DEE-450F-A18E-FEE8908D8A4F}"/>
              </a:ext>
            </a:extLst>
          </p:cNvPr>
          <p:cNvSpPr/>
          <p:nvPr/>
        </p:nvSpPr>
        <p:spPr>
          <a:xfrm>
            <a:off x="827584" y="123478"/>
            <a:ext cx="2467342"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.1 </a:t>
            </a:r>
            <a:r>
              <a:rPr lang="en-US" altLang="zh-CN" sz="2400" b="1" dirty="0">
                <a:solidFill>
                  <a:schemeClr val="bg1"/>
                </a:solidFill>
                <a:latin typeface="+mj-ea"/>
                <a:ea typeface="+mj-ea"/>
              </a:rPr>
              <a:t>if</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2476575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A42B636-E774-48DA-AB22-E46C6149694D}"/>
              </a:ext>
            </a:extLst>
          </p:cNvPr>
          <p:cNvSpPr/>
          <p:nvPr/>
        </p:nvSpPr>
        <p:spPr>
          <a:xfrm>
            <a:off x="611560" y="915566"/>
            <a:ext cx="2492990" cy="341632"/>
          </a:xfrm>
          <a:prstGeom prst="rect">
            <a:avLst/>
          </a:prstGeom>
        </p:spPr>
        <p:txBody>
          <a:bodyPr wrap="none">
            <a:spAutoFit/>
          </a:bodyPr>
          <a:lstStyle/>
          <a:p>
            <a:pPr>
              <a:lnSpc>
                <a:spcPct val="90000"/>
              </a:lnSpc>
            </a:pPr>
            <a:r>
              <a:rPr lang="zh-CN" altLang="en-GB" b="1" dirty="0">
                <a:solidFill>
                  <a:schemeClr val="accent1">
                    <a:lumMod val="75000"/>
                  </a:schemeClr>
                </a:solidFill>
              </a:rPr>
              <a:t>输入两个整数比较大小</a:t>
            </a:r>
          </a:p>
        </p:txBody>
      </p:sp>
      <p:pic>
        <p:nvPicPr>
          <p:cNvPr id="5" name="图片 4">
            <a:extLst>
              <a:ext uri="{FF2B5EF4-FFF2-40B4-BE49-F238E27FC236}">
                <a16:creationId xmlns:a16="http://schemas.microsoft.com/office/drawing/2014/main" id="{5CF8000B-EC31-45CF-8721-47380A5CE38D}"/>
              </a:ext>
            </a:extLst>
          </p:cNvPr>
          <p:cNvPicPr>
            <a:picLocks noChangeAspect="1"/>
          </p:cNvPicPr>
          <p:nvPr/>
        </p:nvPicPr>
        <p:blipFill>
          <a:blip r:embed="rId4"/>
          <a:stretch>
            <a:fillRect/>
          </a:stretch>
        </p:blipFill>
        <p:spPr>
          <a:xfrm>
            <a:off x="592467" y="1566086"/>
            <a:ext cx="4620721" cy="3402784"/>
          </a:xfrm>
          <a:prstGeom prst="rect">
            <a:avLst/>
          </a:prstGeom>
        </p:spPr>
      </p:pic>
      <p:pic>
        <p:nvPicPr>
          <p:cNvPr id="6" name="图片 5">
            <a:extLst>
              <a:ext uri="{FF2B5EF4-FFF2-40B4-BE49-F238E27FC236}">
                <a16:creationId xmlns:a16="http://schemas.microsoft.com/office/drawing/2014/main" id="{F05D0C31-57CD-4C75-81B1-90B4E504D999}"/>
              </a:ext>
            </a:extLst>
          </p:cNvPr>
          <p:cNvPicPr>
            <a:picLocks noChangeAspect="1"/>
          </p:cNvPicPr>
          <p:nvPr/>
        </p:nvPicPr>
        <p:blipFill>
          <a:blip r:embed="rId5"/>
          <a:stretch>
            <a:fillRect/>
          </a:stretch>
        </p:blipFill>
        <p:spPr>
          <a:xfrm>
            <a:off x="5508104" y="1566086"/>
            <a:ext cx="2646461" cy="1579240"/>
          </a:xfrm>
          <a:prstGeom prst="rect">
            <a:avLst/>
          </a:prstGeom>
        </p:spPr>
      </p:pic>
      <p:sp>
        <p:nvSpPr>
          <p:cNvPr id="7" name="矩形 6">
            <a:extLst>
              <a:ext uri="{FF2B5EF4-FFF2-40B4-BE49-F238E27FC236}">
                <a16:creationId xmlns:a16="http://schemas.microsoft.com/office/drawing/2014/main" id="{EB93049F-F997-4ABC-BE36-565E42E3B8AF}"/>
              </a:ext>
            </a:extLst>
          </p:cNvPr>
          <p:cNvSpPr/>
          <p:nvPr/>
        </p:nvSpPr>
        <p:spPr>
          <a:xfrm>
            <a:off x="827584" y="123478"/>
            <a:ext cx="2467342"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.1 </a:t>
            </a:r>
            <a:r>
              <a:rPr lang="en-US" altLang="zh-CN" sz="2400" b="1" dirty="0">
                <a:solidFill>
                  <a:schemeClr val="bg1"/>
                </a:solidFill>
                <a:latin typeface="+mj-ea"/>
                <a:ea typeface="+mj-ea"/>
              </a:rPr>
              <a:t>if</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2962904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D1026E8-9FD5-495F-8CA6-50BF02F3B743}"/>
              </a:ext>
            </a:extLst>
          </p:cNvPr>
          <p:cNvSpPr/>
          <p:nvPr/>
        </p:nvSpPr>
        <p:spPr>
          <a:xfrm>
            <a:off x="611560" y="1105579"/>
            <a:ext cx="7848872" cy="2643737"/>
          </a:xfrm>
          <a:prstGeom prst="rect">
            <a:avLst/>
          </a:prstGeom>
        </p:spPr>
        <p:txBody>
          <a:bodyPr wrap="square">
            <a:spAutoFit/>
          </a:bodyPr>
          <a:lstStyle/>
          <a:p>
            <a:pPr>
              <a:lnSpc>
                <a:spcPct val="120000"/>
              </a:lnSpc>
            </a:pPr>
            <a:r>
              <a:rPr lang="zh-CN" altLang="en-US" sz="2000" b="1" dirty="0">
                <a:solidFill>
                  <a:schemeClr val="accent1">
                    <a:lumMod val="75000"/>
                  </a:schemeClr>
                </a:solidFill>
                <a:latin typeface="+mj-ea"/>
                <a:ea typeface="+mj-ea"/>
              </a:rPr>
              <a:t>例子</a:t>
            </a:r>
            <a:r>
              <a:rPr lang="en-US" altLang="zh-CN" sz="2000" b="1" dirty="0">
                <a:solidFill>
                  <a:schemeClr val="accent1">
                    <a:lumMod val="75000"/>
                  </a:schemeClr>
                </a:solidFill>
                <a:latin typeface="+mj-ea"/>
                <a:ea typeface="+mj-ea"/>
              </a:rPr>
              <a:t>:</a:t>
            </a:r>
          </a:p>
          <a:p>
            <a:pPr lvl="1">
              <a:lnSpc>
                <a:spcPct val="120000"/>
              </a:lnSpc>
              <a:buFontTx/>
              <a:buNone/>
            </a:pPr>
            <a:r>
              <a:rPr lang="en-US" altLang="zh-CN" sz="2000" b="1" dirty="0">
                <a:solidFill>
                  <a:schemeClr val="accent1">
                    <a:lumMod val="75000"/>
                  </a:schemeClr>
                </a:solidFill>
                <a:latin typeface="+mj-ea"/>
                <a:ea typeface="+mj-ea"/>
              </a:rPr>
              <a:t>If (a&gt;b)</a:t>
            </a:r>
          </a:p>
          <a:p>
            <a:pPr lvl="1">
              <a:lnSpc>
                <a:spcPct val="120000"/>
              </a:lnSpc>
              <a:buFontTx/>
              <a:buNone/>
            </a:pPr>
            <a:r>
              <a:rPr lang="en-US" altLang="zh-CN" sz="2000" b="1" dirty="0">
                <a:solidFill>
                  <a:schemeClr val="accent1">
                    <a:lumMod val="75000"/>
                  </a:schemeClr>
                </a:solidFill>
                <a:latin typeface="+mj-ea"/>
                <a:ea typeface="+mj-ea"/>
              </a:rPr>
              <a:t> </a:t>
            </a:r>
            <a:r>
              <a:rPr lang="en-US" altLang="zh-CN" sz="2000" b="1" dirty="0" err="1">
                <a:solidFill>
                  <a:schemeClr val="accent1">
                    <a:lumMod val="75000"/>
                  </a:schemeClr>
                </a:solidFill>
                <a:latin typeface="+mj-ea"/>
                <a:ea typeface="+mj-ea"/>
              </a:rPr>
              <a:t>System.out.println</a:t>
            </a:r>
            <a:r>
              <a:rPr lang="en-US" altLang="zh-CN" sz="2000" b="1" dirty="0">
                <a:solidFill>
                  <a:schemeClr val="accent1">
                    <a:lumMod val="75000"/>
                  </a:schemeClr>
                </a:solidFill>
                <a:latin typeface="+mj-ea"/>
                <a:ea typeface="+mj-ea"/>
              </a:rPr>
              <a:t>("The larger one is: "+a);</a:t>
            </a:r>
          </a:p>
          <a:p>
            <a:pPr lvl="1">
              <a:lnSpc>
                <a:spcPct val="120000"/>
              </a:lnSpc>
              <a:buFontTx/>
              <a:buNone/>
            </a:pPr>
            <a:r>
              <a:rPr lang="en-US" altLang="zh-CN" sz="2000" b="1" dirty="0">
                <a:solidFill>
                  <a:schemeClr val="accent1">
                    <a:lumMod val="75000"/>
                  </a:schemeClr>
                </a:solidFill>
                <a:latin typeface="+mj-ea"/>
                <a:ea typeface="+mj-ea"/>
              </a:rPr>
              <a:t>else</a:t>
            </a:r>
          </a:p>
          <a:p>
            <a:pPr lvl="1">
              <a:lnSpc>
                <a:spcPct val="120000"/>
              </a:lnSpc>
              <a:buFontTx/>
              <a:buNone/>
            </a:pPr>
            <a:r>
              <a:rPr lang="en-US" altLang="zh-CN" sz="2000" b="1" dirty="0">
                <a:solidFill>
                  <a:schemeClr val="accent1">
                    <a:lumMod val="75000"/>
                  </a:schemeClr>
                </a:solidFill>
                <a:latin typeface="+mj-ea"/>
                <a:ea typeface="+mj-ea"/>
              </a:rPr>
              <a:t> </a:t>
            </a:r>
            <a:r>
              <a:rPr lang="en-US" altLang="zh-CN" sz="2000" b="1" dirty="0" err="1">
                <a:solidFill>
                  <a:schemeClr val="accent1">
                    <a:lumMod val="75000"/>
                  </a:schemeClr>
                </a:solidFill>
                <a:latin typeface="+mj-ea"/>
                <a:ea typeface="+mj-ea"/>
              </a:rPr>
              <a:t>System.out.println</a:t>
            </a:r>
            <a:r>
              <a:rPr lang="en-US" altLang="zh-CN" sz="2000" b="1" dirty="0">
                <a:solidFill>
                  <a:schemeClr val="accent1">
                    <a:lumMod val="75000"/>
                  </a:schemeClr>
                </a:solidFill>
                <a:latin typeface="+mj-ea"/>
                <a:ea typeface="+mj-ea"/>
              </a:rPr>
              <a:t>("The larger one is: "+b);</a:t>
            </a:r>
          </a:p>
          <a:p>
            <a:pPr>
              <a:lnSpc>
                <a:spcPct val="120000"/>
              </a:lnSpc>
            </a:pPr>
            <a:r>
              <a:rPr lang="zh-CN" altLang="en-US" sz="2000" b="1" dirty="0">
                <a:solidFill>
                  <a:schemeClr val="accent1">
                    <a:lumMod val="75000"/>
                  </a:schemeClr>
                </a:solidFill>
                <a:latin typeface="+mj-ea"/>
                <a:ea typeface="+mj-ea"/>
              </a:rPr>
              <a:t>用条件运算符重写</a:t>
            </a:r>
            <a:r>
              <a:rPr lang="en-US" altLang="zh-CN" sz="2000" b="1" dirty="0">
                <a:solidFill>
                  <a:schemeClr val="accent1">
                    <a:lumMod val="75000"/>
                  </a:schemeClr>
                </a:solidFill>
                <a:latin typeface="+mj-ea"/>
                <a:ea typeface="+mj-ea"/>
              </a:rPr>
              <a:t>: </a:t>
            </a:r>
          </a:p>
          <a:p>
            <a:pPr lvl="1">
              <a:lnSpc>
                <a:spcPct val="120000"/>
              </a:lnSpc>
              <a:buFontTx/>
              <a:buNone/>
            </a:pPr>
            <a:r>
              <a:rPr lang="en-US" altLang="zh-CN" sz="2000" b="1" dirty="0" err="1">
                <a:solidFill>
                  <a:schemeClr val="accent1">
                    <a:lumMod val="75000"/>
                  </a:schemeClr>
                </a:solidFill>
                <a:latin typeface="+mj-ea"/>
                <a:ea typeface="+mj-ea"/>
              </a:rPr>
              <a:t>System.out.println</a:t>
            </a:r>
            <a:r>
              <a:rPr lang="en-US" altLang="zh-CN" sz="2000" b="1" dirty="0">
                <a:solidFill>
                  <a:schemeClr val="accent1">
                    <a:lumMod val="75000"/>
                  </a:schemeClr>
                </a:solidFill>
                <a:latin typeface="+mj-ea"/>
                <a:ea typeface="+mj-ea"/>
              </a:rPr>
              <a:t>("The larger one is: " + (a&gt;b)?</a:t>
            </a:r>
            <a:r>
              <a:rPr lang="en-US" altLang="zh-CN" sz="2000" b="1" dirty="0" err="1">
                <a:solidFill>
                  <a:schemeClr val="accent1">
                    <a:lumMod val="75000"/>
                  </a:schemeClr>
                </a:solidFill>
                <a:latin typeface="+mj-ea"/>
                <a:ea typeface="+mj-ea"/>
              </a:rPr>
              <a:t>a:b</a:t>
            </a:r>
            <a:r>
              <a:rPr lang="en-US" altLang="zh-CN" sz="2000" b="1" dirty="0">
                <a:solidFill>
                  <a:schemeClr val="accent1">
                    <a:lumMod val="75000"/>
                  </a:schemeClr>
                </a:solidFill>
                <a:latin typeface="+mj-ea"/>
                <a:ea typeface="+mj-ea"/>
              </a:rPr>
              <a:t>);</a:t>
            </a:r>
          </a:p>
        </p:txBody>
      </p:sp>
      <p:sp>
        <p:nvSpPr>
          <p:cNvPr id="4" name="矩形 3">
            <a:extLst>
              <a:ext uri="{FF2B5EF4-FFF2-40B4-BE49-F238E27FC236}">
                <a16:creationId xmlns:a16="http://schemas.microsoft.com/office/drawing/2014/main" id="{9C61E023-0073-45E1-8793-50EA1A41F8DA}"/>
              </a:ext>
            </a:extLst>
          </p:cNvPr>
          <p:cNvSpPr/>
          <p:nvPr/>
        </p:nvSpPr>
        <p:spPr>
          <a:xfrm>
            <a:off x="827584" y="123478"/>
            <a:ext cx="2467342"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.1 </a:t>
            </a:r>
            <a:r>
              <a:rPr lang="en-US" altLang="zh-CN" sz="2400" b="1" dirty="0">
                <a:solidFill>
                  <a:schemeClr val="bg1"/>
                </a:solidFill>
                <a:latin typeface="+mj-ea"/>
                <a:ea typeface="+mj-ea"/>
              </a:rPr>
              <a:t>if</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479716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C6DBC5E-3305-4339-9095-8B7A2F4CF46C}"/>
              </a:ext>
            </a:extLst>
          </p:cNvPr>
          <p:cNvSpPr/>
          <p:nvPr/>
        </p:nvSpPr>
        <p:spPr>
          <a:xfrm>
            <a:off x="539552" y="915566"/>
            <a:ext cx="8424936" cy="3985065"/>
          </a:xfrm>
          <a:prstGeom prst="rect">
            <a:avLst/>
          </a:prstGeom>
        </p:spPr>
        <p:txBody>
          <a:bodyPr wrap="square">
            <a:spAutoFit/>
          </a:bodyPr>
          <a:lstStyle/>
          <a:p>
            <a:r>
              <a:rPr lang="zh-CN" altLang="en-US" sz="2800" b="1" dirty="0">
                <a:solidFill>
                  <a:schemeClr val="accent1">
                    <a:lumMod val="75000"/>
                  </a:schemeClr>
                </a:solidFill>
                <a:latin typeface="+mj-ea"/>
                <a:ea typeface="+mj-ea"/>
              </a:rPr>
              <a:t>计算每个月的天数</a:t>
            </a:r>
          </a:p>
          <a:p>
            <a:pPr lvl="1">
              <a:lnSpc>
                <a:spcPct val="110000"/>
              </a:lnSpc>
              <a:spcBef>
                <a:spcPct val="65000"/>
              </a:spcBef>
              <a:buFontTx/>
              <a:buNone/>
            </a:pPr>
            <a:r>
              <a:rPr lang="en-US" altLang="zh-CN" sz="2400" b="1" dirty="0">
                <a:solidFill>
                  <a:schemeClr val="accent1">
                    <a:lumMod val="75000"/>
                  </a:schemeClr>
                </a:solidFill>
                <a:latin typeface="+mj-ea"/>
                <a:ea typeface="+mj-ea"/>
              </a:rPr>
              <a:t>static int </a:t>
            </a:r>
            <a:r>
              <a:rPr lang="en-US" altLang="zh-CN" sz="2400" b="1" dirty="0" err="1">
                <a:solidFill>
                  <a:schemeClr val="accent1">
                    <a:lumMod val="75000"/>
                  </a:schemeClr>
                </a:solidFill>
                <a:latin typeface="+mj-ea"/>
                <a:ea typeface="+mj-ea"/>
              </a:rPr>
              <a:t>daysInMonth</a:t>
            </a:r>
            <a:r>
              <a:rPr lang="en-US" altLang="zh-CN" sz="2400" b="1" dirty="0">
                <a:solidFill>
                  <a:schemeClr val="accent1">
                    <a:lumMod val="75000"/>
                  </a:schemeClr>
                </a:solidFill>
                <a:latin typeface="+mj-ea"/>
                <a:ea typeface="+mj-ea"/>
              </a:rPr>
              <a:t>(int month) { </a:t>
            </a:r>
          </a:p>
          <a:p>
            <a:pPr lvl="1">
              <a:lnSpc>
                <a:spcPct val="110000"/>
              </a:lnSpc>
              <a:buFontTx/>
              <a:buNone/>
            </a:pPr>
            <a:r>
              <a:rPr lang="en-US" altLang="zh-CN" sz="2400" b="1" dirty="0">
                <a:solidFill>
                  <a:schemeClr val="accent1">
                    <a:lumMod val="75000"/>
                  </a:schemeClr>
                </a:solidFill>
                <a:latin typeface="+mj-ea"/>
                <a:ea typeface="+mj-ea"/>
              </a:rPr>
              <a:t>    if (month == 2) </a:t>
            </a:r>
          </a:p>
          <a:p>
            <a:pPr lvl="1">
              <a:lnSpc>
                <a:spcPct val="110000"/>
              </a:lnSpc>
              <a:buFontTx/>
              <a:buNone/>
            </a:pPr>
            <a:r>
              <a:rPr lang="en-US" altLang="zh-CN" sz="2400" b="1" dirty="0">
                <a:solidFill>
                  <a:schemeClr val="accent1">
                    <a:lumMod val="75000"/>
                  </a:schemeClr>
                </a:solidFill>
                <a:latin typeface="+mj-ea"/>
                <a:ea typeface="+mj-ea"/>
              </a:rPr>
              <a:t>       return(28); </a:t>
            </a:r>
          </a:p>
          <a:p>
            <a:pPr lvl="1">
              <a:lnSpc>
                <a:spcPct val="110000"/>
              </a:lnSpc>
              <a:buFontTx/>
              <a:buNone/>
            </a:pPr>
            <a:r>
              <a:rPr lang="en-US" altLang="zh-CN" sz="2400" b="1" dirty="0">
                <a:solidFill>
                  <a:schemeClr val="accent1">
                    <a:lumMod val="75000"/>
                  </a:schemeClr>
                </a:solidFill>
                <a:latin typeface="+mj-ea"/>
                <a:ea typeface="+mj-ea"/>
              </a:rPr>
              <a:t>    else if (</a:t>
            </a:r>
            <a:r>
              <a:rPr lang="en-US" altLang="zh-CN" sz="2000" b="1" dirty="0">
                <a:solidFill>
                  <a:schemeClr val="accent1">
                    <a:lumMod val="75000"/>
                  </a:schemeClr>
                </a:solidFill>
                <a:latin typeface="+mj-ea"/>
                <a:ea typeface="+mj-ea"/>
              </a:rPr>
              <a:t>(month==4)||(month==6)||(month==9)||(month==11)</a:t>
            </a:r>
            <a:r>
              <a:rPr lang="en-US" altLang="zh-CN" sz="2400" b="1" dirty="0">
                <a:solidFill>
                  <a:schemeClr val="accent1">
                    <a:lumMod val="75000"/>
                  </a:schemeClr>
                </a:solidFill>
                <a:latin typeface="+mj-ea"/>
                <a:ea typeface="+mj-ea"/>
              </a:rPr>
              <a:t>)</a:t>
            </a:r>
            <a:r>
              <a:rPr lang="en-US" altLang="zh-CN" sz="2000" b="1" dirty="0">
                <a:solidFill>
                  <a:schemeClr val="accent1">
                    <a:lumMod val="75000"/>
                  </a:schemeClr>
                </a:solidFill>
                <a:latin typeface="+mj-ea"/>
                <a:ea typeface="+mj-ea"/>
              </a:rPr>
              <a:t> </a:t>
            </a:r>
          </a:p>
          <a:p>
            <a:pPr lvl="1">
              <a:lnSpc>
                <a:spcPct val="110000"/>
              </a:lnSpc>
              <a:buFontTx/>
              <a:buNone/>
            </a:pPr>
            <a:r>
              <a:rPr lang="en-US" altLang="zh-CN" sz="2400" b="1" dirty="0">
                <a:solidFill>
                  <a:schemeClr val="accent1">
                    <a:lumMod val="75000"/>
                  </a:schemeClr>
                </a:solidFill>
                <a:latin typeface="+mj-ea"/>
                <a:ea typeface="+mj-ea"/>
              </a:rPr>
              <a:t>       return(30); </a:t>
            </a:r>
          </a:p>
          <a:p>
            <a:pPr lvl="1">
              <a:lnSpc>
                <a:spcPct val="110000"/>
              </a:lnSpc>
              <a:buFontTx/>
              <a:buNone/>
            </a:pPr>
            <a:r>
              <a:rPr lang="en-US" altLang="zh-CN" sz="2400" b="1" dirty="0">
                <a:solidFill>
                  <a:schemeClr val="accent1">
                    <a:lumMod val="75000"/>
                  </a:schemeClr>
                </a:solidFill>
                <a:latin typeface="+mj-ea"/>
                <a:ea typeface="+mj-ea"/>
              </a:rPr>
              <a:t>    else  return(31); </a:t>
            </a:r>
          </a:p>
          <a:p>
            <a:pPr lvl="1">
              <a:lnSpc>
                <a:spcPct val="110000"/>
              </a:lnSpc>
              <a:buFontTx/>
              <a:buNone/>
            </a:pPr>
            <a:r>
              <a:rPr lang="en-US" altLang="zh-CN" sz="2400" b="1" dirty="0">
                <a:solidFill>
                  <a:schemeClr val="accent1">
                    <a:lumMod val="75000"/>
                  </a:schemeClr>
                </a:solidFill>
                <a:latin typeface="+mj-ea"/>
                <a:ea typeface="+mj-ea"/>
              </a:rPr>
              <a:t>}</a:t>
            </a:r>
            <a:endParaRPr lang="zh-CN" altLang="en-US" sz="2400" b="1" dirty="0">
              <a:solidFill>
                <a:schemeClr val="accent1">
                  <a:lumMod val="75000"/>
                </a:schemeClr>
              </a:solidFill>
              <a:latin typeface="+mj-ea"/>
              <a:ea typeface="+mj-ea"/>
            </a:endParaRPr>
          </a:p>
        </p:txBody>
      </p:sp>
      <p:sp>
        <p:nvSpPr>
          <p:cNvPr id="4" name="矩形 3">
            <a:extLst>
              <a:ext uri="{FF2B5EF4-FFF2-40B4-BE49-F238E27FC236}">
                <a16:creationId xmlns:a16="http://schemas.microsoft.com/office/drawing/2014/main" id="{D681CFC7-89AC-408F-B1A1-337719EEEAE8}"/>
              </a:ext>
            </a:extLst>
          </p:cNvPr>
          <p:cNvSpPr/>
          <p:nvPr/>
        </p:nvSpPr>
        <p:spPr>
          <a:xfrm>
            <a:off x="827584" y="123478"/>
            <a:ext cx="2467342"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.1 </a:t>
            </a:r>
            <a:r>
              <a:rPr lang="en-US" altLang="zh-CN" sz="2400" b="1" dirty="0">
                <a:solidFill>
                  <a:schemeClr val="bg1"/>
                </a:solidFill>
                <a:latin typeface="+mj-ea"/>
                <a:ea typeface="+mj-ea"/>
              </a:rPr>
              <a:t>if</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336139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7046380-CC2B-464F-8295-6A9A3291FEDA}"/>
              </a:ext>
            </a:extLst>
          </p:cNvPr>
          <p:cNvSpPr/>
          <p:nvPr/>
        </p:nvSpPr>
        <p:spPr>
          <a:xfrm>
            <a:off x="827584" y="123478"/>
            <a:ext cx="4405373" cy="461665"/>
          </a:xfrm>
          <a:prstGeom prst="rect">
            <a:avLst/>
          </a:prstGeom>
        </p:spPr>
        <p:txBody>
          <a:bodyPr wrap="none">
            <a:spAutoFit/>
          </a:bodyPr>
          <a:lstStyle/>
          <a:p>
            <a:r>
              <a:rPr lang="en-US" altLang="zh-CN" sz="2400" b="1" dirty="0">
                <a:solidFill>
                  <a:schemeClr val="bg1"/>
                </a:solidFill>
                <a:latin typeface="+mj-ea"/>
                <a:ea typeface="+mj-ea"/>
              </a:rPr>
              <a:t>1.1.1 </a:t>
            </a:r>
            <a:r>
              <a:rPr lang="zh-CN" altLang="en-US" sz="2400" b="1" dirty="0">
                <a:solidFill>
                  <a:schemeClr val="bg1"/>
                </a:solidFill>
                <a:latin typeface="+mj-ea"/>
                <a:ea typeface="+mj-ea"/>
              </a:rPr>
              <a:t>面向对象的程序设计思想</a:t>
            </a:r>
          </a:p>
        </p:txBody>
      </p:sp>
      <p:sp>
        <p:nvSpPr>
          <p:cNvPr id="3" name="矩形 2">
            <a:extLst>
              <a:ext uri="{FF2B5EF4-FFF2-40B4-BE49-F238E27FC236}">
                <a16:creationId xmlns:a16="http://schemas.microsoft.com/office/drawing/2014/main" id="{99E85962-B2C8-4E37-8165-8ABF83D9EEBE}"/>
              </a:ext>
            </a:extLst>
          </p:cNvPr>
          <p:cNvSpPr/>
          <p:nvPr/>
        </p:nvSpPr>
        <p:spPr>
          <a:xfrm>
            <a:off x="1092415" y="1531951"/>
            <a:ext cx="6182171" cy="369332"/>
          </a:xfrm>
          <a:prstGeom prst="rect">
            <a:avLst/>
          </a:prstGeom>
        </p:spPr>
        <p:txBody>
          <a:bodyPr wrap="square">
            <a:spAutoFit/>
          </a:bodyPr>
          <a:lstStyle/>
          <a:p>
            <a:pPr marL="0" lvl="1"/>
            <a:r>
              <a:rPr lang="zh-CN" altLang="en-US" b="1" dirty="0">
                <a:solidFill>
                  <a:schemeClr val="accent1">
                    <a:lumMod val="75000"/>
                  </a:schemeClr>
                </a:solidFill>
              </a:rPr>
              <a:t>对问题进行抽象；用计算机语言表述，利用机器求解</a:t>
            </a:r>
          </a:p>
        </p:txBody>
      </p:sp>
      <p:sp>
        <p:nvSpPr>
          <p:cNvPr id="4" name="矩形 3">
            <a:extLst>
              <a:ext uri="{FF2B5EF4-FFF2-40B4-BE49-F238E27FC236}">
                <a16:creationId xmlns:a16="http://schemas.microsoft.com/office/drawing/2014/main" id="{1D4E8398-087D-4D7C-903E-434E9B154B8B}"/>
              </a:ext>
            </a:extLst>
          </p:cNvPr>
          <p:cNvSpPr/>
          <p:nvPr/>
        </p:nvSpPr>
        <p:spPr>
          <a:xfrm>
            <a:off x="689766" y="915566"/>
            <a:ext cx="1800493" cy="458459"/>
          </a:xfrm>
          <a:prstGeom prst="rect">
            <a:avLst/>
          </a:prstGeom>
        </p:spPr>
        <p:txBody>
          <a:bodyPr wrap="none">
            <a:spAutoFit/>
          </a:bodyPr>
          <a:lstStyle/>
          <a:p>
            <a:pPr>
              <a:lnSpc>
                <a:spcPct val="150000"/>
              </a:lnSpc>
            </a:pPr>
            <a:r>
              <a:rPr lang="zh-CN" altLang="en-US" b="1" dirty="0">
                <a:solidFill>
                  <a:schemeClr val="accent1">
                    <a:lumMod val="75000"/>
                  </a:schemeClr>
                </a:solidFill>
              </a:rPr>
              <a:t>计算机程序设计</a:t>
            </a:r>
          </a:p>
        </p:txBody>
      </p:sp>
      <p:sp>
        <p:nvSpPr>
          <p:cNvPr id="5" name="矩形 4">
            <a:extLst>
              <a:ext uri="{FF2B5EF4-FFF2-40B4-BE49-F238E27FC236}">
                <a16:creationId xmlns:a16="http://schemas.microsoft.com/office/drawing/2014/main" id="{2EE58DF7-D110-482C-ADF7-0D88A3019117}"/>
              </a:ext>
            </a:extLst>
          </p:cNvPr>
          <p:cNvSpPr/>
          <p:nvPr/>
        </p:nvSpPr>
        <p:spPr>
          <a:xfrm>
            <a:off x="1182184" y="2749205"/>
            <a:ext cx="6002631" cy="458459"/>
          </a:xfrm>
          <a:prstGeom prst="rect">
            <a:avLst/>
          </a:prstGeom>
        </p:spPr>
        <p:txBody>
          <a:bodyPr wrap="square">
            <a:spAutoFit/>
          </a:bodyPr>
          <a:lstStyle/>
          <a:p>
            <a:pPr marL="0" lvl="1">
              <a:lnSpc>
                <a:spcPct val="150000"/>
              </a:lnSpc>
            </a:pPr>
            <a:r>
              <a:rPr lang="zh-CN" altLang="en-US" b="1" dirty="0">
                <a:solidFill>
                  <a:schemeClr val="accent1">
                    <a:lumMod val="75000"/>
                  </a:schemeClr>
                </a:solidFill>
              </a:rPr>
              <a:t>机器语言、汇编语言、高级语言、面向对象的语言</a:t>
            </a:r>
          </a:p>
        </p:txBody>
      </p:sp>
      <p:sp>
        <p:nvSpPr>
          <p:cNvPr id="6" name="矩形 5">
            <a:extLst>
              <a:ext uri="{FF2B5EF4-FFF2-40B4-BE49-F238E27FC236}">
                <a16:creationId xmlns:a16="http://schemas.microsoft.com/office/drawing/2014/main" id="{53EE55ED-0BCD-4355-A55A-26FC4C840FA9}"/>
              </a:ext>
            </a:extLst>
          </p:cNvPr>
          <p:cNvSpPr/>
          <p:nvPr/>
        </p:nvSpPr>
        <p:spPr>
          <a:xfrm>
            <a:off x="756334" y="2194408"/>
            <a:ext cx="2723823" cy="458459"/>
          </a:xfrm>
          <a:prstGeom prst="rect">
            <a:avLst/>
          </a:prstGeom>
        </p:spPr>
        <p:txBody>
          <a:bodyPr wrap="none">
            <a:spAutoFit/>
          </a:bodyPr>
          <a:lstStyle/>
          <a:p>
            <a:pPr>
              <a:lnSpc>
                <a:spcPct val="150000"/>
              </a:lnSpc>
            </a:pPr>
            <a:r>
              <a:rPr lang="zh-CN" altLang="en-US" b="1" dirty="0">
                <a:solidFill>
                  <a:schemeClr val="accent1">
                    <a:lumMod val="75000"/>
                  </a:schemeClr>
                </a:solidFill>
              </a:rPr>
              <a:t>程序设计语言发展的历程</a:t>
            </a:r>
          </a:p>
        </p:txBody>
      </p:sp>
      <p:sp>
        <p:nvSpPr>
          <p:cNvPr id="7" name="矩形 6">
            <a:extLst>
              <a:ext uri="{FF2B5EF4-FFF2-40B4-BE49-F238E27FC236}">
                <a16:creationId xmlns:a16="http://schemas.microsoft.com/office/drawing/2014/main" id="{83B5D6B2-B067-4B64-9EAC-B0511411349C}"/>
              </a:ext>
            </a:extLst>
          </p:cNvPr>
          <p:cNvSpPr/>
          <p:nvPr/>
        </p:nvSpPr>
        <p:spPr>
          <a:xfrm>
            <a:off x="670258" y="3454774"/>
            <a:ext cx="1800493" cy="369332"/>
          </a:xfrm>
          <a:prstGeom prst="rect">
            <a:avLst/>
          </a:prstGeom>
        </p:spPr>
        <p:txBody>
          <a:bodyPr wrap="none">
            <a:spAutoFit/>
          </a:bodyPr>
          <a:lstStyle/>
          <a:p>
            <a:r>
              <a:rPr lang="zh-CN" altLang="en-US" b="1" dirty="0">
                <a:solidFill>
                  <a:schemeClr val="accent1">
                    <a:lumMod val="75000"/>
                  </a:schemeClr>
                </a:solidFill>
              </a:rPr>
              <a:t>面向对象的思想</a:t>
            </a:r>
          </a:p>
        </p:txBody>
      </p:sp>
      <p:sp>
        <p:nvSpPr>
          <p:cNvPr id="8" name="矩形 7">
            <a:extLst>
              <a:ext uri="{FF2B5EF4-FFF2-40B4-BE49-F238E27FC236}">
                <a16:creationId xmlns:a16="http://schemas.microsoft.com/office/drawing/2014/main" id="{CBE925F2-5409-465B-B6F9-DC58ABE4C63F}"/>
              </a:ext>
            </a:extLst>
          </p:cNvPr>
          <p:cNvSpPr/>
          <p:nvPr/>
        </p:nvSpPr>
        <p:spPr>
          <a:xfrm>
            <a:off x="1092415" y="3904768"/>
            <a:ext cx="7877263" cy="646331"/>
          </a:xfrm>
          <a:prstGeom prst="rect">
            <a:avLst/>
          </a:prstGeom>
        </p:spPr>
        <p:txBody>
          <a:bodyPr wrap="square">
            <a:spAutoFit/>
          </a:bodyPr>
          <a:lstStyle/>
          <a:p>
            <a:pPr marL="0" lvl="1"/>
            <a:r>
              <a:rPr lang="zh-CN" altLang="en-US" b="1" dirty="0">
                <a:solidFill>
                  <a:schemeClr val="accent1">
                    <a:lumMod val="75000"/>
                  </a:schemeClr>
                </a:solidFill>
              </a:rPr>
              <a:t>将客观事物看作具有状态和行为的对象，通过抽象找出同一类对象的共同状态和行为，构成类。</a:t>
            </a:r>
          </a:p>
        </p:txBody>
      </p:sp>
    </p:spTree>
    <p:custDataLst>
      <p:tags r:id="rId1"/>
    </p:custDataLst>
    <p:extLst>
      <p:ext uri="{BB962C8B-B14F-4D97-AF65-F5344CB8AC3E}">
        <p14:creationId xmlns:p14="http://schemas.microsoft.com/office/powerpoint/2010/main" val="16352533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8F3DEC2-C71D-4949-8FBE-B9667CDE482A}"/>
              </a:ext>
            </a:extLst>
          </p:cNvPr>
          <p:cNvSpPr/>
          <p:nvPr/>
        </p:nvSpPr>
        <p:spPr>
          <a:xfrm>
            <a:off x="539552" y="843558"/>
            <a:ext cx="8280920" cy="646331"/>
          </a:xfrm>
          <a:prstGeom prst="rect">
            <a:avLst/>
          </a:prstGeom>
        </p:spPr>
        <p:txBody>
          <a:bodyPr wrap="square">
            <a:spAutoFit/>
          </a:bodyPr>
          <a:lstStyle/>
          <a:p>
            <a:pPr>
              <a:lnSpc>
                <a:spcPct val="90000"/>
              </a:lnSpc>
            </a:pPr>
            <a:r>
              <a:rPr lang="zh-CN" altLang="en-US" sz="2000" b="1" dirty="0">
                <a:solidFill>
                  <a:schemeClr val="accent1">
                    <a:lumMod val="75000"/>
                  </a:schemeClr>
                </a:solidFill>
                <a:latin typeface="+mj-ea"/>
                <a:ea typeface="+mj-ea"/>
              </a:rPr>
              <a:t>已知一个学生的分数，给出其分数等级。90-100分为Ａ级；80-89分为</a:t>
            </a:r>
            <a:r>
              <a:rPr lang="en-US" altLang="zh-CN" sz="2000" b="1" dirty="0">
                <a:solidFill>
                  <a:schemeClr val="accent1">
                    <a:lumMod val="75000"/>
                  </a:schemeClr>
                </a:solidFill>
                <a:latin typeface="+mj-ea"/>
                <a:ea typeface="+mj-ea"/>
              </a:rPr>
              <a:t>B</a:t>
            </a:r>
            <a:r>
              <a:rPr lang="zh-CN" altLang="en-US" sz="2000" b="1" dirty="0">
                <a:solidFill>
                  <a:schemeClr val="accent1">
                    <a:lumMod val="75000"/>
                  </a:schemeClr>
                </a:solidFill>
                <a:latin typeface="+mj-ea"/>
                <a:ea typeface="+mj-ea"/>
              </a:rPr>
              <a:t>级；70-79分为Ｃ级；60-69分为</a:t>
            </a:r>
            <a:r>
              <a:rPr lang="en-US" altLang="zh-CN" sz="2000" b="1" dirty="0">
                <a:solidFill>
                  <a:schemeClr val="accent1">
                    <a:lumMod val="75000"/>
                  </a:schemeClr>
                </a:solidFill>
                <a:latin typeface="+mj-ea"/>
                <a:ea typeface="+mj-ea"/>
              </a:rPr>
              <a:t>D</a:t>
            </a:r>
            <a:r>
              <a:rPr lang="zh-CN" altLang="en-US" sz="2000" b="1" dirty="0">
                <a:solidFill>
                  <a:schemeClr val="accent1">
                    <a:lumMod val="75000"/>
                  </a:schemeClr>
                </a:solidFill>
                <a:latin typeface="+mj-ea"/>
                <a:ea typeface="+mj-ea"/>
              </a:rPr>
              <a:t>级；0-59分为</a:t>
            </a:r>
            <a:r>
              <a:rPr lang="en-US" altLang="zh-CN" sz="2000" b="1" dirty="0">
                <a:solidFill>
                  <a:schemeClr val="accent1">
                    <a:lumMod val="75000"/>
                  </a:schemeClr>
                </a:solidFill>
                <a:latin typeface="+mj-ea"/>
                <a:ea typeface="+mj-ea"/>
              </a:rPr>
              <a:t>E</a:t>
            </a:r>
            <a:r>
              <a:rPr lang="zh-CN" altLang="en-US" sz="2000" b="1" dirty="0">
                <a:solidFill>
                  <a:schemeClr val="accent1">
                    <a:lumMod val="75000"/>
                  </a:schemeClr>
                </a:solidFill>
                <a:latin typeface="+mj-ea"/>
                <a:ea typeface="+mj-ea"/>
              </a:rPr>
              <a:t>级</a:t>
            </a:r>
            <a:endParaRPr lang="en-US" altLang="zh-CN" sz="2000" b="1" dirty="0">
              <a:solidFill>
                <a:schemeClr val="accent1">
                  <a:lumMod val="75000"/>
                </a:schemeClr>
              </a:solidFill>
              <a:latin typeface="+mj-ea"/>
              <a:ea typeface="+mj-ea"/>
            </a:endParaRPr>
          </a:p>
        </p:txBody>
      </p:sp>
      <p:pic>
        <p:nvPicPr>
          <p:cNvPr id="4" name="图片 3">
            <a:extLst>
              <a:ext uri="{FF2B5EF4-FFF2-40B4-BE49-F238E27FC236}">
                <a16:creationId xmlns:a16="http://schemas.microsoft.com/office/drawing/2014/main" id="{B4FE726B-20B4-4DB3-B28A-0E4ACFD867C8}"/>
              </a:ext>
            </a:extLst>
          </p:cNvPr>
          <p:cNvPicPr>
            <a:picLocks noChangeAspect="1"/>
          </p:cNvPicPr>
          <p:nvPr/>
        </p:nvPicPr>
        <p:blipFill>
          <a:blip r:embed="rId4"/>
          <a:stretch>
            <a:fillRect/>
          </a:stretch>
        </p:blipFill>
        <p:spPr>
          <a:xfrm>
            <a:off x="827585" y="1671034"/>
            <a:ext cx="4183958" cy="3132964"/>
          </a:xfrm>
          <a:prstGeom prst="rect">
            <a:avLst/>
          </a:prstGeom>
        </p:spPr>
      </p:pic>
      <p:pic>
        <p:nvPicPr>
          <p:cNvPr id="5" name="图片 4">
            <a:extLst>
              <a:ext uri="{FF2B5EF4-FFF2-40B4-BE49-F238E27FC236}">
                <a16:creationId xmlns:a16="http://schemas.microsoft.com/office/drawing/2014/main" id="{CA047CD5-6D87-4408-8ECA-1BFF665FCA06}"/>
              </a:ext>
            </a:extLst>
          </p:cNvPr>
          <p:cNvPicPr>
            <a:picLocks noChangeAspect="1"/>
          </p:cNvPicPr>
          <p:nvPr/>
        </p:nvPicPr>
        <p:blipFill>
          <a:blip r:embed="rId5"/>
          <a:stretch>
            <a:fillRect/>
          </a:stretch>
        </p:blipFill>
        <p:spPr>
          <a:xfrm>
            <a:off x="5508104" y="1671034"/>
            <a:ext cx="2700139" cy="1192662"/>
          </a:xfrm>
          <a:prstGeom prst="rect">
            <a:avLst/>
          </a:prstGeom>
        </p:spPr>
      </p:pic>
      <p:sp>
        <p:nvSpPr>
          <p:cNvPr id="6" name="矩形 5">
            <a:extLst>
              <a:ext uri="{FF2B5EF4-FFF2-40B4-BE49-F238E27FC236}">
                <a16:creationId xmlns:a16="http://schemas.microsoft.com/office/drawing/2014/main" id="{B44841B2-A236-4D27-B78D-6757D6C153F6}"/>
              </a:ext>
            </a:extLst>
          </p:cNvPr>
          <p:cNvSpPr/>
          <p:nvPr/>
        </p:nvSpPr>
        <p:spPr>
          <a:xfrm>
            <a:off x="827584" y="123478"/>
            <a:ext cx="2467342"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.1 </a:t>
            </a:r>
            <a:r>
              <a:rPr lang="en-US" altLang="zh-CN" sz="2400" b="1" dirty="0">
                <a:solidFill>
                  <a:schemeClr val="bg1"/>
                </a:solidFill>
                <a:latin typeface="+mj-ea"/>
                <a:ea typeface="+mj-ea"/>
              </a:rPr>
              <a:t>if</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3300257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E4FD70-EF9A-48CF-8017-B2034DBE8182}"/>
              </a:ext>
            </a:extLst>
          </p:cNvPr>
          <p:cNvSpPr/>
          <p:nvPr/>
        </p:nvSpPr>
        <p:spPr>
          <a:xfrm>
            <a:off x="899592" y="123478"/>
            <a:ext cx="3241721"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.2 </a:t>
            </a:r>
            <a:r>
              <a:rPr lang="en-US" altLang="zh-CN" sz="2400" b="1" dirty="0">
                <a:solidFill>
                  <a:schemeClr val="bg1"/>
                </a:solidFill>
                <a:latin typeface="+mj-ea"/>
                <a:ea typeface="+mj-ea"/>
              </a:rPr>
              <a:t>switch</a:t>
            </a:r>
            <a:r>
              <a:rPr lang="zh-CN" altLang="en-US" sz="2400" b="1" dirty="0">
                <a:solidFill>
                  <a:schemeClr val="bg1"/>
                </a:solidFill>
                <a:latin typeface="+mj-ea"/>
                <a:ea typeface="+mj-ea"/>
              </a:rPr>
              <a:t>选择结构</a:t>
            </a:r>
          </a:p>
        </p:txBody>
      </p:sp>
      <p:sp>
        <p:nvSpPr>
          <p:cNvPr id="3" name="矩形 2">
            <a:extLst>
              <a:ext uri="{FF2B5EF4-FFF2-40B4-BE49-F238E27FC236}">
                <a16:creationId xmlns:a16="http://schemas.microsoft.com/office/drawing/2014/main" id="{8DA3CE85-64EC-4526-A195-BCB1B77988C3}"/>
              </a:ext>
            </a:extLst>
          </p:cNvPr>
          <p:cNvSpPr/>
          <p:nvPr/>
        </p:nvSpPr>
        <p:spPr>
          <a:xfrm>
            <a:off x="395536" y="915566"/>
            <a:ext cx="8424936" cy="3954929"/>
          </a:xfrm>
          <a:prstGeom prst="rect">
            <a:avLst/>
          </a:prstGeom>
        </p:spPr>
        <p:txBody>
          <a:bodyPr wrap="square">
            <a:spAutoFit/>
          </a:bodyPr>
          <a:lstStyle/>
          <a:p>
            <a:pPr>
              <a:lnSpc>
                <a:spcPct val="80000"/>
              </a:lnSpc>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switch</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语句是多分支的选择结构</a:t>
            </a:r>
          </a:p>
          <a:p>
            <a:pPr lvl="1">
              <a:lnSpc>
                <a:spcPct val="80000"/>
              </a:lnSpc>
              <a:spcBef>
                <a:spcPct val="55000"/>
              </a:spcBef>
              <a:buFontTx/>
              <a:buNone/>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switch (switch-expression) { </a:t>
            </a:r>
          </a:p>
          <a:p>
            <a:pPr lvl="1">
              <a:lnSpc>
                <a:spcPct val="80000"/>
              </a:lnSpc>
              <a:buFontTx/>
              <a:buNone/>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    case value1:   statements for case1; break; </a:t>
            </a:r>
          </a:p>
          <a:p>
            <a:pPr lvl="1">
              <a:lnSpc>
                <a:spcPct val="80000"/>
              </a:lnSpc>
              <a:buFontTx/>
              <a:buNone/>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    case value2:   statements for case2; break; </a:t>
            </a:r>
          </a:p>
          <a:p>
            <a:pPr lvl="1">
              <a:lnSpc>
                <a:spcPct val="80000"/>
              </a:lnSpc>
              <a:buFontTx/>
              <a:buNone/>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    ... </a:t>
            </a:r>
          </a:p>
          <a:p>
            <a:pPr lvl="1">
              <a:lnSpc>
                <a:spcPct val="80000"/>
              </a:lnSpc>
              <a:buFontTx/>
              <a:buNone/>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    case </a:t>
            </a:r>
            <a:r>
              <a:rPr lang="en-US" altLang="zh-CN" sz="2000" dirty="0" err="1">
                <a:solidFill>
                  <a:schemeClr val="accent1">
                    <a:lumMod val="75000"/>
                  </a:schemeClr>
                </a:solidFill>
                <a:latin typeface="微软雅黑" panose="020B0503020204020204" pitchFamily="34" charset="-122"/>
                <a:ea typeface="微软雅黑" panose="020B0503020204020204" pitchFamily="34" charset="-122"/>
              </a:rPr>
              <a:t>valueN</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   statements for </a:t>
            </a:r>
            <a:r>
              <a:rPr lang="en-US" altLang="zh-CN" sz="2000" dirty="0" err="1">
                <a:solidFill>
                  <a:schemeClr val="accent1">
                    <a:lumMod val="75000"/>
                  </a:schemeClr>
                </a:solidFill>
                <a:latin typeface="微软雅黑" panose="020B0503020204020204" pitchFamily="34" charset="-122"/>
                <a:ea typeface="微软雅黑" panose="020B0503020204020204" pitchFamily="34" charset="-122"/>
              </a:rPr>
              <a:t>caseN</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 break; </a:t>
            </a:r>
          </a:p>
          <a:p>
            <a:pPr lvl="1">
              <a:lnSpc>
                <a:spcPct val="80000"/>
              </a:lnSpc>
              <a:buFontTx/>
              <a:buNone/>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    default:       statements for default case; break; </a:t>
            </a:r>
          </a:p>
          <a:p>
            <a:pPr lvl="1">
              <a:lnSpc>
                <a:spcPct val="80000"/>
              </a:lnSpc>
              <a:buFontTx/>
              <a:buNone/>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t>
            </a:r>
          </a:p>
          <a:p>
            <a:pPr lvl="1">
              <a:lnSpc>
                <a:spcPct val="80000"/>
              </a:lnSpc>
              <a:buFontTx/>
              <a:buNone/>
            </a:pP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8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注意问题</a:t>
            </a:r>
          </a:p>
          <a:p>
            <a:pPr lvl="1">
              <a:lnSpc>
                <a:spcPct val="80000"/>
              </a:lnSpc>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switch-expression、</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常量值</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value1</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到</a:t>
            </a:r>
            <a:r>
              <a:rPr lang="en-US" altLang="zh-CN" sz="2000" dirty="0" err="1">
                <a:solidFill>
                  <a:schemeClr val="accent1">
                    <a:lumMod val="75000"/>
                  </a:schemeClr>
                </a:solidFill>
                <a:latin typeface="微软雅黑" panose="020B0503020204020204" pitchFamily="34" charset="-122"/>
                <a:ea typeface="微软雅黑" panose="020B0503020204020204" pitchFamily="34" charset="-122"/>
              </a:rPr>
              <a:t>valueN</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必须是整形或字符型</a:t>
            </a:r>
          </a:p>
          <a:p>
            <a:pPr lvl="1">
              <a:lnSpc>
                <a:spcPct val="8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如果表达式的值和某个</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case</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后面的值相同，则从该</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case</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之后开始执行，直到</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break</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语句为止</a:t>
            </a:r>
          </a:p>
          <a:p>
            <a:pPr lvl="1">
              <a:lnSpc>
                <a:spcPct val="80000"/>
              </a:lnSpc>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default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是可有可无的，若没有一个常量与表达式的值相同，则从</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default</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之后开始执行</a:t>
            </a:r>
          </a:p>
        </p:txBody>
      </p:sp>
    </p:spTree>
    <p:custDataLst>
      <p:tags r:id="rId1"/>
    </p:custDataLst>
    <p:extLst>
      <p:ext uri="{BB962C8B-B14F-4D97-AF65-F5344CB8AC3E}">
        <p14:creationId xmlns:p14="http://schemas.microsoft.com/office/powerpoint/2010/main" val="17323209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AE8680A0-A018-4366-9937-4962ADB3C8BC}"/>
              </a:ext>
            </a:extLst>
          </p:cNvPr>
          <p:cNvSpPr txBox="1">
            <a:spLocks noChangeArrowheads="1"/>
          </p:cNvSpPr>
          <p:nvPr/>
        </p:nvSpPr>
        <p:spPr>
          <a:xfrm>
            <a:off x="539552" y="915566"/>
            <a:ext cx="3037883" cy="377529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if (</a:t>
            </a:r>
            <a:r>
              <a:rPr lang="en-GB" altLang="zh-CN" sz="1800" b="1" dirty="0" err="1">
                <a:solidFill>
                  <a:schemeClr val="accent1">
                    <a:lumMod val="75000"/>
                  </a:schemeClr>
                </a:solidFill>
                <a:latin typeface="+mn-ea"/>
                <a:cs typeface="Courier New" panose="02070309020205020404" pitchFamily="49" charset="0"/>
              </a:rPr>
              <a:t>i</a:t>
            </a:r>
            <a:r>
              <a:rPr lang="en-GB" altLang="zh-CN" sz="1800" b="1" dirty="0">
                <a:solidFill>
                  <a:schemeClr val="accent1">
                    <a:lumMod val="75000"/>
                  </a:schemeClr>
                </a:solidFill>
                <a:latin typeface="+mn-ea"/>
                <a:cs typeface="Courier New" panose="02070309020205020404" pitchFamily="49" charset="0"/>
              </a:rPr>
              <a:t> == 1)</a:t>
            </a:r>
          </a:p>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   </a:t>
            </a:r>
            <a:r>
              <a:rPr lang="en-GB" altLang="zh-CN" sz="1800" b="1" dirty="0" err="1">
                <a:solidFill>
                  <a:schemeClr val="accent1">
                    <a:lumMod val="75000"/>
                  </a:schemeClr>
                </a:solidFill>
                <a:latin typeface="+mn-ea"/>
                <a:cs typeface="Courier New" panose="02070309020205020404" pitchFamily="49" charset="0"/>
              </a:rPr>
              <a:t>statementA</a:t>
            </a:r>
            <a:r>
              <a:rPr lang="en-GB" altLang="zh-CN" sz="1800" b="1" dirty="0">
                <a:solidFill>
                  <a:schemeClr val="accent1">
                    <a:lumMod val="75000"/>
                  </a:schemeClr>
                </a:solidFill>
                <a:latin typeface="+mn-ea"/>
                <a:cs typeface="Courier New" panose="02070309020205020404" pitchFamily="49" charset="0"/>
              </a:rPr>
              <a:t>(); }</a:t>
            </a:r>
          </a:p>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else if (</a:t>
            </a:r>
            <a:r>
              <a:rPr lang="en-GB" altLang="zh-CN" sz="1800" b="1" dirty="0" err="1">
                <a:solidFill>
                  <a:schemeClr val="accent1">
                    <a:lumMod val="75000"/>
                  </a:schemeClr>
                </a:solidFill>
                <a:latin typeface="+mn-ea"/>
                <a:cs typeface="Courier New" panose="02070309020205020404" pitchFamily="49" charset="0"/>
              </a:rPr>
              <a:t>i</a:t>
            </a:r>
            <a:r>
              <a:rPr lang="en-GB" altLang="zh-CN" sz="1800" b="1" dirty="0">
                <a:solidFill>
                  <a:schemeClr val="accent1">
                    <a:lumMod val="75000"/>
                  </a:schemeClr>
                </a:solidFill>
                <a:latin typeface="+mn-ea"/>
                <a:cs typeface="Courier New" panose="02070309020205020404" pitchFamily="49" charset="0"/>
              </a:rPr>
              <a:t> == 2)</a:t>
            </a:r>
          </a:p>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   </a:t>
            </a:r>
            <a:r>
              <a:rPr lang="en-GB" altLang="zh-CN" sz="1800" b="1" dirty="0" err="1">
                <a:solidFill>
                  <a:schemeClr val="accent1">
                    <a:lumMod val="75000"/>
                  </a:schemeClr>
                </a:solidFill>
                <a:latin typeface="+mn-ea"/>
                <a:cs typeface="Courier New" panose="02070309020205020404" pitchFamily="49" charset="0"/>
              </a:rPr>
              <a:t>statementB</a:t>
            </a:r>
            <a:r>
              <a:rPr lang="en-GB" altLang="zh-CN" sz="1800" b="1" dirty="0">
                <a:solidFill>
                  <a:schemeClr val="accent1">
                    <a:lumMod val="75000"/>
                  </a:schemeClr>
                </a:solidFill>
                <a:latin typeface="+mn-ea"/>
                <a:cs typeface="Courier New" panose="02070309020205020404" pitchFamily="49" charset="0"/>
              </a:rPr>
              <a:t>(); }</a:t>
            </a:r>
          </a:p>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else if((</a:t>
            </a:r>
            <a:r>
              <a:rPr lang="en-GB" altLang="zh-CN" sz="1800" b="1" dirty="0" err="1">
                <a:solidFill>
                  <a:schemeClr val="accent1">
                    <a:lumMod val="75000"/>
                  </a:schemeClr>
                </a:solidFill>
                <a:latin typeface="+mn-ea"/>
                <a:cs typeface="Courier New" panose="02070309020205020404" pitchFamily="49" charset="0"/>
              </a:rPr>
              <a:t>i</a:t>
            </a:r>
            <a:r>
              <a:rPr lang="en-GB" altLang="zh-CN" sz="1800" b="1" dirty="0">
                <a:solidFill>
                  <a:schemeClr val="accent1">
                    <a:lumMod val="75000"/>
                  </a:schemeClr>
                </a:solidFill>
                <a:latin typeface="+mn-ea"/>
                <a:cs typeface="Courier New" panose="02070309020205020404" pitchFamily="49" charset="0"/>
              </a:rPr>
              <a:t>==3)||(</a:t>
            </a:r>
            <a:r>
              <a:rPr lang="en-GB" altLang="zh-CN" sz="1800" b="1" dirty="0" err="1">
                <a:solidFill>
                  <a:schemeClr val="accent1">
                    <a:lumMod val="75000"/>
                  </a:schemeClr>
                </a:solidFill>
                <a:latin typeface="+mn-ea"/>
                <a:cs typeface="Courier New" panose="02070309020205020404" pitchFamily="49" charset="0"/>
              </a:rPr>
              <a:t>i</a:t>
            </a:r>
            <a:r>
              <a:rPr lang="en-GB" altLang="zh-CN" sz="1800" b="1" dirty="0">
                <a:solidFill>
                  <a:schemeClr val="accent1">
                    <a:lumMod val="75000"/>
                  </a:schemeClr>
                </a:solidFill>
                <a:latin typeface="+mn-ea"/>
                <a:cs typeface="Courier New" panose="02070309020205020404" pitchFamily="49" charset="0"/>
              </a:rPr>
              <a:t>==4))</a:t>
            </a:r>
          </a:p>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   </a:t>
            </a:r>
            <a:r>
              <a:rPr lang="en-GB" altLang="zh-CN" sz="1800" b="1" dirty="0" err="1">
                <a:solidFill>
                  <a:schemeClr val="accent1">
                    <a:lumMod val="75000"/>
                  </a:schemeClr>
                </a:solidFill>
                <a:latin typeface="+mn-ea"/>
                <a:cs typeface="Courier New" panose="02070309020205020404" pitchFamily="49" charset="0"/>
              </a:rPr>
              <a:t>statementC</a:t>
            </a:r>
            <a:r>
              <a:rPr lang="en-GB" altLang="zh-CN" sz="1800" b="1" dirty="0">
                <a:solidFill>
                  <a:schemeClr val="accent1">
                    <a:lumMod val="75000"/>
                  </a:schemeClr>
                </a:solidFill>
                <a:latin typeface="+mn-ea"/>
                <a:cs typeface="Courier New" panose="02070309020205020404" pitchFamily="49" charset="0"/>
              </a:rPr>
              <a:t>(); } </a:t>
            </a:r>
          </a:p>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else if (</a:t>
            </a:r>
            <a:r>
              <a:rPr lang="en-GB" altLang="zh-CN" sz="1800" b="1" dirty="0" err="1">
                <a:solidFill>
                  <a:schemeClr val="accent1">
                    <a:lumMod val="75000"/>
                  </a:schemeClr>
                </a:solidFill>
                <a:latin typeface="+mn-ea"/>
                <a:cs typeface="Courier New" panose="02070309020205020404" pitchFamily="49" charset="0"/>
              </a:rPr>
              <a:t>i</a:t>
            </a:r>
            <a:r>
              <a:rPr lang="en-GB" altLang="zh-CN" sz="1800" b="1" dirty="0">
                <a:solidFill>
                  <a:schemeClr val="accent1">
                    <a:lumMod val="75000"/>
                  </a:schemeClr>
                </a:solidFill>
                <a:latin typeface="+mn-ea"/>
                <a:cs typeface="Courier New" panose="02070309020205020404" pitchFamily="49" charset="0"/>
              </a:rPr>
              <a:t> == 5) </a:t>
            </a:r>
          </a:p>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   </a:t>
            </a:r>
            <a:r>
              <a:rPr lang="en-GB" altLang="zh-CN" sz="1800" b="1" dirty="0" err="1">
                <a:solidFill>
                  <a:schemeClr val="accent1">
                    <a:lumMod val="75000"/>
                  </a:schemeClr>
                </a:solidFill>
                <a:latin typeface="+mn-ea"/>
                <a:cs typeface="Courier New" panose="02070309020205020404" pitchFamily="49" charset="0"/>
              </a:rPr>
              <a:t>statementD</a:t>
            </a:r>
            <a:r>
              <a:rPr lang="en-GB" altLang="zh-CN" sz="1800" b="1" dirty="0">
                <a:solidFill>
                  <a:schemeClr val="accent1">
                    <a:lumMod val="75000"/>
                  </a:schemeClr>
                </a:solidFill>
                <a:latin typeface="+mn-ea"/>
                <a:cs typeface="Courier New" panose="02070309020205020404" pitchFamily="49" charset="0"/>
              </a:rPr>
              <a:t>(); } </a:t>
            </a:r>
          </a:p>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else </a:t>
            </a:r>
          </a:p>
          <a:p>
            <a:pPr>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 	</a:t>
            </a:r>
            <a:r>
              <a:rPr lang="en-GB" altLang="zh-CN" sz="1800" b="1" dirty="0" err="1">
                <a:solidFill>
                  <a:schemeClr val="accent1">
                    <a:lumMod val="75000"/>
                  </a:schemeClr>
                </a:solidFill>
                <a:latin typeface="+mn-ea"/>
                <a:cs typeface="Courier New" panose="02070309020205020404" pitchFamily="49" charset="0"/>
              </a:rPr>
              <a:t>statementF</a:t>
            </a:r>
            <a:r>
              <a:rPr lang="en-GB" altLang="zh-CN" sz="1800" b="1" dirty="0">
                <a:solidFill>
                  <a:schemeClr val="accent1">
                    <a:lumMod val="75000"/>
                  </a:schemeClr>
                </a:solidFill>
                <a:latin typeface="+mn-ea"/>
                <a:cs typeface="Courier New" panose="02070309020205020404" pitchFamily="49" charset="0"/>
              </a:rPr>
              <a:t>(); </a:t>
            </a:r>
            <a:r>
              <a:rPr lang="en-GB" altLang="zh-CN" sz="1800" b="1" dirty="0">
                <a:solidFill>
                  <a:schemeClr val="accent1">
                    <a:lumMod val="75000"/>
                  </a:schemeClr>
                </a:solidFill>
                <a:latin typeface="+mn-ea"/>
                <a:cs typeface="Times New Roman" panose="02020603050405020304" pitchFamily="18" charset="0"/>
              </a:rPr>
              <a:t>}</a:t>
            </a:r>
            <a:r>
              <a:rPr lang="en-GB" altLang="zh-CN" sz="1800" b="1" dirty="0">
                <a:solidFill>
                  <a:schemeClr val="accent1">
                    <a:lumMod val="75000"/>
                  </a:schemeClr>
                </a:solidFill>
                <a:latin typeface="+mn-ea"/>
              </a:rPr>
              <a:t> </a:t>
            </a:r>
          </a:p>
        </p:txBody>
      </p:sp>
      <p:sp>
        <p:nvSpPr>
          <p:cNvPr id="4" name="Rectangle 5">
            <a:extLst>
              <a:ext uri="{FF2B5EF4-FFF2-40B4-BE49-F238E27FC236}">
                <a16:creationId xmlns:a16="http://schemas.microsoft.com/office/drawing/2014/main" id="{AE8398B9-0D3B-4C0E-981F-20E4DF62DD44}"/>
              </a:ext>
            </a:extLst>
          </p:cNvPr>
          <p:cNvSpPr txBox="1">
            <a:spLocks noChangeArrowheads="1"/>
          </p:cNvSpPr>
          <p:nvPr/>
        </p:nvSpPr>
        <p:spPr>
          <a:xfrm>
            <a:off x="4644008" y="858949"/>
            <a:ext cx="4032448" cy="41148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switch (</a:t>
            </a:r>
            <a:r>
              <a:rPr lang="en-GB" altLang="zh-CN" sz="1800" b="1" dirty="0" err="1">
                <a:solidFill>
                  <a:schemeClr val="accent1">
                    <a:lumMod val="75000"/>
                  </a:schemeClr>
                </a:solidFill>
                <a:latin typeface="+mn-ea"/>
                <a:cs typeface="Courier New" panose="02070309020205020404" pitchFamily="49" charset="0"/>
              </a:rPr>
              <a:t>i</a:t>
            </a:r>
            <a:r>
              <a:rPr lang="en-GB" altLang="zh-CN" sz="1800" b="1" dirty="0">
                <a:solidFill>
                  <a:schemeClr val="accent1">
                    <a:lumMod val="75000"/>
                  </a:schemeClr>
                </a:solidFill>
                <a:latin typeface="+mn-ea"/>
                <a:cs typeface="Courier New" panose="02070309020205020404" pitchFamily="49" charset="0"/>
              </a:rPr>
              <a:t>)</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case 1: </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a:t>
            </a:r>
            <a:r>
              <a:rPr lang="en-GB" altLang="zh-CN" sz="1800" b="1" dirty="0" err="1">
                <a:solidFill>
                  <a:schemeClr val="accent1">
                    <a:lumMod val="75000"/>
                  </a:schemeClr>
                </a:solidFill>
                <a:latin typeface="+mn-ea"/>
                <a:cs typeface="Courier New" panose="02070309020205020404" pitchFamily="49" charset="0"/>
              </a:rPr>
              <a:t>statementA</a:t>
            </a:r>
            <a:r>
              <a:rPr lang="en-GB" altLang="zh-CN" sz="1800" b="1" dirty="0">
                <a:solidFill>
                  <a:schemeClr val="accent1">
                    <a:lumMod val="75000"/>
                  </a:schemeClr>
                </a:solidFill>
                <a:latin typeface="+mn-ea"/>
                <a:cs typeface="Courier New" panose="02070309020205020404" pitchFamily="49" charset="0"/>
              </a:rPr>
              <a:t>();break;</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case 2: </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a:t>
            </a:r>
            <a:r>
              <a:rPr lang="en-GB" altLang="zh-CN" sz="1800" b="1" dirty="0" err="1">
                <a:solidFill>
                  <a:schemeClr val="accent1">
                    <a:lumMod val="75000"/>
                  </a:schemeClr>
                </a:solidFill>
                <a:latin typeface="+mn-ea"/>
                <a:cs typeface="Courier New" panose="02070309020205020404" pitchFamily="49" charset="0"/>
              </a:rPr>
              <a:t>statementB</a:t>
            </a:r>
            <a:r>
              <a:rPr lang="en-GB" altLang="zh-CN" sz="1800" b="1" dirty="0">
                <a:solidFill>
                  <a:schemeClr val="accent1">
                    <a:lumMod val="75000"/>
                  </a:schemeClr>
                </a:solidFill>
                <a:latin typeface="+mn-ea"/>
                <a:cs typeface="Courier New" panose="02070309020205020404" pitchFamily="49" charset="0"/>
              </a:rPr>
              <a:t>();break;</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case 3:</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case 4: </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a:t>
            </a:r>
            <a:r>
              <a:rPr lang="en-GB" altLang="zh-CN" sz="1800" b="1" dirty="0" err="1">
                <a:solidFill>
                  <a:schemeClr val="accent1">
                    <a:lumMod val="75000"/>
                  </a:schemeClr>
                </a:solidFill>
                <a:latin typeface="+mn-ea"/>
                <a:cs typeface="Courier New" panose="02070309020205020404" pitchFamily="49" charset="0"/>
              </a:rPr>
              <a:t>statementC</a:t>
            </a:r>
            <a:r>
              <a:rPr lang="en-GB" altLang="zh-CN" sz="1800" b="1" dirty="0">
                <a:solidFill>
                  <a:schemeClr val="accent1">
                    <a:lumMod val="75000"/>
                  </a:schemeClr>
                </a:solidFill>
                <a:latin typeface="+mn-ea"/>
                <a:cs typeface="Courier New" panose="02070309020205020404" pitchFamily="49" charset="0"/>
              </a:rPr>
              <a:t>();break;</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case 5: </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a:t>
            </a:r>
            <a:r>
              <a:rPr lang="en-GB" altLang="zh-CN" sz="1800" b="1" dirty="0" err="1">
                <a:solidFill>
                  <a:schemeClr val="accent1">
                    <a:lumMod val="75000"/>
                  </a:schemeClr>
                </a:solidFill>
                <a:latin typeface="+mn-ea"/>
                <a:cs typeface="Courier New" panose="02070309020205020404" pitchFamily="49" charset="0"/>
              </a:rPr>
              <a:t>statementD</a:t>
            </a:r>
            <a:r>
              <a:rPr lang="en-GB" altLang="zh-CN" sz="1800" b="1" dirty="0">
                <a:solidFill>
                  <a:schemeClr val="accent1">
                    <a:lumMod val="75000"/>
                  </a:schemeClr>
                </a:solidFill>
                <a:latin typeface="+mn-ea"/>
                <a:cs typeface="Courier New" panose="02070309020205020404" pitchFamily="49" charset="0"/>
              </a:rPr>
              <a:t>();break;</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default: </a:t>
            </a:r>
            <a:r>
              <a:rPr lang="en-GB" altLang="zh-CN" sz="1800" b="1" dirty="0" err="1">
                <a:solidFill>
                  <a:schemeClr val="accent1">
                    <a:lumMod val="75000"/>
                  </a:schemeClr>
                </a:solidFill>
                <a:latin typeface="+mn-ea"/>
                <a:cs typeface="Courier New" panose="02070309020205020404" pitchFamily="49" charset="0"/>
              </a:rPr>
              <a:t>statementF</a:t>
            </a:r>
            <a:r>
              <a:rPr lang="en-GB" altLang="zh-CN" sz="1800" b="1" dirty="0">
                <a:solidFill>
                  <a:schemeClr val="accent1">
                    <a:lumMod val="75000"/>
                  </a:schemeClr>
                </a:solidFill>
                <a:latin typeface="+mn-ea"/>
                <a:cs typeface="Courier New" panose="02070309020205020404" pitchFamily="49" charset="0"/>
              </a:rPr>
              <a:t>();</a:t>
            </a:r>
          </a:p>
          <a:p>
            <a:pPr>
              <a:lnSpc>
                <a:spcPct val="80000"/>
              </a:lnSpc>
              <a:buFont typeface="Wingdings" panose="05000000000000000000" pitchFamily="2" charset="2"/>
              <a:buNone/>
            </a:pPr>
            <a:r>
              <a:rPr lang="en-GB" altLang="zh-CN" sz="1800" b="1" dirty="0">
                <a:solidFill>
                  <a:schemeClr val="accent1">
                    <a:lumMod val="75000"/>
                  </a:schemeClr>
                </a:solidFill>
                <a:latin typeface="+mn-ea"/>
                <a:cs typeface="Courier New" panose="02070309020205020404" pitchFamily="49" charset="0"/>
              </a:rPr>
              <a:t> } </a:t>
            </a:r>
          </a:p>
        </p:txBody>
      </p:sp>
      <p:sp>
        <p:nvSpPr>
          <p:cNvPr id="5" name="矩形 4">
            <a:extLst>
              <a:ext uri="{FF2B5EF4-FFF2-40B4-BE49-F238E27FC236}">
                <a16:creationId xmlns:a16="http://schemas.microsoft.com/office/drawing/2014/main" id="{87285DA6-8939-4F98-B3AA-6FE170E5C753}"/>
              </a:ext>
            </a:extLst>
          </p:cNvPr>
          <p:cNvSpPr/>
          <p:nvPr/>
        </p:nvSpPr>
        <p:spPr>
          <a:xfrm>
            <a:off x="899592" y="123478"/>
            <a:ext cx="3241721"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.2 </a:t>
            </a:r>
            <a:r>
              <a:rPr lang="en-US" altLang="zh-CN" sz="2400" b="1" dirty="0">
                <a:solidFill>
                  <a:schemeClr val="bg1"/>
                </a:solidFill>
                <a:latin typeface="+mj-ea"/>
                <a:ea typeface="+mj-ea"/>
              </a:rPr>
              <a:t>switch</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24196087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45BEF8D-F5F9-4C4E-8514-1E3E1C05391D}"/>
              </a:ext>
            </a:extLst>
          </p:cNvPr>
          <p:cNvSpPr/>
          <p:nvPr/>
        </p:nvSpPr>
        <p:spPr>
          <a:xfrm>
            <a:off x="683568" y="987574"/>
            <a:ext cx="4392488" cy="369332"/>
          </a:xfrm>
          <a:prstGeom prst="rect">
            <a:avLst/>
          </a:prstGeom>
        </p:spPr>
        <p:txBody>
          <a:bodyPr wrap="square">
            <a:spAutoFit/>
          </a:bodyPr>
          <a:lstStyle/>
          <a:p>
            <a:pPr>
              <a:lnSpc>
                <a:spcPct val="90000"/>
              </a:lnSpc>
            </a:pPr>
            <a:r>
              <a:rPr lang="zh-CN" altLang="en-US" sz="2000" b="1" dirty="0">
                <a:solidFill>
                  <a:schemeClr val="accent1">
                    <a:lumMod val="75000"/>
                  </a:schemeClr>
                </a:solidFill>
                <a:latin typeface="+mj-ea"/>
                <a:ea typeface="+mj-ea"/>
              </a:rPr>
              <a:t>使用</a:t>
            </a:r>
            <a:r>
              <a:rPr lang="en-US" altLang="zh-CN" sz="2000" b="1" dirty="0">
                <a:solidFill>
                  <a:schemeClr val="accent1">
                    <a:lumMod val="75000"/>
                  </a:schemeClr>
                </a:solidFill>
                <a:latin typeface="+mj-ea"/>
                <a:ea typeface="+mj-ea"/>
              </a:rPr>
              <a:t>switch</a:t>
            </a:r>
            <a:r>
              <a:rPr lang="zh-CN" altLang="en-US" sz="2000" b="1" dirty="0">
                <a:solidFill>
                  <a:schemeClr val="accent1">
                    <a:lumMod val="75000"/>
                  </a:schemeClr>
                </a:solidFill>
                <a:latin typeface="+mj-ea"/>
                <a:ea typeface="+mj-ea"/>
              </a:rPr>
              <a:t>结构计算每个月的天数</a:t>
            </a:r>
          </a:p>
        </p:txBody>
      </p:sp>
      <p:pic>
        <p:nvPicPr>
          <p:cNvPr id="4" name="图片 3">
            <a:extLst>
              <a:ext uri="{FF2B5EF4-FFF2-40B4-BE49-F238E27FC236}">
                <a16:creationId xmlns:a16="http://schemas.microsoft.com/office/drawing/2014/main" id="{C7B56613-DEBF-450B-BF2B-190DC14A30B5}"/>
              </a:ext>
            </a:extLst>
          </p:cNvPr>
          <p:cNvPicPr>
            <a:picLocks noChangeAspect="1"/>
          </p:cNvPicPr>
          <p:nvPr/>
        </p:nvPicPr>
        <p:blipFill>
          <a:blip r:embed="rId4"/>
          <a:stretch>
            <a:fillRect/>
          </a:stretch>
        </p:blipFill>
        <p:spPr>
          <a:xfrm>
            <a:off x="755576" y="1563638"/>
            <a:ext cx="5734315" cy="3312368"/>
          </a:xfrm>
          <a:prstGeom prst="rect">
            <a:avLst/>
          </a:prstGeom>
        </p:spPr>
      </p:pic>
      <p:sp>
        <p:nvSpPr>
          <p:cNvPr id="5" name="矩形 4">
            <a:extLst>
              <a:ext uri="{FF2B5EF4-FFF2-40B4-BE49-F238E27FC236}">
                <a16:creationId xmlns:a16="http://schemas.microsoft.com/office/drawing/2014/main" id="{1FB6A003-5B56-464A-B265-B5F3524020B2}"/>
              </a:ext>
            </a:extLst>
          </p:cNvPr>
          <p:cNvSpPr/>
          <p:nvPr/>
        </p:nvSpPr>
        <p:spPr>
          <a:xfrm>
            <a:off x="899592" y="123478"/>
            <a:ext cx="3241721"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.2 </a:t>
            </a:r>
            <a:r>
              <a:rPr lang="en-US" altLang="zh-CN" sz="2400" b="1" dirty="0">
                <a:solidFill>
                  <a:schemeClr val="bg1"/>
                </a:solidFill>
                <a:latin typeface="+mj-ea"/>
                <a:ea typeface="+mj-ea"/>
              </a:rPr>
              <a:t>switch</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31516713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34BE5DF-8ABF-49CE-AB61-0C0E5A0D3CF2}"/>
              </a:ext>
            </a:extLst>
          </p:cNvPr>
          <p:cNvSpPr/>
          <p:nvPr/>
        </p:nvSpPr>
        <p:spPr>
          <a:xfrm>
            <a:off x="755576" y="915566"/>
            <a:ext cx="4176464" cy="369332"/>
          </a:xfrm>
          <a:prstGeom prst="rect">
            <a:avLst/>
          </a:prstGeom>
        </p:spPr>
        <p:txBody>
          <a:bodyPr wrap="square">
            <a:spAutoFit/>
          </a:bodyPr>
          <a:lstStyle/>
          <a:p>
            <a:pPr>
              <a:lnSpc>
                <a:spcPct val="90000"/>
              </a:lnSpc>
            </a:pPr>
            <a:r>
              <a:rPr lang="zh-CN" altLang="en-US" sz="2000" b="1" dirty="0">
                <a:solidFill>
                  <a:schemeClr val="accent1">
                    <a:lumMod val="75000"/>
                  </a:schemeClr>
                </a:solidFill>
                <a:latin typeface="+mj-ea"/>
                <a:ea typeface="+mj-ea"/>
              </a:rPr>
              <a:t>用</a:t>
            </a:r>
            <a:r>
              <a:rPr lang="en-US" altLang="zh-CN" sz="2000" b="1" dirty="0">
                <a:solidFill>
                  <a:schemeClr val="accent1">
                    <a:lumMod val="75000"/>
                  </a:schemeClr>
                </a:solidFill>
                <a:latin typeface="+mj-ea"/>
                <a:ea typeface="+mj-ea"/>
              </a:rPr>
              <a:t>switch</a:t>
            </a:r>
            <a:r>
              <a:rPr lang="zh-CN" altLang="en-US" sz="2000" b="1" dirty="0">
                <a:solidFill>
                  <a:schemeClr val="accent1">
                    <a:lumMod val="75000"/>
                  </a:schemeClr>
                </a:solidFill>
                <a:latin typeface="+mj-ea"/>
                <a:ea typeface="+mj-ea"/>
              </a:rPr>
              <a:t>语句实现成绩分类的功能</a:t>
            </a:r>
          </a:p>
        </p:txBody>
      </p:sp>
      <p:pic>
        <p:nvPicPr>
          <p:cNvPr id="5" name="图片 4">
            <a:extLst>
              <a:ext uri="{FF2B5EF4-FFF2-40B4-BE49-F238E27FC236}">
                <a16:creationId xmlns:a16="http://schemas.microsoft.com/office/drawing/2014/main" id="{8B36E789-8D22-46E6-A062-72571A397592}"/>
              </a:ext>
            </a:extLst>
          </p:cNvPr>
          <p:cNvPicPr>
            <a:picLocks noChangeAspect="1"/>
          </p:cNvPicPr>
          <p:nvPr/>
        </p:nvPicPr>
        <p:blipFill>
          <a:blip r:embed="rId4"/>
          <a:stretch>
            <a:fillRect/>
          </a:stretch>
        </p:blipFill>
        <p:spPr>
          <a:xfrm>
            <a:off x="827584" y="1419622"/>
            <a:ext cx="4948815" cy="3456384"/>
          </a:xfrm>
          <a:prstGeom prst="rect">
            <a:avLst/>
          </a:prstGeom>
        </p:spPr>
      </p:pic>
      <p:pic>
        <p:nvPicPr>
          <p:cNvPr id="6" name="图片 5">
            <a:extLst>
              <a:ext uri="{FF2B5EF4-FFF2-40B4-BE49-F238E27FC236}">
                <a16:creationId xmlns:a16="http://schemas.microsoft.com/office/drawing/2014/main" id="{2F6B1599-C5C2-4CFC-ADB3-BADD2591AC5E}"/>
              </a:ext>
            </a:extLst>
          </p:cNvPr>
          <p:cNvPicPr>
            <a:picLocks noChangeAspect="1"/>
          </p:cNvPicPr>
          <p:nvPr/>
        </p:nvPicPr>
        <p:blipFill>
          <a:blip r:embed="rId5"/>
          <a:stretch>
            <a:fillRect/>
          </a:stretch>
        </p:blipFill>
        <p:spPr>
          <a:xfrm>
            <a:off x="5908343" y="1419622"/>
            <a:ext cx="2624097" cy="2381250"/>
          </a:xfrm>
          <a:prstGeom prst="rect">
            <a:avLst/>
          </a:prstGeom>
        </p:spPr>
      </p:pic>
      <p:sp>
        <p:nvSpPr>
          <p:cNvPr id="7" name="矩形 6">
            <a:extLst>
              <a:ext uri="{FF2B5EF4-FFF2-40B4-BE49-F238E27FC236}">
                <a16:creationId xmlns:a16="http://schemas.microsoft.com/office/drawing/2014/main" id="{84B3CC58-DE04-4FAD-92E6-8A0840E1649C}"/>
              </a:ext>
            </a:extLst>
          </p:cNvPr>
          <p:cNvSpPr/>
          <p:nvPr/>
        </p:nvSpPr>
        <p:spPr>
          <a:xfrm>
            <a:off x="899592" y="123478"/>
            <a:ext cx="3241721"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.2 </a:t>
            </a:r>
            <a:r>
              <a:rPr lang="en-US" altLang="zh-CN" sz="2400" b="1" dirty="0">
                <a:solidFill>
                  <a:schemeClr val="bg1"/>
                </a:solidFill>
                <a:latin typeface="+mj-ea"/>
                <a:ea typeface="+mj-ea"/>
              </a:rPr>
              <a:t>switch</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2061254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D5F0163-6CA3-4FDE-BDB6-C777D2A0251D}"/>
              </a:ext>
            </a:extLst>
          </p:cNvPr>
          <p:cNvSpPr/>
          <p:nvPr/>
        </p:nvSpPr>
        <p:spPr>
          <a:xfrm>
            <a:off x="287524" y="915566"/>
            <a:ext cx="8568952" cy="400110"/>
          </a:xfrm>
          <a:prstGeom prst="rect">
            <a:avLst/>
          </a:prstGeom>
        </p:spPr>
        <p:txBody>
          <a:bodyPr wrap="square">
            <a:spAutoFit/>
          </a:bodyPr>
          <a:lstStyle/>
          <a:p>
            <a:pPr marL="0" lvl="1"/>
            <a:r>
              <a:rPr lang="zh-CN" altLang="en-GB" sz="2000" b="1" dirty="0">
                <a:solidFill>
                  <a:schemeClr val="accent1">
                    <a:lumMod val="75000"/>
                  </a:schemeClr>
                </a:solidFill>
                <a:latin typeface="+mj-ea"/>
                <a:ea typeface="+mj-ea"/>
              </a:rPr>
              <a:t>输入</a:t>
            </a:r>
            <a:r>
              <a:rPr lang="en-GB" altLang="zh-CN" sz="2000" b="1" dirty="0">
                <a:solidFill>
                  <a:schemeClr val="accent1">
                    <a:lumMod val="75000"/>
                  </a:schemeClr>
                </a:solidFill>
                <a:latin typeface="+mj-ea"/>
                <a:ea typeface="+mj-ea"/>
              </a:rPr>
              <a:t>0</a:t>
            </a:r>
            <a:r>
              <a:rPr lang="zh-CN" altLang="en-GB" sz="2000" b="1" dirty="0">
                <a:solidFill>
                  <a:schemeClr val="accent1">
                    <a:lumMod val="75000"/>
                  </a:schemeClr>
                </a:solidFill>
                <a:latin typeface="+mj-ea"/>
                <a:ea typeface="+mj-ea"/>
              </a:rPr>
              <a:t>～</a:t>
            </a:r>
            <a:r>
              <a:rPr lang="en-GB" altLang="zh-CN" sz="2000" b="1" dirty="0">
                <a:solidFill>
                  <a:schemeClr val="accent1">
                    <a:lumMod val="75000"/>
                  </a:schemeClr>
                </a:solidFill>
                <a:latin typeface="+mj-ea"/>
                <a:ea typeface="+mj-ea"/>
              </a:rPr>
              <a:t>6</a:t>
            </a:r>
            <a:r>
              <a:rPr lang="zh-CN" altLang="en-GB" sz="2000" b="1" dirty="0">
                <a:solidFill>
                  <a:schemeClr val="accent1">
                    <a:lumMod val="75000"/>
                  </a:schemeClr>
                </a:solidFill>
                <a:latin typeface="+mj-ea"/>
                <a:ea typeface="+mj-ea"/>
              </a:rPr>
              <a:t>之间的某一个整数，然后把它转换成星期  输出。</a:t>
            </a:r>
            <a:r>
              <a:rPr lang="en-GB" altLang="zh-CN" sz="2000" b="1" dirty="0">
                <a:solidFill>
                  <a:schemeClr val="accent1">
                    <a:lumMod val="75000"/>
                  </a:schemeClr>
                </a:solidFill>
                <a:latin typeface="+mj-ea"/>
                <a:ea typeface="+mj-ea"/>
              </a:rPr>
              <a:t>(0</a:t>
            </a:r>
            <a:r>
              <a:rPr lang="zh-CN" altLang="en-GB" sz="2000" b="1" dirty="0">
                <a:solidFill>
                  <a:schemeClr val="accent1">
                    <a:lumMod val="75000"/>
                  </a:schemeClr>
                </a:solidFill>
                <a:latin typeface="+mj-ea"/>
                <a:ea typeface="+mj-ea"/>
              </a:rPr>
              <a:t>对应星期日）</a:t>
            </a:r>
          </a:p>
        </p:txBody>
      </p:sp>
      <p:pic>
        <p:nvPicPr>
          <p:cNvPr id="4" name="图片 3">
            <a:extLst>
              <a:ext uri="{FF2B5EF4-FFF2-40B4-BE49-F238E27FC236}">
                <a16:creationId xmlns:a16="http://schemas.microsoft.com/office/drawing/2014/main" id="{5826F9AD-9D42-42E2-BEA0-2BDC80C7AD65}"/>
              </a:ext>
            </a:extLst>
          </p:cNvPr>
          <p:cNvPicPr>
            <a:picLocks noChangeAspect="1"/>
          </p:cNvPicPr>
          <p:nvPr/>
        </p:nvPicPr>
        <p:blipFill>
          <a:blip r:embed="rId4"/>
          <a:stretch>
            <a:fillRect/>
          </a:stretch>
        </p:blipFill>
        <p:spPr>
          <a:xfrm>
            <a:off x="395536" y="1491630"/>
            <a:ext cx="5419211" cy="3502557"/>
          </a:xfrm>
          <a:prstGeom prst="rect">
            <a:avLst/>
          </a:prstGeom>
        </p:spPr>
      </p:pic>
      <p:sp>
        <p:nvSpPr>
          <p:cNvPr id="5" name="矩形 4">
            <a:extLst>
              <a:ext uri="{FF2B5EF4-FFF2-40B4-BE49-F238E27FC236}">
                <a16:creationId xmlns:a16="http://schemas.microsoft.com/office/drawing/2014/main" id="{C84EC5E3-E35F-4F24-AE74-2CC34D865A2E}"/>
              </a:ext>
            </a:extLst>
          </p:cNvPr>
          <p:cNvSpPr/>
          <p:nvPr/>
        </p:nvSpPr>
        <p:spPr>
          <a:xfrm>
            <a:off x="899592" y="123478"/>
            <a:ext cx="3241721"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.2 </a:t>
            </a:r>
            <a:r>
              <a:rPr lang="en-US" altLang="zh-CN" sz="2400" b="1" dirty="0">
                <a:solidFill>
                  <a:schemeClr val="bg1"/>
                </a:solidFill>
                <a:latin typeface="+mj-ea"/>
                <a:ea typeface="+mj-ea"/>
              </a:rPr>
              <a:t>switch</a:t>
            </a:r>
            <a:r>
              <a:rPr lang="zh-CN" altLang="en-US" sz="2400" b="1" dirty="0">
                <a:solidFill>
                  <a:schemeClr val="bg1"/>
                </a:solidFill>
                <a:latin typeface="+mj-ea"/>
                <a:ea typeface="+mj-ea"/>
              </a:rPr>
              <a:t>选择结构</a:t>
            </a:r>
          </a:p>
        </p:txBody>
      </p:sp>
    </p:spTree>
    <p:custDataLst>
      <p:tags r:id="rId1"/>
    </p:custDataLst>
    <p:extLst>
      <p:ext uri="{BB962C8B-B14F-4D97-AF65-F5344CB8AC3E}">
        <p14:creationId xmlns:p14="http://schemas.microsoft.com/office/powerpoint/2010/main" val="3446386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EEED815-223C-4805-9514-1E84C5C565C9}"/>
              </a:ext>
            </a:extLst>
          </p:cNvPr>
          <p:cNvSpPr/>
          <p:nvPr/>
        </p:nvSpPr>
        <p:spPr>
          <a:xfrm>
            <a:off x="1907704" y="1923678"/>
            <a:ext cx="5211683" cy="523220"/>
          </a:xfrm>
          <a:prstGeom prst="rect">
            <a:avLst/>
          </a:prstGeom>
        </p:spPr>
        <p:txBody>
          <a:bodyPr wrap="none">
            <a:spAutoFit/>
          </a:bodyPr>
          <a:lstStyle/>
          <a:p>
            <a:r>
              <a:rPr lang="zh-CN" altLang="en-US" sz="2800" b="1" dirty="0">
                <a:solidFill>
                  <a:srgbClr val="C00000"/>
                </a:solidFill>
                <a:latin typeface="Arial" panose="020B0604020202020204" pitchFamily="34" charset="0"/>
              </a:rPr>
              <a:t>读你爱读的书，直到爱上阅读。</a:t>
            </a:r>
            <a:endParaRPr lang="zh-CN" altLang="en-US" sz="2800" b="1" dirty="0">
              <a:solidFill>
                <a:srgbClr val="C00000"/>
              </a:solidFill>
            </a:endParaRPr>
          </a:p>
        </p:txBody>
      </p:sp>
    </p:spTree>
    <p:extLst>
      <p:ext uri="{BB962C8B-B14F-4D97-AF65-F5344CB8AC3E}">
        <p14:creationId xmlns:p14="http://schemas.microsoft.com/office/powerpoint/2010/main" val="5340450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795384-6C36-45A7-9F3B-0510DA1CA198}"/>
              </a:ext>
            </a:extLst>
          </p:cNvPr>
          <p:cNvSpPr/>
          <p:nvPr/>
        </p:nvSpPr>
        <p:spPr>
          <a:xfrm>
            <a:off x="827584" y="123478"/>
            <a:ext cx="2707793"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.3 </a:t>
            </a:r>
            <a:r>
              <a:rPr lang="en-US" altLang="zh-CN" sz="2400" b="1" dirty="0">
                <a:solidFill>
                  <a:schemeClr val="bg1"/>
                </a:solidFill>
                <a:latin typeface="+mj-ea"/>
                <a:ea typeface="+mj-ea"/>
              </a:rPr>
              <a:t>for</a:t>
            </a:r>
            <a:r>
              <a:rPr lang="zh-CN" altLang="en-US" sz="2400" b="1" dirty="0">
                <a:solidFill>
                  <a:schemeClr val="bg1"/>
                </a:solidFill>
                <a:latin typeface="+mj-ea"/>
                <a:ea typeface="+mj-ea"/>
              </a:rPr>
              <a:t>循环结构</a:t>
            </a:r>
          </a:p>
        </p:txBody>
      </p:sp>
      <p:sp>
        <p:nvSpPr>
          <p:cNvPr id="3" name="矩形 2">
            <a:extLst>
              <a:ext uri="{FF2B5EF4-FFF2-40B4-BE49-F238E27FC236}">
                <a16:creationId xmlns:a16="http://schemas.microsoft.com/office/drawing/2014/main" id="{ECEA2A2B-389A-4A9A-A9C8-F9ADD9D5C017}"/>
              </a:ext>
            </a:extLst>
          </p:cNvPr>
          <p:cNvSpPr/>
          <p:nvPr/>
        </p:nvSpPr>
        <p:spPr>
          <a:xfrm>
            <a:off x="53752" y="915566"/>
            <a:ext cx="9036496" cy="4093428"/>
          </a:xfrm>
          <a:prstGeom prst="rect">
            <a:avLst/>
          </a:prstGeom>
        </p:spPr>
        <p:txBody>
          <a:bodyPr wrap="square">
            <a:spAutoFit/>
          </a:bodyPr>
          <a:lstStyle/>
          <a:p>
            <a:r>
              <a:rPr lang="en-US" altLang="zh-CN" sz="2000" b="1" dirty="0">
                <a:solidFill>
                  <a:schemeClr val="accent1">
                    <a:lumMod val="75000"/>
                  </a:schemeClr>
                </a:solidFill>
                <a:latin typeface="+mj-ea"/>
                <a:ea typeface="+mj-ea"/>
              </a:rPr>
              <a:t>for</a:t>
            </a:r>
            <a:r>
              <a:rPr lang="zh-CN" altLang="en-US" sz="2000" b="1" dirty="0">
                <a:solidFill>
                  <a:schemeClr val="accent1">
                    <a:lumMod val="75000"/>
                  </a:schemeClr>
                </a:solidFill>
                <a:latin typeface="+mj-ea"/>
                <a:ea typeface="+mj-ea"/>
              </a:rPr>
              <a:t>循环结构</a:t>
            </a:r>
          </a:p>
          <a:p>
            <a:pPr lvl="1"/>
            <a:r>
              <a:rPr lang="zh-CN" altLang="en-US" sz="2000" b="1" dirty="0">
                <a:solidFill>
                  <a:schemeClr val="accent1">
                    <a:lumMod val="75000"/>
                  </a:schemeClr>
                </a:solidFill>
                <a:latin typeface="+mj-ea"/>
                <a:ea typeface="+mj-ea"/>
              </a:rPr>
              <a:t>是</a:t>
            </a:r>
            <a:r>
              <a:rPr lang="en-US" altLang="zh-CN" sz="2000" b="1" dirty="0">
                <a:solidFill>
                  <a:schemeClr val="accent1">
                    <a:lumMod val="75000"/>
                  </a:schemeClr>
                </a:solidFill>
                <a:latin typeface="+mj-ea"/>
                <a:ea typeface="+mj-ea"/>
              </a:rPr>
              <a:t>Java</a:t>
            </a:r>
            <a:r>
              <a:rPr lang="zh-CN" altLang="en-US" sz="2000" b="1" dirty="0">
                <a:solidFill>
                  <a:schemeClr val="accent1">
                    <a:lumMod val="75000"/>
                  </a:schemeClr>
                </a:solidFill>
                <a:latin typeface="+mj-ea"/>
                <a:ea typeface="+mj-ea"/>
              </a:rPr>
              <a:t>三个循环语句中功能较强、使用较广泛的一个</a:t>
            </a:r>
          </a:p>
          <a:p>
            <a:pPr lvl="1"/>
            <a:r>
              <a:rPr lang="en-US" altLang="zh-CN" sz="2000" b="1" dirty="0">
                <a:solidFill>
                  <a:schemeClr val="accent1">
                    <a:lumMod val="75000"/>
                  </a:schemeClr>
                </a:solidFill>
                <a:latin typeface="+mj-ea"/>
                <a:ea typeface="+mj-ea"/>
              </a:rPr>
              <a:t>for</a:t>
            </a:r>
            <a:r>
              <a:rPr lang="zh-CN" altLang="en-US" sz="2000" b="1" dirty="0">
                <a:solidFill>
                  <a:schemeClr val="accent1">
                    <a:lumMod val="75000"/>
                  </a:schemeClr>
                </a:solidFill>
                <a:latin typeface="+mj-ea"/>
                <a:ea typeface="+mj-ea"/>
              </a:rPr>
              <a:t>循环可以嵌套</a:t>
            </a:r>
          </a:p>
          <a:p>
            <a:pPr lvl="1"/>
            <a:r>
              <a:rPr lang="zh-CN" altLang="en-US" sz="2000" b="1" dirty="0">
                <a:solidFill>
                  <a:schemeClr val="accent1">
                    <a:lumMod val="75000"/>
                  </a:schemeClr>
                </a:solidFill>
                <a:latin typeface="+mj-ea"/>
                <a:ea typeface="+mj-ea"/>
              </a:rPr>
              <a:t>一般语法格式如下</a:t>
            </a:r>
          </a:p>
          <a:p>
            <a:pPr lvl="2">
              <a:buFont typeface="Wingdings" panose="05000000000000000000" pitchFamily="2" charset="2"/>
              <a:buNone/>
            </a:pPr>
            <a:r>
              <a:rPr lang="en-US" altLang="zh-CN" sz="2000" b="1" dirty="0">
                <a:solidFill>
                  <a:schemeClr val="accent1">
                    <a:lumMod val="75000"/>
                  </a:schemeClr>
                </a:solidFill>
                <a:latin typeface="+mj-ea"/>
                <a:ea typeface="+mj-ea"/>
              </a:rPr>
              <a:t>for (start-expression; check-expression; update-expression) { </a:t>
            </a:r>
          </a:p>
          <a:p>
            <a:pPr lvl="2">
              <a:buFont typeface="Wingdings" panose="05000000000000000000" pitchFamily="2" charset="2"/>
              <a:buNone/>
            </a:pPr>
            <a:r>
              <a:rPr lang="en-US" altLang="zh-CN" sz="2000" b="1" dirty="0">
                <a:solidFill>
                  <a:schemeClr val="accent1">
                    <a:lumMod val="75000"/>
                  </a:schemeClr>
                </a:solidFill>
                <a:latin typeface="+mj-ea"/>
                <a:ea typeface="+mj-ea"/>
              </a:rPr>
              <a:t>    //body of the loop; </a:t>
            </a:r>
          </a:p>
          <a:p>
            <a:pPr lvl="2">
              <a:buFont typeface="Wingdings" panose="05000000000000000000" pitchFamily="2" charset="2"/>
              <a:buNone/>
            </a:pPr>
            <a:r>
              <a:rPr lang="en-US" altLang="zh-CN" sz="2000" b="1" dirty="0">
                <a:solidFill>
                  <a:schemeClr val="accent1">
                    <a:lumMod val="75000"/>
                  </a:schemeClr>
                </a:solidFill>
                <a:latin typeface="+mj-ea"/>
                <a:ea typeface="+mj-ea"/>
              </a:rPr>
              <a:t>}</a:t>
            </a:r>
          </a:p>
          <a:p>
            <a:pPr lvl="1"/>
            <a:r>
              <a:rPr lang="zh-CN" altLang="en-US" sz="2000" b="1" dirty="0">
                <a:solidFill>
                  <a:schemeClr val="accent1">
                    <a:lumMod val="75000"/>
                  </a:schemeClr>
                </a:solidFill>
                <a:latin typeface="+mj-ea"/>
                <a:ea typeface="+mj-ea"/>
              </a:rPr>
              <a:t>解释</a:t>
            </a:r>
          </a:p>
          <a:p>
            <a:pPr lvl="2"/>
            <a:r>
              <a:rPr lang="en-US" altLang="zh-CN" sz="2000" b="1" dirty="0">
                <a:solidFill>
                  <a:schemeClr val="accent1">
                    <a:lumMod val="75000"/>
                  </a:schemeClr>
                </a:solidFill>
                <a:latin typeface="+mj-ea"/>
                <a:ea typeface="+mj-ea"/>
              </a:rPr>
              <a:t>start-expression</a:t>
            </a:r>
            <a:r>
              <a:rPr lang="zh-CN" altLang="en-US" sz="2000" b="1" dirty="0">
                <a:solidFill>
                  <a:schemeClr val="accent1">
                    <a:lumMod val="75000"/>
                  </a:schemeClr>
                </a:solidFill>
                <a:latin typeface="+mj-ea"/>
                <a:ea typeface="+mj-ea"/>
              </a:rPr>
              <a:t>完成循环变量和其他变量的初始化工作</a:t>
            </a:r>
          </a:p>
          <a:p>
            <a:pPr lvl="2"/>
            <a:r>
              <a:rPr lang="en-US" altLang="zh-CN" sz="2000" b="1" dirty="0">
                <a:solidFill>
                  <a:schemeClr val="accent1">
                    <a:lumMod val="75000"/>
                  </a:schemeClr>
                </a:solidFill>
                <a:latin typeface="+mj-ea"/>
                <a:ea typeface="+mj-ea"/>
              </a:rPr>
              <a:t>check-expression</a:t>
            </a:r>
            <a:r>
              <a:rPr lang="zh-CN" altLang="en-US" sz="2000" b="1" dirty="0">
                <a:solidFill>
                  <a:schemeClr val="accent1">
                    <a:lumMod val="75000"/>
                  </a:schemeClr>
                </a:solidFill>
                <a:latin typeface="+mj-ea"/>
                <a:ea typeface="+mj-ea"/>
              </a:rPr>
              <a:t>是返回布尔值的条件表达式，用于判断循环是否继续</a:t>
            </a:r>
          </a:p>
          <a:p>
            <a:pPr lvl="2"/>
            <a:r>
              <a:rPr lang="en-US" altLang="zh-CN" sz="2000" b="1" dirty="0">
                <a:solidFill>
                  <a:schemeClr val="accent1">
                    <a:lumMod val="75000"/>
                  </a:schemeClr>
                </a:solidFill>
                <a:latin typeface="+mj-ea"/>
                <a:ea typeface="+mj-ea"/>
              </a:rPr>
              <a:t>update-expression</a:t>
            </a:r>
            <a:r>
              <a:rPr lang="zh-CN" altLang="en-US" sz="2000" b="1" dirty="0">
                <a:solidFill>
                  <a:schemeClr val="accent1">
                    <a:lumMod val="75000"/>
                  </a:schemeClr>
                </a:solidFill>
                <a:latin typeface="+mj-ea"/>
                <a:ea typeface="+mj-ea"/>
              </a:rPr>
              <a:t>用来修整循环变量，改变循环条件</a:t>
            </a:r>
          </a:p>
          <a:p>
            <a:pPr lvl="2"/>
            <a:r>
              <a:rPr lang="zh-CN" altLang="en-US" sz="2000" b="1" dirty="0">
                <a:solidFill>
                  <a:schemeClr val="accent1">
                    <a:lumMod val="75000"/>
                  </a:schemeClr>
                </a:solidFill>
                <a:latin typeface="+mj-ea"/>
                <a:ea typeface="+mj-ea"/>
              </a:rPr>
              <a:t>三个表达式之间用分号隔开</a:t>
            </a:r>
          </a:p>
        </p:txBody>
      </p:sp>
    </p:spTree>
    <p:custDataLst>
      <p:tags r:id="rId1"/>
    </p:custDataLst>
    <p:extLst>
      <p:ext uri="{BB962C8B-B14F-4D97-AF65-F5344CB8AC3E}">
        <p14:creationId xmlns:p14="http://schemas.microsoft.com/office/powerpoint/2010/main" val="13384894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128E7E6-6253-4D15-B2C2-64A40108FF19}"/>
              </a:ext>
            </a:extLst>
          </p:cNvPr>
          <p:cNvSpPr/>
          <p:nvPr/>
        </p:nvSpPr>
        <p:spPr>
          <a:xfrm>
            <a:off x="539552" y="1131590"/>
            <a:ext cx="8280920" cy="2554545"/>
          </a:xfrm>
          <a:prstGeom prst="rect">
            <a:avLst/>
          </a:prstGeom>
        </p:spPr>
        <p:txBody>
          <a:bodyPr wrap="square">
            <a:spAutoFit/>
          </a:bodyPr>
          <a:lstStyle/>
          <a:p>
            <a:r>
              <a:rPr lang="en-US" altLang="zh-CN" sz="2000" b="1" dirty="0">
                <a:solidFill>
                  <a:schemeClr val="accent1">
                    <a:lumMod val="75000"/>
                  </a:schemeClr>
                </a:solidFill>
                <a:latin typeface="+mj-ea"/>
                <a:ea typeface="+mj-ea"/>
              </a:rPr>
              <a:t>For</a:t>
            </a:r>
            <a:r>
              <a:rPr lang="zh-CN" altLang="en-US" sz="2000" b="1" dirty="0">
                <a:solidFill>
                  <a:schemeClr val="accent1">
                    <a:lumMod val="75000"/>
                  </a:schemeClr>
                </a:solidFill>
                <a:latin typeface="+mj-ea"/>
                <a:ea typeface="+mj-ea"/>
              </a:rPr>
              <a:t>语句的执行过程</a:t>
            </a:r>
          </a:p>
          <a:p>
            <a:pPr lvl="1"/>
            <a:r>
              <a:rPr lang="zh-CN" altLang="en-US" sz="2000" b="1" dirty="0">
                <a:solidFill>
                  <a:schemeClr val="accent1">
                    <a:lumMod val="75000"/>
                  </a:schemeClr>
                </a:solidFill>
                <a:latin typeface="+mj-ea"/>
                <a:ea typeface="+mj-ea"/>
              </a:rPr>
              <a:t>首先根据初始表达式</a:t>
            </a:r>
            <a:r>
              <a:rPr lang="en-US" altLang="zh-CN" sz="2000" b="1" dirty="0">
                <a:solidFill>
                  <a:schemeClr val="accent1">
                    <a:lumMod val="75000"/>
                  </a:schemeClr>
                </a:solidFill>
                <a:latin typeface="+mj-ea"/>
                <a:ea typeface="+mj-ea"/>
              </a:rPr>
              <a:t>start-expression，</a:t>
            </a:r>
            <a:r>
              <a:rPr lang="zh-CN" altLang="en-US" sz="2000" b="1" dirty="0">
                <a:solidFill>
                  <a:schemeClr val="accent1">
                    <a:lumMod val="75000"/>
                  </a:schemeClr>
                </a:solidFill>
                <a:latin typeface="+mj-ea"/>
                <a:ea typeface="+mj-ea"/>
              </a:rPr>
              <a:t>完成必要的初始化工作；再判断表达式</a:t>
            </a:r>
            <a:r>
              <a:rPr lang="en-US" altLang="zh-CN" sz="2000" b="1" dirty="0">
                <a:solidFill>
                  <a:schemeClr val="accent1">
                    <a:lumMod val="75000"/>
                  </a:schemeClr>
                </a:solidFill>
                <a:latin typeface="+mj-ea"/>
                <a:ea typeface="+mj-ea"/>
              </a:rPr>
              <a:t>check-expression</a:t>
            </a:r>
            <a:r>
              <a:rPr lang="zh-CN" altLang="en-US" sz="2000" b="1" dirty="0">
                <a:solidFill>
                  <a:schemeClr val="accent1">
                    <a:lumMod val="75000"/>
                  </a:schemeClr>
                </a:solidFill>
                <a:latin typeface="+mj-ea"/>
                <a:ea typeface="+mj-ea"/>
              </a:rPr>
              <a:t>的值，若为真，则执行循环体</a:t>
            </a:r>
          </a:p>
          <a:p>
            <a:pPr lvl="1"/>
            <a:r>
              <a:rPr lang="zh-CN" altLang="en-US" sz="2000" b="1" dirty="0">
                <a:solidFill>
                  <a:schemeClr val="accent1">
                    <a:lumMod val="75000"/>
                  </a:schemeClr>
                </a:solidFill>
                <a:latin typeface="+mj-ea"/>
                <a:ea typeface="+mj-ea"/>
              </a:rPr>
              <a:t>执行完循环体后再返回表达式</a:t>
            </a:r>
            <a:r>
              <a:rPr lang="en-US" altLang="zh-CN" sz="2000" b="1" dirty="0">
                <a:solidFill>
                  <a:schemeClr val="accent1">
                    <a:lumMod val="75000"/>
                  </a:schemeClr>
                </a:solidFill>
                <a:latin typeface="+mj-ea"/>
                <a:ea typeface="+mj-ea"/>
              </a:rPr>
              <a:t>update-expression，</a:t>
            </a:r>
            <a:r>
              <a:rPr lang="zh-CN" altLang="en-US" sz="2000" b="1" dirty="0">
                <a:solidFill>
                  <a:schemeClr val="accent1">
                    <a:lumMod val="75000"/>
                  </a:schemeClr>
                </a:solidFill>
                <a:latin typeface="+mj-ea"/>
                <a:ea typeface="+mj-ea"/>
              </a:rPr>
              <a:t>计算并修改循环条件，这样一轮循环就结束了</a:t>
            </a:r>
          </a:p>
          <a:p>
            <a:pPr lvl="1"/>
            <a:r>
              <a:rPr lang="zh-CN" altLang="en-US" sz="2000" b="1" dirty="0">
                <a:solidFill>
                  <a:schemeClr val="accent1">
                    <a:lumMod val="75000"/>
                  </a:schemeClr>
                </a:solidFill>
                <a:latin typeface="+mj-ea"/>
                <a:ea typeface="+mj-ea"/>
              </a:rPr>
              <a:t>第二轮循环从计算并判断表达式</a:t>
            </a:r>
            <a:r>
              <a:rPr lang="en-US" altLang="zh-CN" sz="2000" b="1" dirty="0">
                <a:solidFill>
                  <a:schemeClr val="accent1">
                    <a:lumMod val="75000"/>
                  </a:schemeClr>
                </a:solidFill>
                <a:latin typeface="+mj-ea"/>
                <a:ea typeface="+mj-ea"/>
              </a:rPr>
              <a:t>check-expression</a:t>
            </a:r>
            <a:r>
              <a:rPr lang="zh-CN" altLang="en-US" sz="2000" b="1" dirty="0">
                <a:solidFill>
                  <a:schemeClr val="accent1">
                    <a:lumMod val="75000"/>
                  </a:schemeClr>
                </a:solidFill>
                <a:latin typeface="+mj-ea"/>
                <a:ea typeface="+mj-ea"/>
              </a:rPr>
              <a:t>开始，若表达式的值仍为真，则循环继续，否则跳出整个</a:t>
            </a:r>
            <a:r>
              <a:rPr lang="en-US" altLang="zh-CN" sz="2000" b="1" dirty="0">
                <a:solidFill>
                  <a:schemeClr val="accent1">
                    <a:lumMod val="75000"/>
                  </a:schemeClr>
                </a:solidFill>
                <a:latin typeface="+mj-ea"/>
                <a:ea typeface="+mj-ea"/>
              </a:rPr>
              <a:t>for</a:t>
            </a:r>
            <a:r>
              <a:rPr lang="zh-CN" altLang="en-US" sz="2000" b="1" dirty="0">
                <a:solidFill>
                  <a:schemeClr val="accent1">
                    <a:lumMod val="75000"/>
                  </a:schemeClr>
                </a:solidFill>
                <a:latin typeface="+mj-ea"/>
                <a:ea typeface="+mj-ea"/>
              </a:rPr>
              <a:t>语句执行</a:t>
            </a:r>
            <a:r>
              <a:rPr lang="en-US" altLang="zh-CN" sz="2000" b="1" dirty="0">
                <a:solidFill>
                  <a:schemeClr val="accent1">
                    <a:lumMod val="75000"/>
                  </a:schemeClr>
                </a:solidFill>
                <a:latin typeface="+mj-ea"/>
                <a:ea typeface="+mj-ea"/>
              </a:rPr>
              <a:t>for</a:t>
            </a:r>
            <a:r>
              <a:rPr lang="zh-CN" altLang="en-US" sz="2000" b="1" dirty="0">
                <a:solidFill>
                  <a:schemeClr val="accent1">
                    <a:lumMod val="75000"/>
                  </a:schemeClr>
                </a:solidFill>
                <a:latin typeface="+mj-ea"/>
                <a:ea typeface="+mj-ea"/>
              </a:rPr>
              <a:t>循环下面的句子</a:t>
            </a:r>
          </a:p>
        </p:txBody>
      </p:sp>
      <p:sp>
        <p:nvSpPr>
          <p:cNvPr id="4" name="矩形 3">
            <a:extLst>
              <a:ext uri="{FF2B5EF4-FFF2-40B4-BE49-F238E27FC236}">
                <a16:creationId xmlns:a16="http://schemas.microsoft.com/office/drawing/2014/main" id="{C2154FD4-9381-4CFF-AB85-96F48DEBA646}"/>
              </a:ext>
            </a:extLst>
          </p:cNvPr>
          <p:cNvSpPr/>
          <p:nvPr/>
        </p:nvSpPr>
        <p:spPr>
          <a:xfrm>
            <a:off x="827584" y="123478"/>
            <a:ext cx="2707793"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.3 </a:t>
            </a:r>
            <a:r>
              <a:rPr lang="en-US" altLang="zh-CN" sz="2400" b="1" dirty="0">
                <a:solidFill>
                  <a:schemeClr val="bg1"/>
                </a:solidFill>
                <a:latin typeface="+mj-ea"/>
                <a:ea typeface="+mj-ea"/>
              </a:rPr>
              <a:t>for</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35043915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BFEFF7-77A7-4F32-96DB-40C8A83F260C}"/>
              </a:ext>
            </a:extLst>
          </p:cNvPr>
          <p:cNvSpPr/>
          <p:nvPr/>
        </p:nvSpPr>
        <p:spPr>
          <a:xfrm>
            <a:off x="611560" y="849074"/>
            <a:ext cx="1980029" cy="369332"/>
          </a:xfrm>
          <a:prstGeom prst="rect">
            <a:avLst/>
          </a:prstGeom>
        </p:spPr>
        <p:txBody>
          <a:bodyPr wrap="none">
            <a:spAutoFit/>
          </a:bodyPr>
          <a:lstStyle/>
          <a:p>
            <a:pPr>
              <a:lnSpc>
                <a:spcPct val="90000"/>
              </a:lnSpc>
            </a:pPr>
            <a:r>
              <a:rPr lang="zh-CN" altLang="en-US" sz="2000" b="1" dirty="0">
                <a:solidFill>
                  <a:schemeClr val="accent1">
                    <a:lumMod val="75000"/>
                  </a:schemeClr>
                </a:solidFill>
              </a:rPr>
              <a:t>打印九九乘数表</a:t>
            </a:r>
          </a:p>
        </p:txBody>
      </p:sp>
      <p:pic>
        <p:nvPicPr>
          <p:cNvPr id="5" name="图片 4">
            <a:extLst>
              <a:ext uri="{FF2B5EF4-FFF2-40B4-BE49-F238E27FC236}">
                <a16:creationId xmlns:a16="http://schemas.microsoft.com/office/drawing/2014/main" id="{0BD76ED4-F2E1-4DAA-B364-4721303304A3}"/>
              </a:ext>
            </a:extLst>
          </p:cNvPr>
          <p:cNvPicPr>
            <a:picLocks noChangeAspect="1"/>
          </p:cNvPicPr>
          <p:nvPr/>
        </p:nvPicPr>
        <p:blipFill>
          <a:blip r:embed="rId4"/>
          <a:stretch>
            <a:fillRect/>
          </a:stretch>
        </p:blipFill>
        <p:spPr>
          <a:xfrm>
            <a:off x="683568" y="1482337"/>
            <a:ext cx="6069881" cy="1915469"/>
          </a:xfrm>
          <a:prstGeom prst="rect">
            <a:avLst/>
          </a:prstGeom>
        </p:spPr>
      </p:pic>
      <p:sp>
        <p:nvSpPr>
          <p:cNvPr id="6" name="矩形 5">
            <a:extLst>
              <a:ext uri="{FF2B5EF4-FFF2-40B4-BE49-F238E27FC236}">
                <a16:creationId xmlns:a16="http://schemas.microsoft.com/office/drawing/2014/main" id="{08B4DE6D-9960-45C5-B86B-E2D2FBD6C2BD}"/>
              </a:ext>
            </a:extLst>
          </p:cNvPr>
          <p:cNvSpPr/>
          <p:nvPr/>
        </p:nvSpPr>
        <p:spPr>
          <a:xfrm>
            <a:off x="827584" y="123478"/>
            <a:ext cx="2707793"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.3 </a:t>
            </a:r>
            <a:r>
              <a:rPr lang="en-US" altLang="zh-CN" sz="2400" b="1" dirty="0">
                <a:solidFill>
                  <a:schemeClr val="bg1"/>
                </a:solidFill>
                <a:latin typeface="+mj-ea"/>
                <a:ea typeface="+mj-ea"/>
              </a:rPr>
              <a:t>for</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414896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3EEE738-266B-49E1-A6F2-9F90EAC7F51E}"/>
              </a:ext>
            </a:extLst>
          </p:cNvPr>
          <p:cNvSpPr/>
          <p:nvPr/>
        </p:nvSpPr>
        <p:spPr>
          <a:xfrm>
            <a:off x="178240" y="956203"/>
            <a:ext cx="697627" cy="369332"/>
          </a:xfrm>
          <a:prstGeom prst="rect">
            <a:avLst/>
          </a:prstGeom>
        </p:spPr>
        <p:txBody>
          <a:bodyPr wrap="none">
            <a:spAutoFit/>
          </a:bodyPr>
          <a:lstStyle/>
          <a:p>
            <a:pPr>
              <a:lnSpc>
                <a:spcPct val="90000"/>
              </a:lnSpc>
            </a:pPr>
            <a:r>
              <a:rPr lang="zh-CN" altLang="en-US" sz="2000" b="1" dirty="0">
                <a:solidFill>
                  <a:schemeClr val="accent1">
                    <a:lumMod val="75000"/>
                  </a:schemeClr>
                </a:solidFill>
              </a:rPr>
              <a:t>例：</a:t>
            </a:r>
          </a:p>
        </p:txBody>
      </p:sp>
      <p:sp>
        <p:nvSpPr>
          <p:cNvPr id="3" name="矩形 2">
            <a:extLst>
              <a:ext uri="{FF2B5EF4-FFF2-40B4-BE49-F238E27FC236}">
                <a16:creationId xmlns:a16="http://schemas.microsoft.com/office/drawing/2014/main" id="{9B69A521-5028-4D06-9422-8587B0513B37}"/>
              </a:ext>
            </a:extLst>
          </p:cNvPr>
          <p:cNvSpPr/>
          <p:nvPr/>
        </p:nvSpPr>
        <p:spPr>
          <a:xfrm>
            <a:off x="865684" y="956203"/>
            <a:ext cx="8155995" cy="646331"/>
          </a:xfrm>
          <a:prstGeom prst="rect">
            <a:avLst/>
          </a:prstGeom>
        </p:spPr>
        <p:txBody>
          <a:bodyPr wrap="square">
            <a:spAutoFit/>
          </a:bodyPr>
          <a:lstStyle/>
          <a:p>
            <a:pPr marL="0" lvl="1"/>
            <a:r>
              <a:rPr lang="zh-CN" altLang="en-US" b="1" dirty="0">
                <a:solidFill>
                  <a:schemeClr val="accent1">
                    <a:lumMod val="75000"/>
                  </a:schemeClr>
                </a:solidFill>
              </a:rPr>
              <a:t>构建一个汽车类，需要提取所有汽车对象的共有的状态和行为。将状态用变量表示，行为用方法表示。</a:t>
            </a:r>
          </a:p>
        </p:txBody>
      </p:sp>
      <p:pic>
        <p:nvPicPr>
          <p:cNvPr id="5" name="图片 4">
            <a:extLst>
              <a:ext uri="{FF2B5EF4-FFF2-40B4-BE49-F238E27FC236}">
                <a16:creationId xmlns:a16="http://schemas.microsoft.com/office/drawing/2014/main" id="{1D4A6085-8265-4802-B7E3-E7B368A010E3}"/>
              </a:ext>
            </a:extLst>
          </p:cNvPr>
          <p:cNvPicPr>
            <a:picLocks noChangeAspect="1"/>
          </p:cNvPicPr>
          <p:nvPr/>
        </p:nvPicPr>
        <p:blipFill>
          <a:blip r:embed="rId4"/>
          <a:stretch>
            <a:fillRect/>
          </a:stretch>
        </p:blipFill>
        <p:spPr>
          <a:xfrm>
            <a:off x="1050050" y="1851670"/>
            <a:ext cx="3960440" cy="3081124"/>
          </a:xfrm>
          <a:prstGeom prst="rect">
            <a:avLst/>
          </a:prstGeom>
        </p:spPr>
      </p:pic>
      <p:sp>
        <p:nvSpPr>
          <p:cNvPr id="6" name="矩形 5">
            <a:extLst>
              <a:ext uri="{FF2B5EF4-FFF2-40B4-BE49-F238E27FC236}">
                <a16:creationId xmlns:a16="http://schemas.microsoft.com/office/drawing/2014/main" id="{F90FC242-98D1-493D-84D7-D7052072566F}"/>
              </a:ext>
            </a:extLst>
          </p:cNvPr>
          <p:cNvSpPr/>
          <p:nvPr/>
        </p:nvSpPr>
        <p:spPr>
          <a:xfrm>
            <a:off x="827584" y="123478"/>
            <a:ext cx="4405373" cy="461665"/>
          </a:xfrm>
          <a:prstGeom prst="rect">
            <a:avLst/>
          </a:prstGeom>
        </p:spPr>
        <p:txBody>
          <a:bodyPr wrap="none">
            <a:spAutoFit/>
          </a:bodyPr>
          <a:lstStyle/>
          <a:p>
            <a:r>
              <a:rPr lang="en-US" altLang="zh-CN" sz="2400" b="1" dirty="0">
                <a:solidFill>
                  <a:schemeClr val="bg1"/>
                </a:solidFill>
                <a:latin typeface="+mj-ea"/>
                <a:ea typeface="+mj-ea"/>
              </a:rPr>
              <a:t>1.1.1 </a:t>
            </a:r>
            <a:r>
              <a:rPr lang="zh-CN" altLang="en-US" sz="2400" b="1" dirty="0">
                <a:solidFill>
                  <a:schemeClr val="bg1"/>
                </a:solidFill>
                <a:latin typeface="+mj-ea"/>
                <a:ea typeface="+mj-ea"/>
              </a:rPr>
              <a:t>面向对象的程序设计思想</a:t>
            </a:r>
          </a:p>
        </p:txBody>
      </p:sp>
      <p:sp>
        <p:nvSpPr>
          <p:cNvPr id="4" name="矩形 3">
            <a:extLst>
              <a:ext uri="{FF2B5EF4-FFF2-40B4-BE49-F238E27FC236}">
                <a16:creationId xmlns:a16="http://schemas.microsoft.com/office/drawing/2014/main" id="{BE189462-0EF5-44DA-BCA2-C308EDED5D76}"/>
              </a:ext>
            </a:extLst>
          </p:cNvPr>
          <p:cNvSpPr/>
          <p:nvPr/>
        </p:nvSpPr>
        <p:spPr>
          <a:xfrm>
            <a:off x="1259632" y="2067694"/>
            <a:ext cx="2088232"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7" name="矩形 6">
            <a:extLst>
              <a:ext uri="{FF2B5EF4-FFF2-40B4-BE49-F238E27FC236}">
                <a16:creationId xmlns:a16="http://schemas.microsoft.com/office/drawing/2014/main" id="{BCEC8259-7663-4B13-B7BA-AF956F13870B}"/>
              </a:ext>
            </a:extLst>
          </p:cNvPr>
          <p:cNvSpPr/>
          <p:nvPr/>
        </p:nvSpPr>
        <p:spPr>
          <a:xfrm>
            <a:off x="1245961" y="2715766"/>
            <a:ext cx="3891191" cy="2007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p>
        </p:txBody>
      </p:sp>
      <p:sp>
        <p:nvSpPr>
          <p:cNvPr id="8" name="矩形 7">
            <a:extLst>
              <a:ext uri="{FF2B5EF4-FFF2-40B4-BE49-F238E27FC236}">
                <a16:creationId xmlns:a16="http://schemas.microsoft.com/office/drawing/2014/main" id="{3DED1B51-6742-4172-AC53-CD484A606633}"/>
              </a:ext>
            </a:extLst>
          </p:cNvPr>
          <p:cNvSpPr/>
          <p:nvPr/>
        </p:nvSpPr>
        <p:spPr>
          <a:xfrm>
            <a:off x="3707904" y="2125764"/>
            <a:ext cx="646331" cy="369332"/>
          </a:xfrm>
          <a:prstGeom prst="rect">
            <a:avLst/>
          </a:prstGeom>
        </p:spPr>
        <p:txBody>
          <a:bodyPr wrap="none">
            <a:spAutoFit/>
          </a:bodyPr>
          <a:lstStyle/>
          <a:p>
            <a:r>
              <a:rPr lang="zh-CN" altLang="en-US" b="1" dirty="0">
                <a:solidFill>
                  <a:schemeClr val="accent1">
                    <a:lumMod val="75000"/>
                  </a:schemeClr>
                </a:solidFill>
              </a:rPr>
              <a:t>状态</a:t>
            </a:r>
            <a:endParaRPr lang="zh-CN" altLang="en-US" dirty="0"/>
          </a:p>
        </p:txBody>
      </p:sp>
      <p:sp>
        <p:nvSpPr>
          <p:cNvPr id="9" name="矩形 8">
            <a:extLst>
              <a:ext uri="{FF2B5EF4-FFF2-40B4-BE49-F238E27FC236}">
                <a16:creationId xmlns:a16="http://schemas.microsoft.com/office/drawing/2014/main" id="{81BC4460-9563-443C-8B9C-8FE43071ACD0}"/>
              </a:ext>
            </a:extLst>
          </p:cNvPr>
          <p:cNvSpPr/>
          <p:nvPr/>
        </p:nvSpPr>
        <p:spPr>
          <a:xfrm>
            <a:off x="5232957" y="3540967"/>
            <a:ext cx="646331" cy="369332"/>
          </a:xfrm>
          <a:prstGeom prst="rect">
            <a:avLst/>
          </a:prstGeom>
        </p:spPr>
        <p:txBody>
          <a:bodyPr wrap="none">
            <a:spAutoFit/>
          </a:bodyPr>
          <a:lstStyle/>
          <a:p>
            <a:r>
              <a:rPr lang="zh-CN" altLang="en-US" b="1" dirty="0">
                <a:solidFill>
                  <a:schemeClr val="accent1">
                    <a:lumMod val="75000"/>
                  </a:schemeClr>
                </a:solidFill>
              </a:rPr>
              <a:t>行为</a:t>
            </a:r>
            <a:endParaRPr lang="zh-CN" altLang="en-US" dirty="0"/>
          </a:p>
        </p:txBody>
      </p:sp>
    </p:spTree>
    <p:custDataLst>
      <p:tags r:id="rId1"/>
    </p:custDataLst>
    <p:extLst>
      <p:ext uri="{BB962C8B-B14F-4D97-AF65-F5344CB8AC3E}">
        <p14:creationId xmlns:p14="http://schemas.microsoft.com/office/powerpoint/2010/main" val="40405543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653D17-E8FB-4ED1-817D-03672BB19A2C}"/>
              </a:ext>
            </a:extLst>
          </p:cNvPr>
          <p:cNvSpPr/>
          <p:nvPr/>
        </p:nvSpPr>
        <p:spPr>
          <a:xfrm>
            <a:off x="611560" y="915566"/>
            <a:ext cx="1980029" cy="369332"/>
          </a:xfrm>
          <a:prstGeom prst="rect">
            <a:avLst/>
          </a:prstGeom>
        </p:spPr>
        <p:txBody>
          <a:bodyPr wrap="none">
            <a:spAutoFit/>
          </a:bodyPr>
          <a:lstStyle/>
          <a:p>
            <a:pPr>
              <a:lnSpc>
                <a:spcPct val="90000"/>
              </a:lnSpc>
            </a:pPr>
            <a:r>
              <a:rPr lang="zh-CN" altLang="en-US" sz="2000" b="1" dirty="0">
                <a:solidFill>
                  <a:schemeClr val="accent1">
                    <a:lumMod val="75000"/>
                  </a:schemeClr>
                </a:solidFill>
              </a:rPr>
              <a:t>运行结果如下：</a:t>
            </a:r>
          </a:p>
        </p:txBody>
      </p:sp>
      <p:pic>
        <p:nvPicPr>
          <p:cNvPr id="5" name="图片 4">
            <a:extLst>
              <a:ext uri="{FF2B5EF4-FFF2-40B4-BE49-F238E27FC236}">
                <a16:creationId xmlns:a16="http://schemas.microsoft.com/office/drawing/2014/main" id="{6F13A584-F6E1-4B54-AFE3-619D1C91FD6C}"/>
              </a:ext>
            </a:extLst>
          </p:cNvPr>
          <p:cNvPicPr>
            <a:picLocks noChangeAspect="1"/>
          </p:cNvPicPr>
          <p:nvPr/>
        </p:nvPicPr>
        <p:blipFill>
          <a:blip r:embed="rId4"/>
          <a:stretch>
            <a:fillRect/>
          </a:stretch>
        </p:blipFill>
        <p:spPr>
          <a:xfrm>
            <a:off x="611560" y="1491630"/>
            <a:ext cx="7956376" cy="2870338"/>
          </a:xfrm>
          <a:prstGeom prst="rect">
            <a:avLst/>
          </a:prstGeom>
        </p:spPr>
      </p:pic>
      <p:sp>
        <p:nvSpPr>
          <p:cNvPr id="6" name="矩形 5">
            <a:extLst>
              <a:ext uri="{FF2B5EF4-FFF2-40B4-BE49-F238E27FC236}">
                <a16:creationId xmlns:a16="http://schemas.microsoft.com/office/drawing/2014/main" id="{83CC3492-E6A5-4A23-AA3E-F0715963B8B1}"/>
              </a:ext>
            </a:extLst>
          </p:cNvPr>
          <p:cNvSpPr/>
          <p:nvPr/>
        </p:nvSpPr>
        <p:spPr>
          <a:xfrm>
            <a:off x="827584" y="123478"/>
            <a:ext cx="2707793"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.3 </a:t>
            </a:r>
            <a:r>
              <a:rPr lang="en-US" altLang="zh-CN" sz="2400" b="1" dirty="0">
                <a:solidFill>
                  <a:schemeClr val="bg1"/>
                </a:solidFill>
                <a:latin typeface="+mj-ea"/>
                <a:ea typeface="+mj-ea"/>
              </a:rPr>
              <a:t>for</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1802158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16E8E9D-BDFB-4186-AE57-6BA43A6CB8F5}"/>
              </a:ext>
            </a:extLst>
          </p:cNvPr>
          <p:cNvSpPr/>
          <p:nvPr/>
        </p:nvSpPr>
        <p:spPr>
          <a:xfrm>
            <a:off x="541790" y="849074"/>
            <a:ext cx="4031873" cy="369332"/>
          </a:xfrm>
          <a:prstGeom prst="rect">
            <a:avLst/>
          </a:prstGeom>
        </p:spPr>
        <p:txBody>
          <a:bodyPr wrap="none">
            <a:spAutoFit/>
          </a:bodyPr>
          <a:lstStyle/>
          <a:p>
            <a:pPr>
              <a:lnSpc>
                <a:spcPct val="90000"/>
              </a:lnSpc>
            </a:pPr>
            <a:r>
              <a:rPr lang="zh-CN" altLang="en-US" sz="2000" b="1" dirty="0">
                <a:solidFill>
                  <a:schemeClr val="accent1">
                    <a:lumMod val="75000"/>
                  </a:schemeClr>
                </a:solidFill>
              </a:rPr>
              <a:t>输入一个整数，输出它所有的因数</a:t>
            </a:r>
          </a:p>
        </p:txBody>
      </p:sp>
      <p:pic>
        <p:nvPicPr>
          <p:cNvPr id="5" name="图片 4">
            <a:extLst>
              <a:ext uri="{FF2B5EF4-FFF2-40B4-BE49-F238E27FC236}">
                <a16:creationId xmlns:a16="http://schemas.microsoft.com/office/drawing/2014/main" id="{B8B9E8AC-D53B-40E7-879D-46CF904D4555}"/>
              </a:ext>
            </a:extLst>
          </p:cNvPr>
          <p:cNvPicPr>
            <a:picLocks noChangeAspect="1"/>
          </p:cNvPicPr>
          <p:nvPr/>
        </p:nvPicPr>
        <p:blipFill>
          <a:blip r:embed="rId4"/>
          <a:stretch>
            <a:fillRect/>
          </a:stretch>
        </p:blipFill>
        <p:spPr>
          <a:xfrm>
            <a:off x="541790" y="1678659"/>
            <a:ext cx="5052398" cy="2837307"/>
          </a:xfrm>
          <a:prstGeom prst="rect">
            <a:avLst/>
          </a:prstGeom>
        </p:spPr>
      </p:pic>
      <p:pic>
        <p:nvPicPr>
          <p:cNvPr id="6" name="图片 5">
            <a:extLst>
              <a:ext uri="{FF2B5EF4-FFF2-40B4-BE49-F238E27FC236}">
                <a16:creationId xmlns:a16="http://schemas.microsoft.com/office/drawing/2014/main" id="{463FB852-19B5-41C9-B466-1D11242D4A1F}"/>
              </a:ext>
            </a:extLst>
          </p:cNvPr>
          <p:cNvPicPr>
            <a:picLocks noChangeAspect="1"/>
          </p:cNvPicPr>
          <p:nvPr/>
        </p:nvPicPr>
        <p:blipFill>
          <a:blip r:embed="rId5"/>
          <a:stretch>
            <a:fillRect/>
          </a:stretch>
        </p:blipFill>
        <p:spPr>
          <a:xfrm>
            <a:off x="5868144" y="1678659"/>
            <a:ext cx="2893729" cy="1480091"/>
          </a:xfrm>
          <a:prstGeom prst="rect">
            <a:avLst/>
          </a:prstGeom>
        </p:spPr>
      </p:pic>
      <p:sp>
        <p:nvSpPr>
          <p:cNvPr id="7" name="矩形 6">
            <a:extLst>
              <a:ext uri="{FF2B5EF4-FFF2-40B4-BE49-F238E27FC236}">
                <a16:creationId xmlns:a16="http://schemas.microsoft.com/office/drawing/2014/main" id="{7E85AC82-6B98-4334-BEE8-A43207EC07E7}"/>
              </a:ext>
            </a:extLst>
          </p:cNvPr>
          <p:cNvSpPr/>
          <p:nvPr/>
        </p:nvSpPr>
        <p:spPr>
          <a:xfrm>
            <a:off x="827584" y="123478"/>
            <a:ext cx="2707793"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.3 </a:t>
            </a:r>
            <a:r>
              <a:rPr lang="en-US" altLang="zh-CN" sz="2400" b="1" dirty="0">
                <a:solidFill>
                  <a:schemeClr val="bg1"/>
                </a:solidFill>
                <a:latin typeface="+mj-ea"/>
                <a:ea typeface="+mj-ea"/>
              </a:rPr>
              <a:t>for</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31372685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E1DB447-2B2A-4E06-BA3B-C5CDE48D8F0C}"/>
              </a:ext>
            </a:extLst>
          </p:cNvPr>
          <p:cNvSpPr/>
          <p:nvPr/>
        </p:nvSpPr>
        <p:spPr>
          <a:xfrm>
            <a:off x="432068" y="864753"/>
            <a:ext cx="8496944" cy="923330"/>
          </a:xfrm>
          <a:prstGeom prst="rect">
            <a:avLst/>
          </a:prstGeom>
        </p:spPr>
        <p:txBody>
          <a:bodyPr wrap="square">
            <a:spAutoFit/>
          </a:bodyPr>
          <a:lstStyle/>
          <a:p>
            <a:pPr>
              <a:lnSpc>
                <a:spcPct val="90000"/>
              </a:lnSpc>
            </a:pPr>
            <a:r>
              <a:rPr lang="zh-CN" altLang="en-US" sz="2000" b="1" dirty="0">
                <a:solidFill>
                  <a:schemeClr val="accent1">
                    <a:lumMod val="75000"/>
                  </a:schemeClr>
                </a:solidFill>
                <a:latin typeface="+mj-ea"/>
                <a:ea typeface="+mj-ea"/>
              </a:rPr>
              <a:t>逗号运算符</a:t>
            </a:r>
          </a:p>
          <a:p>
            <a:pPr lvl="1">
              <a:lnSpc>
                <a:spcPct val="90000"/>
              </a:lnSpc>
            </a:pPr>
            <a:r>
              <a:rPr lang="zh-CN" altLang="en-US" sz="2000" b="1" dirty="0">
                <a:solidFill>
                  <a:schemeClr val="accent1">
                    <a:lumMod val="75000"/>
                  </a:schemeClr>
                </a:solidFill>
                <a:latin typeface="+mj-ea"/>
                <a:ea typeface="+mj-ea"/>
              </a:rPr>
              <a:t>可用在 </a:t>
            </a:r>
            <a:r>
              <a:rPr lang="en-US" altLang="zh-CN" sz="2000" b="1" dirty="0">
                <a:solidFill>
                  <a:schemeClr val="accent1">
                    <a:lumMod val="75000"/>
                  </a:schemeClr>
                </a:solidFill>
                <a:latin typeface="+mj-ea"/>
                <a:ea typeface="+mj-ea"/>
              </a:rPr>
              <a:t>for </a:t>
            </a:r>
            <a:r>
              <a:rPr lang="zh-CN" altLang="en-US" sz="2000" b="1" dirty="0">
                <a:solidFill>
                  <a:schemeClr val="accent1">
                    <a:lumMod val="75000"/>
                  </a:schemeClr>
                </a:solidFill>
                <a:latin typeface="+mj-ea"/>
                <a:ea typeface="+mj-ea"/>
              </a:rPr>
              <a:t>循环控制表达式的初始化和递增两部分。在这两部分中可以存在多个由逗号分隔的语句，这些语句会被依次计算</a:t>
            </a:r>
          </a:p>
        </p:txBody>
      </p:sp>
      <p:pic>
        <p:nvPicPr>
          <p:cNvPr id="5" name="图片 4">
            <a:extLst>
              <a:ext uri="{FF2B5EF4-FFF2-40B4-BE49-F238E27FC236}">
                <a16:creationId xmlns:a16="http://schemas.microsoft.com/office/drawing/2014/main" id="{611F6954-2498-4E0A-9A5D-B735DCCA733B}"/>
              </a:ext>
            </a:extLst>
          </p:cNvPr>
          <p:cNvPicPr>
            <a:picLocks noChangeAspect="1"/>
          </p:cNvPicPr>
          <p:nvPr/>
        </p:nvPicPr>
        <p:blipFill>
          <a:blip r:embed="rId4"/>
          <a:stretch>
            <a:fillRect/>
          </a:stretch>
        </p:blipFill>
        <p:spPr>
          <a:xfrm>
            <a:off x="432068" y="2067694"/>
            <a:ext cx="7203903" cy="1584176"/>
          </a:xfrm>
          <a:prstGeom prst="rect">
            <a:avLst/>
          </a:prstGeom>
        </p:spPr>
      </p:pic>
      <p:pic>
        <p:nvPicPr>
          <p:cNvPr id="6" name="图片 5">
            <a:extLst>
              <a:ext uri="{FF2B5EF4-FFF2-40B4-BE49-F238E27FC236}">
                <a16:creationId xmlns:a16="http://schemas.microsoft.com/office/drawing/2014/main" id="{CFF5CFE8-049E-4025-A32F-C4854602BA12}"/>
              </a:ext>
            </a:extLst>
          </p:cNvPr>
          <p:cNvPicPr>
            <a:picLocks noChangeAspect="1"/>
          </p:cNvPicPr>
          <p:nvPr/>
        </p:nvPicPr>
        <p:blipFill>
          <a:blip r:embed="rId5"/>
          <a:stretch>
            <a:fillRect/>
          </a:stretch>
        </p:blipFill>
        <p:spPr>
          <a:xfrm>
            <a:off x="2555776" y="3507839"/>
            <a:ext cx="2318512" cy="1440190"/>
          </a:xfrm>
          <a:prstGeom prst="rect">
            <a:avLst/>
          </a:prstGeom>
        </p:spPr>
      </p:pic>
      <p:sp>
        <p:nvSpPr>
          <p:cNvPr id="7" name="矩形 6">
            <a:extLst>
              <a:ext uri="{FF2B5EF4-FFF2-40B4-BE49-F238E27FC236}">
                <a16:creationId xmlns:a16="http://schemas.microsoft.com/office/drawing/2014/main" id="{08E3E551-7FE6-43B6-A6A6-1BD21AAC851A}"/>
              </a:ext>
            </a:extLst>
          </p:cNvPr>
          <p:cNvSpPr/>
          <p:nvPr/>
        </p:nvSpPr>
        <p:spPr>
          <a:xfrm>
            <a:off x="827584" y="123478"/>
            <a:ext cx="2707793"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.3 </a:t>
            </a:r>
            <a:r>
              <a:rPr lang="en-US" altLang="zh-CN" sz="2400" b="1" dirty="0">
                <a:solidFill>
                  <a:schemeClr val="bg1"/>
                </a:solidFill>
                <a:latin typeface="+mj-ea"/>
                <a:ea typeface="+mj-ea"/>
              </a:rPr>
              <a:t>for</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3692929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FF83E5-640F-4783-9F2A-720BE6114FA4}"/>
              </a:ext>
            </a:extLst>
          </p:cNvPr>
          <p:cNvSpPr/>
          <p:nvPr/>
        </p:nvSpPr>
        <p:spPr>
          <a:xfrm>
            <a:off x="539552" y="843558"/>
            <a:ext cx="2378343" cy="400110"/>
          </a:xfrm>
          <a:prstGeom prst="rect">
            <a:avLst/>
          </a:prstGeom>
        </p:spPr>
        <p:txBody>
          <a:bodyPr wrap="none">
            <a:spAutoFit/>
          </a:bodyPr>
          <a:lstStyle/>
          <a:p>
            <a:r>
              <a:rPr lang="en-US" altLang="zh-CN" sz="2000" b="1" dirty="0">
                <a:solidFill>
                  <a:schemeClr val="accent1">
                    <a:lumMod val="75000"/>
                  </a:schemeClr>
                </a:solidFill>
                <a:latin typeface="+mj-ea"/>
                <a:ea typeface="+mj-ea"/>
              </a:rPr>
              <a:t>Java </a:t>
            </a:r>
            <a:r>
              <a:rPr lang="zh-CN" altLang="en-US" sz="2000" b="1" dirty="0">
                <a:solidFill>
                  <a:schemeClr val="accent1">
                    <a:lumMod val="75000"/>
                  </a:schemeClr>
                </a:solidFill>
                <a:latin typeface="+mj-ea"/>
                <a:ea typeface="+mj-ea"/>
              </a:rPr>
              <a:t>增强 </a:t>
            </a:r>
            <a:r>
              <a:rPr lang="en-US" altLang="zh-CN" sz="2000" b="1" dirty="0">
                <a:solidFill>
                  <a:schemeClr val="accent1">
                    <a:lumMod val="75000"/>
                  </a:schemeClr>
                </a:solidFill>
                <a:latin typeface="+mj-ea"/>
                <a:ea typeface="+mj-ea"/>
              </a:rPr>
              <a:t>for </a:t>
            </a:r>
            <a:r>
              <a:rPr lang="zh-CN" altLang="en-US" sz="2000" b="1" dirty="0">
                <a:solidFill>
                  <a:schemeClr val="accent1">
                    <a:lumMod val="75000"/>
                  </a:schemeClr>
                </a:solidFill>
                <a:latin typeface="+mj-ea"/>
                <a:ea typeface="+mj-ea"/>
              </a:rPr>
              <a:t>循环</a:t>
            </a:r>
            <a:endParaRPr lang="zh-CN" altLang="en-US" sz="2000" b="1" i="0" dirty="0">
              <a:solidFill>
                <a:schemeClr val="accent1">
                  <a:lumMod val="75000"/>
                </a:schemeClr>
              </a:solidFill>
              <a:effectLst/>
              <a:latin typeface="+mj-ea"/>
              <a:ea typeface="+mj-ea"/>
            </a:endParaRPr>
          </a:p>
        </p:txBody>
      </p:sp>
      <p:sp>
        <p:nvSpPr>
          <p:cNvPr id="4" name="矩形 3">
            <a:extLst>
              <a:ext uri="{FF2B5EF4-FFF2-40B4-BE49-F238E27FC236}">
                <a16:creationId xmlns:a16="http://schemas.microsoft.com/office/drawing/2014/main" id="{9962C353-907A-4A49-92DD-0AFD159BFB65}"/>
              </a:ext>
            </a:extLst>
          </p:cNvPr>
          <p:cNvSpPr/>
          <p:nvPr/>
        </p:nvSpPr>
        <p:spPr>
          <a:xfrm>
            <a:off x="539552" y="1347614"/>
            <a:ext cx="5544616" cy="369332"/>
          </a:xfrm>
          <a:prstGeom prst="rect">
            <a:avLst/>
          </a:prstGeom>
        </p:spPr>
        <p:txBody>
          <a:bodyPr wrap="square">
            <a:spAutoFit/>
          </a:bodyPr>
          <a:lstStyle/>
          <a:p>
            <a:r>
              <a:rPr lang="en-US" altLang="zh-CN" dirty="0">
                <a:solidFill>
                  <a:srgbClr val="333333"/>
                </a:solidFill>
                <a:latin typeface="Helvetica Neue"/>
              </a:rPr>
              <a:t>Java5 </a:t>
            </a:r>
            <a:r>
              <a:rPr lang="zh-CN" altLang="en-US" dirty="0">
                <a:solidFill>
                  <a:srgbClr val="333333"/>
                </a:solidFill>
                <a:latin typeface="Helvetica Neue"/>
              </a:rPr>
              <a:t>引入了一种主要用于数组的增强型 </a:t>
            </a:r>
            <a:r>
              <a:rPr lang="en-US" altLang="zh-CN" dirty="0">
                <a:solidFill>
                  <a:srgbClr val="333333"/>
                </a:solidFill>
                <a:latin typeface="Helvetica Neue"/>
              </a:rPr>
              <a:t>for </a:t>
            </a:r>
            <a:r>
              <a:rPr lang="zh-CN" altLang="en-US" dirty="0">
                <a:solidFill>
                  <a:srgbClr val="333333"/>
                </a:solidFill>
                <a:latin typeface="Helvetica Neue"/>
              </a:rPr>
              <a:t>循环。</a:t>
            </a:r>
            <a:endParaRPr lang="zh-CN" altLang="en-US" dirty="0"/>
          </a:p>
        </p:txBody>
      </p:sp>
      <p:sp>
        <p:nvSpPr>
          <p:cNvPr id="5" name="矩形 4">
            <a:extLst>
              <a:ext uri="{FF2B5EF4-FFF2-40B4-BE49-F238E27FC236}">
                <a16:creationId xmlns:a16="http://schemas.microsoft.com/office/drawing/2014/main" id="{25368A0B-571E-40C0-A70D-EB96F72D2063}"/>
              </a:ext>
            </a:extLst>
          </p:cNvPr>
          <p:cNvSpPr/>
          <p:nvPr/>
        </p:nvSpPr>
        <p:spPr>
          <a:xfrm>
            <a:off x="539552" y="1810440"/>
            <a:ext cx="3506088" cy="369332"/>
          </a:xfrm>
          <a:prstGeom prst="rect">
            <a:avLst/>
          </a:prstGeom>
        </p:spPr>
        <p:txBody>
          <a:bodyPr wrap="none">
            <a:spAutoFit/>
          </a:bodyPr>
          <a:lstStyle/>
          <a:p>
            <a:r>
              <a:rPr lang="en-US" altLang="zh-CN" dirty="0">
                <a:solidFill>
                  <a:srgbClr val="333333"/>
                </a:solidFill>
                <a:latin typeface="Helvetica Neue"/>
              </a:rPr>
              <a:t>Java </a:t>
            </a:r>
            <a:r>
              <a:rPr lang="zh-CN" altLang="en-US" dirty="0">
                <a:solidFill>
                  <a:srgbClr val="333333"/>
                </a:solidFill>
                <a:latin typeface="Helvetica Neue"/>
              </a:rPr>
              <a:t>增强 </a:t>
            </a:r>
            <a:r>
              <a:rPr lang="en-US" altLang="zh-CN" dirty="0">
                <a:solidFill>
                  <a:srgbClr val="333333"/>
                </a:solidFill>
                <a:latin typeface="Helvetica Neue"/>
              </a:rPr>
              <a:t>for </a:t>
            </a:r>
            <a:r>
              <a:rPr lang="zh-CN" altLang="en-US" dirty="0">
                <a:solidFill>
                  <a:srgbClr val="333333"/>
                </a:solidFill>
                <a:latin typeface="Helvetica Neue"/>
              </a:rPr>
              <a:t>循环语法格式如下</a:t>
            </a:r>
            <a:r>
              <a:rPr lang="en-US" altLang="zh-CN" dirty="0">
                <a:solidFill>
                  <a:srgbClr val="333333"/>
                </a:solidFill>
                <a:latin typeface="Helvetica Neue"/>
              </a:rPr>
              <a:t>:</a:t>
            </a:r>
            <a:endParaRPr lang="zh-CN" altLang="en-US" dirty="0"/>
          </a:p>
        </p:txBody>
      </p:sp>
      <p:sp>
        <p:nvSpPr>
          <p:cNvPr id="6" name="矩形 5">
            <a:extLst>
              <a:ext uri="{FF2B5EF4-FFF2-40B4-BE49-F238E27FC236}">
                <a16:creationId xmlns:a16="http://schemas.microsoft.com/office/drawing/2014/main" id="{C0D480A9-3DED-4501-96F7-68A1D08AA2FE}"/>
              </a:ext>
            </a:extLst>
          </p:cNvPr>
          <p:cNvSpPr/>
          <p:nvPr/>
        </p:nvSpPr>
        <p:spPr>
          <a:xfrm>
            <a:off x="611560" y="2283718"/>
            <a:ext cx="2555443" cy="923330"/>
          </a:xfrm>
          <a:prstGeom prst="rect">
            <a:avLst/>
          </a:prstGeom>
        </p:spPr>
        <p:txBody>
          <a:bodyPr wrap="none">
            <a:spAutoFit/>
          </a:bodyPr>
          <a:lstStyle/>
          <a:p>
            <a:r>
              <a:rPr lang="en-US" altLang="zh-CN" dirty="0">
                <a:solidFill>
                  <a:srgbClr val="008000"/>
                </a:solidFill>
                <a:latin typeface="Menlo"/>
              </a:rPr>
              <a:t>for</a:t>
            </a:r>
            <a:r>
              <a:rPr lang="en-US" altLang="zh-CN" dirty="0">
                <a:solidFill>
                  <a:srgbClr val="808000"/>
                </a:solidFill>
                <a:latin typeface="Menlo"/>
              </a:rPr>
              <a:t>(</a:t>
            </a:r>
            <a:r>
              <a:rPr lang="zh-CN" altLang="en-US" dirty="0">
                <a:solidFill>
                  <a:srgbClr val="808080"/>
                </a:solidFill>
                <a:latin typeface="Menlo"/>
              </a:rPr>
              <a:t>声明语句 </a:t>
            </a:r>
            <a:r>
              <a:rPr lang="en-US" altLang="zh-CN" dirty="0">
                <a:solidFill>
                  <a:srgbClr val="808080"/>
                </a:solidFill>
                <a:latin typeface="Menlo"/>
              </a:rPr>
              <a:t>: </a:t>
            </a:r>
            <a:r>
              <a:rPr lang="zh-CN" altLang="en-US" dirty="0">
                <a:solidFill>
                  <a:srgbClr val="808080"/>
                </a:solidFill>
                <a:latin typeface="Menlo"/>
              </a:rPr>
              <a:t>表达式</a:t>
            </a:r>
            <a:r>
              <a:rPr lang="en-US" altLang="zh-CN" dirty="0">
                <a:solidFill>
                  <a:srgbClr val="808000"/>
                </a:solidFill>
                <a:latin typeface="Menlo"/>
              </a:rPr>
              <a:t>)</a:t>
            </a:r>
            <a:r>
              <a:rPr lang="zh-CN" altLang="en-US" dirty="0">
                <a:solidFill>
                  <a:srgbClr val="808080"/>
                </a:solidFill>
                <a:latin typeface="Menlo"/>
              </a:rPr>
              <a:t> </a:t>
            </a:r>
            <a:r>
              <a:rPr lang="en-US" altLang="zh-CN" dirty="0">
                <a:solidFill>
                  <a:srgbClr val="808000"/>
                </a:solidFill>
                <a:latin typeface="Menlo"/>
              </a:rPr>
              <a:t>{</a:t>
            </a:r>
            <a:r>
              <a:rPr lang="zh-CN" altLang="en-US" dirty="0">
                <a:solidFill>
                  <a:srgbClr val="808080"/>
                </a:solidFill>
                <a:latin typeface="Menlo"/>
              </a:rPr>
              <a:t> </a:t>
            </a:r>
            <a:endParaRPr lang="en-US" altLang="zh-CN" dirty="0">
              <a:solidFill>
                <a:srgbClr val="808080"/>
              </a:solidFill>
              <a:latin typeface="Menlo"/>
            </a:endParaRPr>
          </a:p>
          <a:p>
            <a:r>
              <a:rPr lang="en-US" altLang="zh-CN" dirty="0">
                <a:solidFill>
                  <a:srgbClr val="808080"/>
                </a:solidFill>
                <a:latin typeface="Menlo"/>
              </a:rPr>
              <a:t>      </a:t>
            </a:r>
            <a:r>
              <a:rPr lang="en-US" altLang="zh-CN" dirty="0">
                <a:solidFill>
                  <a:srgbClr val="AA5500"/>
                </a:solidFill>
                <a:latin typeface="Menlo"/>
              </a:rPr>
              <a:t>//</a:t>
            </a:r>
            <a:r>
              <a:rPr lang="zh-CN" altLang="en-US" dirty="0">
                <a:solidFill>
                  <a:srgbClr val="AA5500"/>
                </a:solidFill>
                <a:latin typeface="Menlo"/>
              </a:rPr>
              <a:t>代码句子</a:t>
            </a:r>
            <a:r>
              <a:rPr lang="zh-CN" altLang="en-US" dirty="0">
                <a:solidFill>
                  <a:srgbClr val="808080"/>
                </a:solidFill>
                <a:latin typeface="Menlo"/>
              </a:rPr>
              <a:t> </a:t>
            </a:r>
            <a:endParaRPr lang="en-US" altLang="zh-CN" dirty="0">
              <a:solidFill>
                <a:srgbClr val="808080"/>
              </a:solidFill>
              <a:latin typeface="Menlo"/>
            </a:endParaRPr>
          </a:p>
          <a:p>
            <a:r>
              <a:rPr lang="en-US" altLang="zh-CN" dirty="0">
                <a:solidFill>
                  <a:srgbClr val="808000"/>
                </a:solidFill>
                <a:latin typeface="Menlo"/>
              </a:rPr>
              <a:t>}</a:t>
            </a:r>
            <a:endParaRPr lang="zh-CN" altLang="en-US" dirty="0"/>
          </a:p>
        </p:txBody>
      </p:sp>
      <p:sp>
        <p:nvSpPr>
          <p:cNvPr id="7" name="矩形 6">
            <a:extLst>
              <a:ext uri="{FF2B5EF4-FFF2-40B4-BE49-F238E27FC236}">
                <a16:creationId xmlns:a16="http://schemas.microsoft.com/office/drawing/2014/main" id="{BF4B153A-42A7-4C5E-A1C8-CCB04C6D31EC}"/>
              </a:ext>
            </a:extLst>
          </p:cNvPr>
          <p:cNvSpPr/>
          <p:nvPr/>
        </p:nvSpPr>
        <p:spPr>
          <a:xfrm>
            <a:off x="395536" y="3507854"/>
            <a:ext cx="8568952" cy="923330"/>
          </a:xfrm>
          <a:prstGeom prst="rect">
            <a:avLst/>
          </a:prstGeom>
        </p:spPr>
        <p:txBody>
          <a:bodyPr wrap="square">
            <a:spAutoFit/>
          </a:bodyPr>
          <a:lstStyle/>
          <a:p>
            <a:pPr latinLnBrk="1"/>
            <a:r>
              <a:rPr lang="zh-CN" altLang="en-US" b="1" dirty="0">
                <a:solidFill>
                  <a:schemeClr val="accent1">
                    <a:lumMod val="75000"/>
                  </a:schemeClr>
                </a:solidFill>
                <a:latin typeface="Helvetica Neue"/>
              </a:rPr>
              <a:t>声明语句：</a:t>
            </a:r>
            <a:r>
              <a:rPr lang="zh-CN" altLang="en-US" dirty="0">
                <a:solidFill>
                  <a:schemeClr val="accent1">
                    <a:lumMod val="75000"/>
                  </a:schemeClr>
                </a:solidFill>
                <a:latin typeface="Helvetica Neue"/>
              </a:rPr>
              <a:t>声明新的局部变量，该变量的类型必须和数组元素的类型匹配。其作用域限定在循环语句块，其值与此时数组元素的值相等。</a:t>
            </a:r>
          </a:p>
          <a:p>
            <a:pPr latinLnBrk="1"/>
            <a:r>
              <a:rPr lang="zh-CN" altLang="en-US" b="1" dirty="0">
                <a:solidFill>
                  <a:schemeClr val="accent1">
                    <a:lumMod val="75000"/>
                  </a:schemeClr>
                </a:solidFill>
                <a:latin typeface="Helvetica Neue"/>
              </a:rPr>
              <a:t>表达式：</a:t>
            </a:r>
            <a:r>
              <a:rPr lang="zh-CN" altLang="en-US" dirty="0">
                <a:solidFill>
                  <a:schemeClr val="accent1">
                    <a:lumMod val="75000"/>
                  </a:schemeClr>
                </a:solidFill>
                <a:latin typeface="Helvetica Neue"/>
              </a:rPr>
              <a:t>表达式是要访问的数组名，或者是返回值为数组的方法。</a:t>
            </a:r>
            <a:endParaRPr lang="zh-CN" altLang="en-US" b="0" i="0" dirty="0">
              <a:solidFill>
                <a:schemeClr val="accent1">
                  <a:lumMod val="75000"/>
                </a:schemeClr>
              </a:solidFill>
              <a:effectLst/>
              <a:latin typeface="Helvetica Neue"/>
            </a:endParaRPr>
          </a:p>
        </p:txBody>
      </p:sp>
      <p:sp>
        <p:nvSpPr>
          <p:cNvPr id="8" name="矩形 7">
            <a:extLst>
              <a:ext uri="{FF2B5EF4-FFF2-40B4-BE49-F238E27FC236}">
                <a16:creationId xmlns:a16="http://schemas.microsoft.com/office/drawing/2014/main" id="{15E50B75-F730-4634-9DD2-EBF28DD3458C}"/>
              </a:ext>
            </a:extLst>
          </p:cNvPr>
          <p:cNvSpPr/>
          <p:nvPr/>
        </p:nvSpPr>
        <p:spPr>
          <a:xfrm>
            <a:off x="827584" y="123478"/>
            <a:ext cx="2707793"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.3 </a:t>
            </a:r>
            <a:r>
              <a:rPr lang="en-US" altLang="zh-CN" sz="2400" b="1" dirty="0">
                <a:solidFill>
                  <a:schemeClr val="bg1"/>
                </a:solidFill>
                <a:latin typeface="+mj-ea"/>
                <a:ea typeface="+mj-ea"/>
              </a:rPr>
              <a:t>for</a:t>
            </a:r>
            <a:r>
              <a:rPr lang="zh-CN" altLang="en-US" sz="2400" b="1" dirty="0">
                <a:solidFill>
                  <a:schemeClr val="bg1"/>
                </a:solidFill>
                <a:latin typeface="+mj-ea"/>
                <a:ea typeface="+mj-ea"/>
              </a:rPr>
              <a:t>循环结构</a:t>
            </a:r>
          </a:p>
        </p:txBody>
      </p:sp>
    </p:spTree>
    <p:extLst>
      <p:ext uri="{BB962C8B-B14F-4D97-AF65-F5344CB8AC3E}">
        <p14:creationId xmlns:p14="http://schemas.microsoft.com/office/powerpoint/2010/main" val="2409569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92B88B-A550-4557-886D-1AF1F4397B3B}"/>
              </a:ext>
            </a:extLst>
          </p:cNvPr>
          <p:cNvPicPr>
            <a:picLocks noChangeAspect="1"/>
          </p:cNvPicPr>
          <p:nvPr/>
        </p:nvPicPr>
        <p:blipFill>
          <a:blip r:embed="rId2"/>
          <a:stretch>
            <a:fillRect/>
          </a:stretch>
        </p:blipFill>
        <p:spPr>
          <a:xfrm>
            <a:off x="550315" y="962581"/>
            <a:ext cx="6109917" cy="3017668"/>
          </a:xfrm>
          <a:prstGeom prst="rect">
            <a:avLst/>
          </a:prstGeom>
        </p:spPr>
      </p:pic>
      <p:pic>
        <p:nvPicPr>
          <p:cNvPr id="4" name="图片 3">
            <a:extLst>
              <a:ext uri="{FF2B5EF4-FFF2-40B4-BE49-F238E27FC236}">
                <a16:creationId xmlns:a16="http://schemas.microsoft.com/office/drawing/2014/main" id="{39BDD0FF-353F-4896-B620-AC91C7C24CBB}"/>
              </a:ext>
            </a:extLst>
          </p:cNvPr>
          <p:cNvPicPr>
            <a:picLocks noChangeAspect="1"/>
          </p:cNvPicPr>
          <p:nvPr/>
        </p:nvPicPr>
        <p:blipFill>
          <a:blip r:embed="rId3"/>
          <a:stretch>
            <a:fillRect/>
          </a:stretch>
        </p:blipFill>
        <p:spPr>
          <a:xfrm>
            <a:off x="1979712" y="3795886"/>
            <a:ext cx="3431774" cy="1080120"/>
          </a:xfrm>
          <a:prstGeom prst="rect">
            <a:avLst/>
          </a:prstGeom>
        </p:spPr>
      </p:pic>
      <p:sp>
        <p:nvSpPr>
          <p:cNvPr id="5" name="矩形 4">
            <a:extLst>
              <a:ext uri="{FF2B5EF4-FFF2-40B4-BE49-F238E27FC236}">
                <a16:creationId xmlns:a16="http://schemas.microsoft.com/office/drawing/2014/main" id="{0AB90F25-4550-4F86-A44F-E963A1573A88}"/>
              </a:ext>
            </a:extLst>
          </p:cNvPr>
          <p:cNvSpPr/>
          <p:nvPr/>
        </p:nvSpPr>
        <p:spPr>
          <a:xfrm>
            <a:off x="827584" y="123478"/>
            <a:ext cx="2707793"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.3 </a:t>
            </a:r>
            <a:r>
              <a:rPr lang="en-US" altLang="zh-CN" sz="2400" b="1" dirty="0">
                <a:solidFill>
                  <a:schemeClr val="bg1"/>
                </a:solidFill>
                <a:latin typeface="+mj-ea"/>
                <a:ea typeface="+mj-ea"/>
              </a:rPr>
              <a:t>for</a:t>
            </a:r>
            <a:r>
              <a:rPr lang="zh-CN" altLang="en-US" sz="2400" b="1" dirty="0">
                <a:solidFill>
                  <a:schemeClr val="bg1"/>
                </a:solidFill>
                <a:latin typeface="+mj-ea"/>
                <a:ea typeface="+mj-ea"/>
              </a:rPr>
              <a:t>循环结构</a:t>
            </a:r>
          </a:p>
        </p:txBody>
      </p:sp>
    </p:spTree>
    <p:extLst>
      <p:ext uri="{BB962C8B-B14F-4D97-AF65-F5344CB8AC3E}">
        <p14:creationId xmlns:p14="http://schemas.microsoft.com/office/powerpoint/2010/main" val="15314212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0B3926D-B1A7-4092-B9EA-DB72C685A6CB}"/>
              </a:ext>
            </a:extLst>
          </p:cNvPr>
          <p:cNvSpPr/>
          <p:nvPr/>
        </p:nvSpPr>
        <p:spPr>
          <a:xfrm>
            <a:off x="827584" y="123478"/>
            <a:ext cx="3074881"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.4 </a:t>
            </a:r>
            <a:r>
              <a:rPr lang="en-US" altLang="zh-CN" sz="2400" b="1" dirty="0">
                <a:solidFill>
                  <a:schemeClr val="bg1"/>
                </a:solidFill>
                <a:latin typeface="+mj-ea"/>
                <a:ea typeface="+mj-ea"/>
              </a:rPr>
              <a:t>while</a:t>
            </a:r>
            <a:r>
              <a:rPr lang="zh-CN" altLang="en-US" sz="2400" b="1" dirty="0">
                <a:solidFill>
                  <a:schemeClr val="bg1"/>
                </a:solidFill>
                <a:latin typeface="+mj-ea"/>
                <a:ea typeface="+mj-ea"/>
              </a:rPr>
              <a:t>循环结构</a:t>
            </a:r>
          </a:p>
        </p:txBody>
      </p:sp>
      <p:sp>
        <p:nvSpPr>
          <p:cNvPr id="4" name="矩形 3">
            <a:extLst>
              <a:ext uri="{FF2B5EF4-FFF2-40B4-BE49-F238E27FC236}">
                <a16:creationId xmlns:a16="http://schemas.microsoft.com/office/drawing/2014/main" id="{5700A0A5-2BB1-46F8-91E2-62F03774EDD5}"/>
              </a:ext>
            </a:extLst>
          </p:cNvPr>
          <p:cNvSpPr/>
          <p:nvPr/>
        </p:nvSpPr>
        <p:spPr>
          <a:xfrm>
            <a:off x="503548" y="914466"/>
            <a:ext cx="8136904" cy="4093428"/>
          </a:xfrm>
          <a:prstGeom prst="rect">
            <a:avLst/>
          </a:prstGeom>
        </p:spPr>
        <p:txBody>
          <a:bodyPr wrap="square">
            <a:spAutoFit/>
          </a:bodyPr>
          <a:lstStyle/>
          <a:p>
            <a:r>
              <a:rPr lang="en-US" altLang="zh-CN" sz="2000" b="1" dirty="0">
                <a:solidFill>
                  <a:schemeClr val="accent1">
                    <a:lumMod val="75000"/>
                  </a:schemeClr>
                </a:solidFill>
                <a:latin typeface="+mj-ea"/>
                <a:ea typeface="+mj-ea"/>
              </a:rPr>
              <a:t>while</a:t>
            </a:r>
            <a:r>
              <a:rPr lang="zh-CN" altLang="en-US" sz="2000" b="1" dirty="0">
                <a:solidFill>
                  <a:schemeClr val="accent1">
                    <a:lumMod val="75000"/>
                  </a:schemeClr>
                </a:solidFill>
                <a:latin typeface="+mj-ea"/>
                <a:ea typeface="+mj-ea"/>
              </a:rPr>
              <a:t>语句</a:t>
            </a:r>
          </a:p>
          <a:p>
            <a:pPr lvl="1"/>
            <a:r>
              <a:rPr lang="zh-CN" altLang="en-US" sz="2000" b="1" dirty="0">
                <a:solidFill>
                  <a:schemeClr val="accent1">
                    <a:lumMod val="75000"/>
                  </a:schemeClr>
                </a:solidFill>
                <a:latin typeface="+mj-ea"/>
                <a:ea typeface="+mj-ea"/>
              </a:rPr>
              <a:t>实现“当型”循环，其一般语法格式如下：</a:t>
            </a:r>
          </a:p>
          <a:p>
            <a:pPr lvl="2">
              <a:buFont typeface="Wingdings" panose="05000000000000000000" pitchFamily="2" charset="2"/>
              <a:buNone/>
            </a:pPr>
            <a:r>
              <a:rPr lang="en-US" altLang="zh-CN" sz="2000" b="1" dirty="0">
                <a:solidFill>
                  <a:schemeClr val="accent1">
                    <a:lumMod val="75000"/>
                  </a:schemeClr>
                </a:solidFill>
                <a:latin typeface="+mj-ea"/>
                <a:ea typeface="+mj-ea"/>
              </a:rPr>
              <a:t>while (check-expression) { </a:t>
            </a:r>
          </a:p>
          <a:p>
            <a:pPr lvl="2">
              <a:buFont typeface="Wingdings" panose="05000000000000000000" pitchFamily="2" charset="2"/>
              <a:buNone/>
            </a:pPr>
            <a:r>
              <a:rPr lang="en-US" altLang="zh-CN" sz="2000" b="1" dirty="0">
                <a:solidFill>
                  <a:schemeClr val="accent1">
                    <a:lumMod val="75000"/>
                  </a:schemeClr>
                </a:solidFill>
                <a:latin typeface="+mj-ea"/>
                <a:ea typeface="+mj-ea"/>
              </a:rPr>
              <a:t>    //body of the loop; </a:t>
            </a:r>
          </a:p>
          <a:p>
            <a:pPr lvl="2">
              <a:buFont typeface="Wingdings" panose="05000000000000000000" pitchFamily="2" charset="2"/>
              <a:buNone/>
            </a:pPr>
            <a:r>
              <a:rPr lang="en-US" altLang="zh-CN" sz="2000" b="1" dirty="0">
                <a:solidFill>
                  <a:schemeClr val="accent1">
                    <a:lumMod val="75000"/>
                  </a:schemeClr>
                </a:solidFill>
                <a:latin typeface="+mj-ea"/>
                <a:ea typeface="+mj-ea"/>
              </a:rPr>
              <a:t>}</a:t>
            </a:r>
          </a:p>
          <a:p>
            <a:pPr lvl="1"/>
            <a:r>
              <a:rPr lang="zh-CN" altLang="en-US" sz="2000" b="1" dirty="0">
                <a:solidFill>
                  <a:schemeClr val="accent1">
                    <a:lumMod val="75000"/>
                  </a:schemeClr>
                </a:solidFill>
                <a:latin typeface="+mj-ea"/>
                <a:ea typeface="+mj-ea"/>
              </a:rPr>
              <a:t>解释</a:t>
            </a:r>
          </a:p>
          <a:p>
            <a:pPr lvl="2"/>
            <a:r>
              <a:rPr lang="zh-CN" altLang="en-US" sz="2000" b="1" dirty="0">
                <a:solidFill>
                  <a:schemeClr val="accent1">
                    <a:lumMod val="75000"/>
                  </a:schemeClr>
                </a:solidFill>
                <a:latin typeface="+mj-ea"/>
                <a:ea typeface="+mj-ea"/>
              </a:rPr>
              <a:t>条件表达式(</a:t>
            </a:r>
            <a:r>
              <a:rPr lang="en-US" altLang="zh-CN" sz="2000" b="1" dirty="0">
                <a:solidFill>
                  <a:schemeClr val="accent1">
                    <a:lumMod val="75000"/>
                  </a:schemeClr>
                </a:solidFill>
                <a:latin typeface="+mj-ea"/>
                <a:ea typeface="+mj-ea"/>
              </a:rPr>
              <a:t>check-expression)</a:t>
            </a:r>
            <a:r>
              <a:rPr lang="zh-CN" altLang="en-US" sz="2000" b="1" dirty="0">
                <a:solidFill>
                  <a:schemeClr val="accent1">
                    <a:lumMod val="75000"/>
                  </a:schemeClr>
                </a:solidFill>
                <a:latin typeface="+mj-ea"/>
                <a:ea typeface="+mj-ea"/>
              </a:rPr>
              <a:t>的返回值为布尔型</a:t>
            </a:r>
          </a:p>
          <a:p>
            <a:pPr lvl="2"/>
            <a:r>
              <a:rPr lang="zh-CN" altLang="en-US" sz="2000" b="1" dirty="0">
                <a:solidFill>
                  <a:schemeClr val="accent1">
                    <a:lumMod val="75000"/>
                  </a:schemeClr>
                </a:solidFill>
                <a:latin typeface="+mj-ea"/>
                <a:ea typeface="+mj-ea"/>
              </a:rPr>
              <a:t>循环体可以是单个语句，也可以是复合语句块</a:t>
            </a:r>
          </a:p>
          <a:p>
            <a:pPr lvl="1"/>
            <a:r>
              <a:rPr lang="zh-CN" altLang="en-US" sz="2000" b="1" dirty="0">
                <a:solidFill>
                  <a:schemeClr val="accent1">
                    <a:lumMod val="75000"/>
                  </a:schemeClr>
                </a:solidFill>
                <a:latin typeface="+mj-ea"/>
                <a:ea typeface="+mj-ea"/>
              </a:rPr>
              <a:t>执行过程</a:t>
            </a:r>
          </a:p>
          <a:p>
            <a:pPr lvl="2"/>
            <a:r>
              <a:rPr lang="zh-CN" altLang="en-US" sz="2000" b="1" dirty="0">
                <a:solidFill>
                  <a:schemeClr val="accent1">
                    <a:lumMod val="75000"/>
                  </a:schemeClr>
                </a:solidFill>
                <a:latin typeface="+mj-ea"/>
                <a:ea typeface="+mj-ea"/>
              </a:rPr>
              <a:t>先判断</a:t>
            </a:r>
            <a:r>
              <a:rPr lang="en-US" altLang="zh-CN" sz="2000" b="1" dirty="0">
                <a:solidFill>
                  <a:schemeClr val="accent1">
                    <a:lumMod val="75000"/>
                  </a:schemeClr>
                </a:solidFill>
                <a:latin typeface="+mj-ea"/>
                <a:ea typeface="+mj-ea"/>
              </a:rPr>
              <a:t>check-expression</a:t>
            </a:r>
            <a:r>
              <a:rPr lang="zh-CN" altLang="en-US" sz="2000" b="1" dirty="0">
                <a:solidFill>
                  <a:schemeClr val="accent1">
                    <a:lumMod val="75000"/>
                  </a:schemeClr>
                </a:solidFill>
                <a:latin typeface="+mj-ea"/>
                <a:ea typeface="+mj-ea"/>
              </a:rPr>
              <a:t>的值，为真则执行循环体</a:t>
            </a:r>
          </a:p>
          <a:p>
            <a:pPr lvl="2"/>
            <a:r>
              <a:rPr lang="zh-CN" altLang="en-US" sz="2000" b="1" dirty="0">
                <a:solidFill>
                  <a:schemeClr val="accent1">
                    <a:lumMod val="75000"/>
                  </a:schemeClr>
                </a:solidFill>
                <a:latin typeface="+mj-ea"/>
                <a:ea typeface="+mj-ea"/>
              </a:rPr>
              <a:t>循环体执行完后再无条件转向条件表达式做计算与判断；当计算出条件表达式的值为假时，跳过循环体执行</a:t>
            </a:r>
            <a:r>
              <a:rPr lang="en-US" altLang="zh-CN" sz="2000" b="1" dirty="0">
                <a:solidFill>
                  <a:schemeClr val="accent1">
                    <a:lumMod val="75000"/>
                  </a:schemeClr>
                </a:solidFill>
                <a:latin typeface="+mj-ea"/>
                <a:ea typeface="+mj-ea"/>
              </a:rPr>
              <a:t>while</a:t>
            </a:r>
            <a:r>
              <a:rPr lang="zh-CN" altLang="en-US" sz="2000" b="1" dirty="0">
                <a:solidFill>
                  <a:schemeClr val="accent1">
                    <a:lumMod val="75000"/>
                  </a:schemeClr>
                </a:solidFill>
                <a:latin typeface="+mj-ea"/>
                <a:ea typeface="+mj-ea"/>
              </a:rPr>
              <a:t>语句后面的语句。若为真，则继续执行循环</a:t>
            </a:r>
          </a:p>
        </p:txBody>
      </p:sp>
    </p:spTree>
    <p:custDataLst>
      <p:tags r:id="rId1"/>
    </p:custDataLst>
    <p:extLst>
      <p:ext uri="{BB962C8B-B14F-4D97-AF65-F5344CB8AC3E}">
        <p14:creationId xmlns:p14="http://schemas.microsoft.com/office/powerpoint/2010/main" val="1828705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10E89A-BEDB-4C36-BCB3-6B2CAC004743}"/>
              </a:ext>
            </a:extLst>
          </p:cNvPr>
          <p:cNvSpPr/>
          <p:nvPr/>
        </p:nvSpPr>
        <p:spPr>
          <a:xfrm>
            <a:off x="539552" y="959385"/>
            <a:ext cx="8064896" cy="2251322"/>
          </a:xfrm>
          <a:prstGeom prst="rect">
            <a:avLst/>
          </a:prstGeom>
        </p:spPr>
        <p:txBody>
          <a:bodyPr wrap="square">
            <a:spAutoFit/>
          </a:bodyPr>
          <a:lstStyle/>
          <a:p>
            <a:pPr>
              <a:lnSpc>
                <a:spcPct val="110000"/>
              </a:lnSpc>
            </a:pPr>
            <a:r>
              <a:rPr lang="zh-CN" altLang="en-US" sz="2000" b="1" dirty="0">
                <a:solidFill>
                  <a:schemeClr val="accent1">
                    <a:lumMod val="75000"/>
                  </a:schemeClr>
                </a:solidFill>
                <a:latin typeface="+mj-ea"/>
                <a:ea typeface="+mj-ea"/>
              </a:rPr>
              <a:t>循环接受并输出从键盘输入的字符，直到输入的字符为回车为止</a:t>
            </a:r>
          </a:p>
          <a:p>
            <a:pPr lvl="1">
              <a:lnSpc>
                <a:spcPct val="110000"/>
              </a:lnSpc>
              <a:spcBef>
                <a:spcPct val="50000"/>
              </a:spcBef>
              <a:buFontTx/>
              <a:buNone/>
            </a:pPr>
            <a:r>
              <a:rPr lang="en-US" altLang="zh-CN" sz="2000" b="1" dirty="0">
                <a:solidFill>
                  <a:schemeClr val="accent1">
                    <a:lumMod val="75000"/>
                  </a:schemeClr>
                </a:solidFill>
                <a:latin typeface="+mj-ea"/>
                <a:ea typeface="+mj-ea"/>
              </a:rPr>
              <a:t>char </a:t>
            </a:r>
            <a:r>
              <a:rPr lang="en-US" altLang="zh-CN" sz="2000" b="1" dirty="0" err="1">
                <a:solidFill>
                  <a:schemeClr val="accent1">
                    <a:lumMod val="75000"/>
                  </a:schemeClr>
                </a:solidFill>
                <a:latin typeface="+mj-ea"/>
                <a:ea typeface="+mj-ea"/>
              </a:rPr>
              <a:t>ch</a:t>
            </a:r>
            <a:r>
              <a:rPr lang="en-US" altLang="zh-CN" sz="2000" b="1" dirty="0">
                <a:solidFill>
                  <a:schemeClr val="accent1">
                    <a:lumMod val="75000"/>
                  </a:schemeClr>
                </a:solidFill>
                <a:latin typeface="+mj-ea"/>
                <a:ea typeface="+mj-ea"/>
              </a:rPr>
              <a:t>=’a’;</a:t>
            </a:r>
          </a:p>
          <a:p>
            <a:pPr lvl="1">
              <a:lnSpc>
                <a:spcPct val="110000"/>
              </a:lnSpc>
              <a:buFontTx/>
              <a:buNone/>
            </a:pPr>
            <a:r>
              <a:rPr lang="en-US" altLang="zh-CN" sz="2000" b="1" dirty="0">
                <a:solidFill>
                  <a:schemeClr val="accent1">
                    <a:lumMod val="75000"/>
                  </a:schemeClr>
                </a:solidFill>
                <a:latin typeface="+mj-ea"/>
                <a:ea typeface="+mj-ea"/>
              </a:rPr>
              <a:t>while (</a:t>
            </a:r>
            <a:r>
              <a:rPr lang="en-US" altLang="zh-CN" sz="2000" b="1" dirty="0" err="1">
                <a:solidFill>
                  <a:schemeClr val="accent1">
                    <a:lumMod val="75000"/>
                  </a:schemeClr>
                </a:solidFill>
                <a:latin typeface="+mj-ea"/>
                <a:ea typeface="+mj-ea"/>
              </a:rPr>
              <a:t>ch</a:t>
            </a:r>
            <a:r>
              <a:rPr lang="en-US" altLang="zh-CN" sz="2000" b="1" dirty="0">
                <a:solidFill>
                  <a:schemeClr val="accent1">
                    <a:lumMod val="75000"/>
                  </a:schemeClr>
                </a:solidFill>
                <a:latin typeface="+mj-ea"/>
                <a:ea typeface="+mj-ea"/>
              </a:rPr>
              <a:t>!=’\n’){</a:t>
            </a:r>
          </a:p>
          <a:p>
            <a:pPr lvl="1">
              <a:lnSpc>
                <a:spcPct val="110000"/>
              </a:lnSpc>
              <a:buFontTx/>
              <a:buNone/>
            </a:pPr>
            <a:r>
              <a:rPr lang="en-US" altLang="zh-CN" sz="2000" b="1" dirty="0">
                <a:solidFill>
                  <a:schemeClr val="accent1">
                    <a:lumMod val="75000"/>
                  </a:schemeClr>
                </a:solidFill>
                <a:latin typeface="+mj-ea"/>
                <a:ea typeface="+mj-ea"/>
              </a:rPr>
              <a:t>	</a:t>
            </a:r>
            <a:r>
              <a:rPr lang="en-US" altLang="zh-CN" sz="2000" b="1" dirty="0" err="1">
                <a:solidFill>
                  <a:schemeClr val="accent1">
                    <a:lumMod val="75000"/>
                  </a:schemeClr>
                </a:solidFill>
                <a:latin typeface="+mj-ea"/>
                <a:ea typeface="+mj-ea"/>
              </a:rPr>
              <a:t>System.out.println</a:t>
            </a:r>
            <a:r>
              <a:rPr lang="en-US" altLang="zh-CN" sz="2000" b="1" dirty="0">
                <a:solidFill>
                  <a:schemeClr val="accent1">
                    <a:lumMod val="75000"/>
                  </a:schemeClr>
                </a:solidFill>
                <a:latin typeface="+mj-ea"/>
                <a:ea typeface="+mj-ea"/>
              </a:rPr>
              <a:t>(</a:t>
            </a:r>
            <a:r>
              <a:rPr lang="en-US" altLang="zh-CN" sz="2000" b="1" dirty="0" err="1">
                <a:solidFill>
                  <a:schemeClr val="accent1">
                    <a:lumMod val="75000"/>
                  </a:schemeClr>
                </a:solidFill>
                <a:latin typeface="+mj-ea"/>
                <a:ea typeface="+mj-ea"/>
              </a:rPr>
              <a:t>ch</a:t>
            </a:r>
            <a:r>
              <a:rPr lang="en-US" altLang="zh-CN" sz="2000" b="1" dirty="0">
                <a:solidFill>
                  <a:schemeClr val="accent1">
                    <a:lumMod val="75000"/>
                  </a:schemeClr>
                </a:solidFill>
                <a:latin typeface="+mj-ea"/>
                <a:ea typeface="+mj-ea"/>
              </a:rPr>
              <a:t>);</a:t>
            </a:r>
          </a:p>
          <a:p>
            <a:pPr lvl="1">
              <a:lnSpc>
                <a:spcPct val="110000"/>
              </a:lnSpc>
              <a:buFontTx/>
              <a:buNone/>
            </a:pPr>
            <a:r>
              <a:rPr lang="en-US" altLang="zh-CN" sz="2000" b="1" dirty="0">
                <a:solidFill>
                  <a:schemeClr val="accent1">
                    <a:lumMod val="75000"/>
                  </a:schemeClr>
                </a:solidFill>
                <a:latin typeface="+mj-ea"/>
                <a:ea typeface="+mj-ea"/>
              </a:rPr>
              <a:t>	</a:t>
            </a:r>
            <a:r>
              <a:rPr lang="en-US" altLang="zh-CN" sz="2000" b="1" dirty="0" err="1">
                <a:solidFill>
                  <a:schemeClr val="accent1">
                    <a:lumMod val="75000"/>
                  </a:schemeClr>
                </a:solidFill>
                <a:latin typeface="+mj-ea"/>
                <a:ea typeface="+mj-ea"/>
              </a:rPr>
              <a:t>ch</a:t>
            </a:r>
            <a:r>
              <a:rPr lang="en-US" altLang="zh-CN" sz="2000" b="1" dirty="0">
                <a:solidFill>
                  <a:schemeClr val="accent1">
                    <a:lumMod val="75000"/>
                  </a:schemeClr>
                </a:solidFill>
                <a:latin typeface="+mj-ea"/>
                <a:ea typeface="+mj-ea"/>
              </a:rPr>
              <a:t>= (char)</a:t>
            </a:r>
            <a:r>
              <a:rPr lang="en-US" altLang="zh-CN" sz="2000" b="1" dirty="0" err="1">
                <a:solidFill>
                  <a:schemeClr val="accent1">
                    <a:lumMod val="75000"/>
                  </a:schemeClr>
                </a:solidFill>
                <a:latin typeface="+mj-ea"/>
                <a:ea typeface="+mj-ea"/>
              </a:rPr>
              <a:t>System.in.read</a:t>
            </a:r>
            <a:r>
              <a:rPr lang="en-US" altLang="zh-CN" sz="2000" b="1" dirty="0">
                <a:solidFill>
                  <a:schemeClr val="accent1">
                    <a:lumMod val="75000"/>
                  </a:schemeClr>
                </a:solidFill>
                <a:latin typeface="+mj-ea"/>
                <a:ea typeface="+mj-ea"/>
              </a:rPr>
              <a:t>() ;  // </a:t>
            </a:r>
            <a:r>
              <a:rPr lang="zh-CN" altLang="en-US" sz="2000" b="1" dirty="0">
                <a:solidFill>
                  <a:schemeClr val="accent1">
                    <a:lumMod val="75000"/>
                  </a:schemeClr>
                </a:solidFill>
                <a:latin typeface="+mj-ea"/>
                <a:ea typeface="+mj-ea"/>
              </a:rPr>
              <a:t>接收键盘输入</a:t>
            </a:r>
          </a:p>
          <a:p>
            <a:pPr lvl="1">
              <a:lnSpc>
                <a:spcPct val="110000"/>
              </a:lnSpc>
              <a:buFontTx/>
              <a:buNone/>
            </a:pPr>
            <a:r>
              <a:rPr lang="zh-CN" altLang="en-US" sz="2000" b="1" dirty="0">
                <a:solidFill>
                  <a:schemeClr val="accent1">
                    <a:lumMod val="75000"/>
                  </a:schemeClr>
                </a:solidFill>
                <a:latin typeface="+mj-ea"/>
                <a:ea typeface="+mj-ea"/>
              </a:rPr>
              <a:t>}</a:t>
            </a:r>
          </a:p>
        </p:txBody>
      </p:sp>
      <p:sp>
        <p:nvSpPr>
          <p:cNvPr id="4" name="矩形 3">
            <a:extLst>
              <a:ext uri="{FF2B5EF4-FFF2-40B4-BE49-F238E27FC236}">
                <a16:creationId xmlns:a16="http://schemas.microsoft.com/office/drawing/2014/main" id="{0141A82F-A9A9-4BA3-B8C6-E776B3994B32}"/>
              </a:ext>
            </a:extLst>
          </p:cNvPr>
          <p:cNvSpPr/>
          <p:nvPr/>
        </p:nvSpPr>
        <p:spPr>
          <a:xfrm>
            <a:off x="827584" y="123478"/>
            <a:ext cx="3074881"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.4 </a:t>
            </a:r>
            <a:r>
              <a:rPr lang="en-US" altLang="zh-CN" sz="2400" b="1" dirty="0">
                <a:solidFill>
                  <a:schemeClr val="bg1"/>
                </a:solidFill>
                <a:latin typeface="+mj-ea"/>
                <a:ea typeface="+mj-ea"/>
              </a:rPr>
              <a:t>while</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39299587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E5DCD53-15FE-4561-883E-4E6773CAEC71}"/>
              </a:ext>
            </a:extLst>
          </p:cNvPr>
          <p:cNvSpPr/>
          <p:nvPr/>
        </p:nvSpPr>
        <p:spPr>
          <a:xfrm>
            <a:off x="539552" y="915566"/>
            <a:ext cx="2860078" cy="341632"/>
          </a:xfrm>
          <a:prstGeom prst="rect">
            <a:avLst/>
          </a:prstGeom>
        </p:spPr>
        <p:txBody>
          <a:bodyPr wrap="none">
            <a:spAutoFit/>
          </a:bodyPr>
          <a:lstStyle/>
          <a:p>
            <a:pPr>
              <a:lnSpc>
                <a:spcPct val="90000"/>
              </a:lnSpc>
            </a:pPr>
            <a:r>
              <a:rPr lang="zh-CN" altLang="en-GB" b="1" dirty="0">
                <a:solidFill>
                  <a:schemeClr val="accent1">
                    <a:lumMod val="75000"/>
                  </a:schemeClr>
                </a:solidFill>
                <a:latin typeface="+mj-ea"/>
              </a:rPr>
              <a:t>计算数列</a:t>
            </a:r>
            <a:r>
              <a:rPr lang="en-GB" altLang="zh-CN" b="1" dirty="0">
                <a:solidFill>
                  <a:schemeClr val="accent1">
                    <a:lumMod val="75000"/>
                  </a:schemeClr>
                </a:solidFill>
                <a:latin typeface="+mj-ea"/>
              </a:rPr>
              <a:t>1,2,…,10</a:t>
            </a:r>
            <a:r>
              <a:rPr lang="zh-CN" altLang="en-GB" b="1" dirty="0">
                <a:solidFill>
                  <a:schemeClr val="accent1">
                    <a:lumMod val="75000"/>
                  </a:schemeClr>
                </a:solidFill>
                <a:latin typeface="+mj-ea"/>
              </a:rPr>
              <a:t> 的和。</a:t>
            </a:r>
          </a:p>
        </p:txBody>
      </p:sp>
      <p:pic>
        <p:nvPicPr>
          <p:cNvPr id="5" name="图片 4">
            <a:extLst>
              <a:ext uri="{FF2B5EF4-FFF2-40B4-BE49-F238E27FC236}">
                <a16:creationId xmlns:a16="http://schemas.microsoft.com/office/drawing/2014/main" id="{4F77155D-A8B1-423C-AFC0-C822A045D3B3}"/>
              </a:ext>
            </a:extLst>
          </p:cNvPr>
          <p:cNvPicPr>
            <a:picLocks noChangeAspect="1"/>
          </p:cNvPicPr>
          <p:nvPr/>
        </p:nvPicPr>
        <p:blipFill>
          <a:blip r:embed="rId4"/>
          <a:stretch>
            <a:fillRect/>
          </a:stretch>
        </p:blipFill>
        <p:spPr>
          <a:xfrm>
            <a:off x="555357" y="1721346"/>
            <a:ext cx="4853033" cy="2506588"/>
          </a:xfrm>
          <a:prstGeom prst="rect">
            <a:avLst/>
          </a:prstGeom>
        </p:spPr>
      </p:pic>
      <p:pic>
        <p:nvPicPr>
          <p:cNvPr id="6" name="图片 5">
            <a:extLst>
              <a:ext uri="{FF2B5EF4-FFF2-40B4-BE49-F238E27FC236}">
                <a16:creationId xmlns:a16="http://schemas.microsoft.com/office/drawing/2014/main" id="{C2A73888-F37E-4C23-83EA-B6305FADD125}"/>
              </a:ext>
            </a:extLst>
          </p:cNvPr>
          <p:cNvPicPr>
            <a:picLocks noChangeAspect="1"/>
          </p:cNvPicPr>
          <p:nvPr/>
        </p:nvPicPr>
        <p:blipFill>
          <a:blip r:embed="rId5"/>
          <a:stretch>
            <a:fillRect/>
          </a:stretch>
        </p:blipFill>
        <p:spPr>
          <a:xfrm>
            <a:off x="5724128" y="1721346"/>
            <a:ext cx="2372097" cy="1140179"/>
          </a:xfrm>
          <a:prstGeom prst="rect">
            <a:avLst/>
          </a:prstGeom>
        </p:spPr>
      </p:pic>
      <p:sp>
        <p:nvSpPr>
          <p:cNvPr id="7" name="矩形 6">
            <a:extLst>
              <a:ext uri="{FF2B5EF4-FFF2-40B4-BE49-F238E27FC236}">
                <a16:creationId xmlns:a16="http://schemas.microsoft.com/office/drawing/2014/main" id="{3E049AF4-6EE7-4869-BD98-DCA9E8344DF4}"/>
              </a:ext>
            </a:extLst>
          </p:cNvPr>
          <p:cNvSpPr/>
          <p:nvPr/>
        </p:nvSpPr>
        <p:spPr>
          <a:xfrm>
            <a:off x="827584" y="123478"/>
            <a:ext cx="3074881"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.4 </a:t>
            </a:r>
            <a:r>
              <a:rPr lang="en-US" altLang="zh-CN" sz="2400" b="1" dirty="0">
                <a:solidFill>
                  <a:schemeClr val="bg1"/>
                </a:solidFill>
                <a:latin typeface="+mj-ea"/>
                <a:ea typeface="+mj-ea"/>
              </a:rPr>
              <a:t>while</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1882612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2AC5CB3-B6C3-4325-80B2-FA594B469118}"/>
              </a:ext>
            </a:extLst>
          </p:cNvPr>
          <p:cNvSpPr/>
          <p:nvPr/>
        </p:nvSpPr>
        <p:spPr>
          <a:xfrm>
            <a:off x="539552" y="843558"/>
            <a:ext cx="8280920" cy="923330"/>
          </a:xfrm>
          <a:prstGeom prst="rect">
            <a:avLst/>
          </a:prstGeom>
        </p:spPr>
        <p:txBody>
          <a:bodyPr wrap="square">
            <a:spAutoFit/>
          </a:bodyPr>
          <a:lstStyle/>
          <a:p>
            <a:pPr>
              <a:lnSpc>
                <a:spcPct val="90000"/>
              </a:lnSpc>
            </a:pPr>
            <a:r>
              <a:rPr lang="zh-CN" altLang="en-US" sz="2000" b="1" dirty="0">
                <a:solidFill>
                  <a:schemeClr val="accent1">
                    <a:lumMod val="75000"/>
                  </a:schemeClr>
                </a:solidFill>
                <a:latin typeface="+mn-ea"/>
              </a:rPr>
              <a:t>计算存款收益：假设银行中存款10000元，按11.25%的利率，一年后连本带利将变为11125元。你若将此款继续存入银行，试问多长时间就会连本带利翻一番</a:t>
            </a:r>
          </a:p>
        </p:txBody>
      </p:sp>
      <p:pic>
        <p:nvPicPr>
          <p:cNvPr id="5" name="图片 4">
            <a:extLst>
              <a:ext uri="{FF2B5EF4-FFF2-40B4-BE49-F238E27FC236}">
                <a16:creationId xmlns:a16="http://schemas.microsoft.com/office/drawing/2014/main" id="{CF30B5CF-BE5B-40B5-A124-3D5AA7F6BF24}"/>
              </a:ext>
            </a:extLst>
          </p:cNvPr>
          <p:cNvPicPr>
            <a:picLocks noChangeAspect="1"/>
          </p:cNvPicPr>
          <p:nvPr/>
        </p:nvPicPr>
        <p:blipFill>
          <a:blip r:embed="rId4"/>
          <a:stretch>
            <a:fillRect/>
          </a:stretch>
        </p:blipFill>
        <p:spPr>
          <a:xfrm>
            <a:off x="559323" y="2025303"/>
            <a:ext cx="5097581" cy="2906057"/>
          </a:xfrm>
          <a:prstGeom prst="rect">
            <a:avLst/>
          </a:prstGeom>
        </p:spPr>
      </p:pic>
      <p:pic>
        <p:nvPicPr>
          <p:cNvPr id="6" name="图片 5">
            <a:extLst>
              <a:ext uri="{FF2B5EF4-FFF2-40B4-BE49-F238E27FC236}">
                <a16:creationId xmlns:a16="http://schemas.microsoft.com/office/drawing/2014/main" id="{BE854E28-11C5-48AC-88C3-451CA56B96A8}"/>
              </a:ext>
            </a:extLst>
          </p:cNvPr>
          <p:cNvPicPr>
            <a:picLocks noChangeAspect="1"/>
          </p:cNvPicPr>
          <p:nvPr/>
        </p:nvPicPr>
        <p:blipFill>
          <a:blip r:embed="rId5"/>
          <a:stretch>
            <a:fillRect/>
          </a:stretch>
        </p:blipFill>
        <p:spPr>
          <a:xfrm>
            <a:off x="5868144" y="2025303"/>
            <a:ext cx="3107812" cy="2160240"/>
          </a:xfrm>
          <a:prstGeom prst="rect">
            <a:avLst/>
          </a:prstGeom>
        </p:spPr>
      </p:pic>
      <p:sp>
        <p:nvSpPr>
          <p:cNvPr id="7" name="矩形 6">
            <a:extLst>
              <a:ext uri="{FF2B5EF4-FFF2-40B4-BE49-F238E27FC236}">
                <a16:creationId xmlns:a16="http://schemas.microsoft.com/office/drawing/2014/main" id="{E9BE0A00-8258-4459-AE24-5B8906C14E44}"/>
              </a:ext>
            </a:extLst>
          </p:cNvPr>
          <p:cNvSpPr/>
          <p:nvPr/>
        </p:nvSpPr>
        <p:spPr>
          <a:xfrm>
            <a:off x="827584" y="123478"/>
            <a:ext cx="3074881"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.4 </a:t>
            </a:r>
            <a:r>
              <a:rPr lang="en-US" altLang="zh-CN" sz="2400" b="1" dirty="0">
                <a:solidFill>
                  <a:schemeClr val="bg1"/>
                </a:solidFill>
                <a:latin typeface="+mj-ea"/>
                <a:ea typeface="+mj-ea"/>
              </a:rPr>
              <a:t>while</a:t>
            </a:r>
            <a:r>
              <a:rPr lang="zh-CN" altLang="en-US" sz="2400" b="1" dirty="0">
                <a:solidFill>
                  <a:schemeClr val="bg1"/>
                </a:solidFill>
                <a:latin typeface="+mj-ea"/>
                <a:ea typeface="+mj-ea"/>
              </a:rPr>
              <a:t>循环结构</a:t>
            </a:r>
          </a:p>
        </p:txBody>
      </p:sp>
    </p:spTree>
    <p:custDataLst>
      <p:tags r:id="rId1"/>
    </p:custDataLst>
    <p:extLst>
      <p:ext uri="{BB962C8B-B14F-4D97-AF65-F5344CB8AC3E}">
        <p14:creationId xmlns:p14="http://schemas.microsoft.com/office/powerpoint/2010/main" val="7092297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045332-4429-4603-9EA6-143163CA5528}"/>
              </a:ext>
            </a:extLst>
          </p:cNvPr>
          <p:cNvSpPr/>
          <p:nvPr/>
        </p:nvSpPr>
        <p:spPr>
          <a:xfrm>
            <a:off x="955304" y="123478"/>
            <a:ext cx="3616696" cy="461665"/>
          </a:xfrm>
          <a:prstGeom prst="rect">
            <a:avLst/>
          </a:prstGeom>
        </p:spPr>
        <p:txBody>
          <a:bodyPr wrap="none">
            <a:spAutoFit/>
          </a:bodyPr>
          <a:lstStyle/>
          <a:p>
            <a:r>
              <a:rPr lang="en-US" altLang="zh-CN" sz="2400" b="1" dirty="0">
                <a:solidFill>
                  <a:schemeClr val="bg1"/>
                </a:solidFill>
                <a:latin typeface="+mj-ea"/>
                <a:ea typeface="+mj-ea"/>
              </a:rPr>
              <a:t>1</a:t>
            </a:r>
            <a:r>
              <a:rPr lang="zh-CN" altLang="en-US" sz="2400" b="1" dirty="0">
                <a:solidFill>
                  <a:schemeClr val="bg1"/>
                </a:solidFill>
                <a:latin typeface="+mj-ea"/>
                <a:ea typeface="+mj-ea"/>
              </a:rPr>
              <a:t>.</a:t>
            </a:r>
            <a:r>
              <a:rPr lang="en-US" altLang="zh-CN" sz="2400" b="1" dirty="0">
                <a:solidFill>
                  <a:schemeClr val="bg1"/>
                </a:solidFill>
                <a:latin typeface="+mj-ea"/>
                <a:ea typeface="+mj-ea"/>
              </a:rPr>
              <a:t>5</a:t>
            </a:r>
            <a:r>
              <a:rPr lang="zh-CN" altLang="en-US" sz="2400" b="1" dirty="0">
                <a:solidFill>
                  <a:schemeClr val="bg1"/>
                </a:solidFill>
                <a:latin typeface="+mj-ea"/>
                <a:ea typeface="+mj-ea"/>
              </a:rPr>
              <a:t>.5 </a:t>
            </a:r>
            <a:r>
              <a:rPr lang="en-US" altLang="zh-CN" sz="2400" b="1" dirty="0">
                <a:solidFill>
                  <a:schemeClr val="bg1"/>
                </a:solidFill>
                <a:latin typeface="+mj-ea"/>
                <a:ea typeface="+mj-ea"/>
              </a:rPr>
              <a:t>do-while</a:t>
            </a:r>
            <a:r>
              <a:rPr lang="zh-CN" altLang="en-US" sz="2400" b="1" dirty="0">
                <a:solidFill>
                  <a:schemeClr val="bg1"/>
                </a:solidFill>
                <a:latin typeface="+mj-ea"/>
                <a:ea typeface="+mj-ea"/>
              </a:rPr>
              <a:t>循环结构</a:t>
            </a:r>
          </a:p>
        </p:txBody>
      </p:sp>
      <p:sp>
        <p:nvSpPr>
          <p:cNvPr id="4" name="Rectangle 3">
            <a:extLst>
              <a:ext uri="{FF2B5EF4-FFF2-40B4-BE49-F238E27FC236}">
                <a16:creationId xmlns:a16="http://schemas.microsoft.com/office/drawing/2014/main" id="{8905013E-9525-4C3E-A889-0D6541B3290E}"/>
              </a:ext>
            </a:extLst>
          </p:cNvPr>
          <p:cNvSpPr txBox="1">
            <a:spLocks noChangeArrowheads="1"/>
          </p:cNvSpPr>
          <p:nvPr/>
        </p:nvSpPr>
        <p:spPr>
          <a:xfrm>
            <a:off x="683568" y="910890"/>
            <a:ext cx="7848872" cy="338905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2000" b="1" dirty="0">
                <a:solidFill>
                  <a:schemeClr val="accent1">
                    <a:lumMod val="75000"/>
                  </a:schemeClr>
                </a:solidFill>
                <a:latin typeface="+mj-ea"/>
                <a:ea typeface="+mj-ea"/>
              </a:rPr>
              <a:t>do-while</a:t>
            </a:r>
            <a:r>
              <a:rPr lang="zh-CN" altLang="en-US" sz="2000" b="1" dirty="0">
                <a:solidFill>
                  <a:schemeClr val="accent1">
                    <a:lumMod val="75000"/>
                  </a:schemeClr>
                </a:solidFill>
                <a:latin typeface="+mj-ea"/>
                <a:ea typeface="+mj-ea"/>
              </a:rPr>
              <a:t>语句</a:t>
            </a:r>
          </a:p>
          <a:p>
            <a:pPr lvl="1"/>
            <a:r>
              <a:rPr lang="zh-CN" altLang="en-US" sz="2000" b="1" dirty="0">
                <a:solidFill>
                  <a:schemeClr val="accent1">
                    <a:lumMod val="75000"/>
                  </a:schemeClr>
                </a:solidFill>
                <a:latin typeface="+mj-ea"/>
                <a:ea typeface="+mj-ea"/>
              </a:rPr>
              <a:t>实现“直到型”循环</a:t>
            </a:r>
          </a:p>
          <a:p>
            <a:pPr lvl="1"/>
            <a:r>
              <a:rPr lang="zh-CN" altLang="en-US" sz="2000" b="1" dirty="0">
                <a:solidFill>
                  <a:schemeClr val="accent1">
                    <a:lumMod val="75000"/>
                  </a:schemeClr>
                </a:solidFill>
                <a:latin typeface="+mj-ea"/>
                <a:ea typeface="+mj-ea"/>
              </a:rPr>
              <a:t>一般语法结构如下</a:t>
            </a:r>
          </a:p>
          <a:p>
            <a:pPr lvl="2">
              <a:buFont typeface="Wingdings" panose="05000000000000000000" pitchFamily="2" charset="2"/>
              <a:buNone/>
            </a:pPr>
            <a:r>
              <a:rPr lang="en-US" altLang="zh-CN" sz="2000" b="1" dirty="0">
                <a:solidFill>
                  <a:schemeClr val="accent1">
                    <a:lumMod val="75000"/>
                  </a:schemeClr>
                </a:solidFill>
                <a:latin typeface="+mj-ea"/>
                <a:ea typeface="+mj-ea"/>
              </a:rPr>
              <a:t>do { </a:t>
            </a:r>
          </a:p>
          <a:p>
            <a:pPr lvl="2">
              <a:buFont typeface="Wingdings" panose="05000000000000000000" pitchFamily="2" charset="2"/>
              <a:buNone/>
            </a:pPr>
            <a:r>
              <a:rPr lang="en-US" altLang="zh-CN" sz="2000" b="1" dirty="0">
                <a:solidFill>
                  <a:schemeClr val="accent1">
                    <a:lumMod val="75000"/>
                  </a:schemeClr>
                </a:solidFill>
                <a:latin typeface="+mj-ea"/>
                <a:ea typeface="+mj-ea"/>
              </a:rPr>
              <a:t>   //body of the loop; </a:t>
            </a:r>
          </a:p>
          <a:p>
            <a:pPr lvl="2">
              <a:buFont typeface="Wingdings" panose="05000000000000000000" pitchFamily="2" charset="2"/>
              <a:buNone/>
            </a:pPr>
            <a:r>
              <a:rPr lang="en-US" altLang="zh-CN" sz="2000" b="1" dirty="0">
                <a:solidFill>
                  <a:schemeClr val="accent1">
                    <a:lumMod val="75000"/>
                  </a:schemeClr>
                </a:solidFill>
                <a:latin typeface="+mj-ea"/>
                <a:ea typeface="+mj-ea"/>
              </a:rPr>
              <a:t>} while (check-expression);</a:t>
            </a:r>
          </a:p>
          <a:p>
            <a:pPr lvl="1"/>
            <a:r>
              <a:rPr lang="zh-CN" altLang="en-US" sz="2000" b="1" dirty="0">
                <a:solidFill>
                  <a:schemeClr val="accent1">
                    <a:lumMod val="75000"/>
                  </a:schemeClr>
                </a:solidFill>
                <a:latin typeface="+mj-ea"/>
                <a:ea typeface="+mj-ea"/>
              </a:rPr>
              <a:t>其使用与</a:t>
            </a:r>
            <a:r>
              <a:rPr lang="en-US" altLang="zh-CN" sz="2000" b="1" dirty="0">
                <a:solidFill>
                  <a:schemeClr val="accent1">
                    <a:lumMod val="75000"/>
                  </a:schemeClr>
                </a:solidFill>
                <a:latin typeface="+mj-ea"/>
                <a:ea typeface="+mj-ea"/>
              </a:rPr>
              <a:t>while</a:t>
            </a:r>
            <a:r>
              <a:rPr lang="zh-CN" altLang="en-US" sz="2000" b="1" dirty="0">
                <a:solidFill>
                  <a:schemeClr val="accent1">
                    <a:lumMod val="75000"/>
                  </a:schemeClr>
                </a:solidFill>
                <a:latin typeface="+mj-ea"/>
                <a:ea typeface="+mj-ea"/>
              </a:rPr>
              <a:t>语句很类似，不同的是它首先无条件的执行一遍循环体，再来判断条件表达式的值，若表达式的值为真，则再运行循环体，否则跳出</a:t>
            </a:r>
            <a:r>
              <a:rPr lang="en-US" altLang="zh-CN" sz="2000" b="1" dirty="0">
                <a:solidFill>
                  <a:schemeClr val="accent1">
                    <a:lumMod val="75000"/>
                  </a:schemeClr>
                </a:solidFill>
                <a:latin typeface="+mj-ea"/>
                <a:ea typeface="+mj-ea"/>
              </a:rPr>
              <a:t>do-while</a:t>
            </a:r>
            <a:r>
              <a:rPr lang="zh-CN" altLang="en-US" sz="2000" b="1" dirty="0">
                <a:solidFill>
                  <a:schemeClr val="accent1">
                    <a:lumMod val="75000"/>
                  </a:schemeClr>
                </a:solidFill>
                <a:latin typeface="+mj-ea"/>
                <a:ea typeface="+mj-ea"/>
              </a:rPr>
              <a:t>循环，执行下面的语句</a:t>
            </a:r>
          </a:p>
          <a:p>
            <a:pPr lvl="1"/>
            <a:r>
              <a:rPr lang="zh-CN" altLang="en-US" sz="2000" b="1" dirty="0">
                <a:solidFill>
                  <a:schemeClr val="accent1">
                    <a:lumMod val="75000"/>
                  </a:schemeClr>
                </a:solidFill>
                <a:latin typeface="+mj-ea"/>
                <a:ea typeface="+mj-ea"/>
              </a:rPr>
              <a:t>特点：它的循环体至少要执行一次</a:t>
            </a:r>
          </a:p>
        </p:txBody>
      </p:sp>
    </p:spTree>
    <p:custDataLst>
      <p:tags r:id="rId1"/>
    </p:custDataLst>
    <p:extLst>
      <p:ext uri="{BB962C8B-B14F-4D97-AF65-F5344CB8AC3E}">
        <p14:creationId xmlns:p14="http://schemas.microsoft.com/office/powerpoint/2010/main" val="8145794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10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10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4.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6.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3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3.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3.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4.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5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3.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4.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6.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3.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4.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6.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7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3.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4.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6.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8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2.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3.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4.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6.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7.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ags/tag99.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129092825"/>
  <p:tag name="MH_LIBRARY" val="GRAPHIC"/>
</p:tagLst>
</file>

<file path=ppt/theme/theme1.xml><?xml version="1.0" encoding="utf-8"?>
<a:theme xmlns:a="http://schemas.openxmlformats.org/drawingml/2006/main" name="扁平大气简约通用年终终结、工作汇报PPT模板04">
  <a:themeElements>
    <a:clrScheme name="1汇报">
      <a:dk1>
        <a:srgbClr val="000000"/>
      </a:dk1>
      <a:lt1>
        <a:srgbClr val="FFFFFF"/>
      </a:lt1>
      <a:dk2>
        <a:srgbClr val="768395"/>
      </a:dk2>
      <a:lt2>
        <a:srgbClr val="F0F0F0"/>
      </a:lt2>
      <a:accent1>
        <a:srgbClr val="004EA2"/>
      </a:accent1>
      <a:accent2>
        <a:srgbClr val="7030A0"/>
      </a:accent2>
      <a:accent3>
        <a:srgbClr val="EF7B0E"/>
      </a:accent3>
      <a:accent4>
        <a:srgbClr val="32B16C"/>
      </a:accent4>
      <a:accent5>
        <a:srgbClr val="3C94D6"/>
      </a:accent5>
      <a:accent6>
        <a:srgbClr val="E87070"/>
      </a:accent6>
      <a:hlink>
        <a:srgbClr val="4472C4"/>
      </a:hlink>
      <a:folHlink>
        <a:srgbClr val="BFBFBF"/>
      </a:folHlink>
    </a:clrScheme>
    <a:fontScheme name="字体编配">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b="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扁平大气简约通用年终终结、工作汇报PPT模板04" id="{7519BE06-15A0-44BC-BD0B-B38A28C01FFF}" vid="{61FFA8B5-2C8B-48AE-955D-DB3A4204AC9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扁平大气简约通用年终终结、工作汇报PPT模板04</Template>
  <TotalTime>12591</TotalTime>
  <Words>6041</Words>
  <Application>Microsoft Office PowerPoint</Application>
  <PresentationFormat>全屏显示(16:9)</PresentationFormat>
  <Paragraphs>846</Paragraphs>
  <Slides>112</Slides>
  <Notes>89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112</vt:i4>
      </vt:variant>
    </vt:vector>
  </HeadingPairs>
  <TitlesOfParts>
    <vt:vector size="125" baseType="lpstr">
      <vt:lpstr>Arial Unicode MS</vt:lpstr>
      <vt:lpstr>Helvetica Neue</vt:lpstr>
      <vt:lpstr>Menlo</vt:lpstr>
      <vt:lpstr>宋体</vt:lpstr>
      <vt:lpstr>微软雅黑</vt:lpstr>
      <vt:lpstr>微软雅黑</vt:lpstr>
      <vt:lpstr>Arial</vt:lpstr>
      <vt:lpstr>Calibri</vt:lpstr>
      <vt:lpstr>Courier New</vt:lpstr>
      <vt:lpstr>Source Code Pro</vt:lpstr>
      <vt:lpstr>Times New Roman</vt:lpstr>
      <vt:lpstr>Wingdings</vt:lpstr>
      <vt:lpstr>扁平大气简约通用年终终结、工作汇报PPT模板04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多彩年度工作总结</dc:title>
  <dc:creator>USER</dc:creator>
  <cp:lastModifiedBy>zhao ruwen</cp:lastModifiedBy>
  <cp:revision>1159</cp:revision>
  <dcterms:created xsi:type="dcterms:W3CDTF">2014-11-09T01:07:25Z</dcterms:created>
  <dcterms:modified xsi:type="dcterms:W3CDTF">2022-02-20T16:02:27Z</dcterms:modified>
</cp:coreProperties>
</file>